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9" r:id="rId3"/>
    <p:sldId id="258" r:id="rId4"/>
    <p:sldId id="271" r:id="rId5"/>
    <p:sldId id="272" r:id="rId6"/>
    <p:sldId id="267" r:id="rId7"/>
    <p:sldId id="273" r:id="rId8"/>
    <p:sldId id="274" r:id="rId9"/>
    <p:sldId id="276" r:id="rId10"/>
    <p:sldId id="284" r:id="rId11"/>
    <p:sldId id="265" r:id="rId12"/>
    <p:sldId id="286" r:id="rId13"/>
    <p:sldId id="282" r:id="rId14"/>
    <p:sldId id="277" r:id="rId15"/>
    <p:sldId id="275" r:id="rId16"/>
    <p:sldId id="278" r:id="rId17"/>
    <p:sldId id="279" r:id="rId18"/>
    <p:sldId id="280" r:id="rId19"/>
    <p:sldId id="270" r:id="rId20"/>
    <p:sldId id="281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CC"/>
    <a:srgbClr val="AC2EB6"/>
    <a:srgbClr val="B232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64" b="1" i="0" u="none" strike="noStrike" baseline="0">
                <a:solidFill>
                  <a:srgbClr val="9933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/>
              <a:t>Сравнительный анализ результатов </a:t>
            </a:r>
            <a:r>
              <a:rPr lang="ru-RU" sz="1400" dirty="0" smtClean="0"/>
              <a:t>диагностики уровня развития математических способностей у детей</a:t>
            </a:r>
          </a:p>
          <a:p>
            <a:pPr>
              <a:defRPr sz="1264" b="1" i="0" u="none" strike="noStrike" baseline="0">
                <a:solidFill>
                  <a:srgbClr val="9933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/>
              <a:t>(методика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Белошистой</a:t>
            </a:r>
            <a:r>
              <a:rPr lang="ru-RU" sz="1400" baseline="0" dirty="0" smtClean="0"/>
              <a:t> А.В.)</a:t>
            </a:r>
            <a:endParaRPr lang="ru-RU" sz="1400" dirty="0"/>
          </a:p>
        </c:rich>
      </c:tx>
      <c:layout>
        <c:manualLayout>
          <c:xMode val="edge"/>
          <c:yMode val="edge"/>
          <c:x val="0.13425794367349245"/>
          <c:y val="0"/>
        </c:manualLayout>
      </c:layout>
      <c:spPr>
        <a:noFill/>
        <a:ln w="22938">
          <a:noFill/>
        </a:ln>
      </c:spPr>
    </c:title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871332889297252E-2"/>
          <c:y val="0.23066636773248209"/>
          <c:w val="0.91917313472027751"/>
          <c:h val="0.57325350530220209"/>
        </c:manualLayout>
      </c:layout>
      <c:bar3DChart>
        <c:barDir val="col"/>
        <c:grouping val="clustered"/>
        <c:ser>
          <c:idx val="0"/>
          <c:order val="0"/>
          <c:tx>
            <c:v>Высокий</c:v>
          </c:tx>
          <c:spPr>
            <a:solidFill>
              <a:srgbClr val="FF0000"/>
            </a:solidFill>
            <a:ln w="1146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"/>
                  <c:y val="-2.4555718649277407E-2"/>
                </c:manualLayout>
              </c:layout>
              <c:showVal val="1"/>
            </c:dLbl>
            <c:dLbl>
              <c:idx val="1"/>
              <c:layout>
                <c:manualLayout>
                  <c:x val="1.3998869557602664E-2"/>
                  <c:y val="-1.0962516974734951E-2"/>
                </c:manualLayout>
              </c:layout>
              <c:showVal val="1"/>
            </c:dLbl>
            <c:showVal val="1"/>
          </c:dLbls>
          <c:cat>
            <c:strLit>
              <c:ptCount val="1"/>
              <c:pt idx="0">
                <c:v>начало года</c:v>
              </c:pt>
            </c:strLit>
          </c:cat>
          <c:val>
            <c:numRef>
              <c:f>Sheet1!$B$2:$C$2</c:f>
              <c:numCache>
                <c:formatCode>0%</c:formatCode>
                <c:ptCount val="2"/>
                <c:pt idx="0">
                  <c:v>0.1</c:v>
                </c:pt>
                <c:pt idx="1">
                  <c:v>0.54</c:v>
                </c:pt>
              </c:numCache>
            </c:numRef>
          </c:val>
        </c:ser>
        <c:ser>
          <c:idx val="1"/>
          <c:order val="1"/>
          <c:tx>
            <c:v>Средний</c:v>
          </c:tx>
          <c:spPr>
            <a:solidFill>
              <a:srgbClr val="FF9900"/>
            </a:solidFill>
            <a:ln w="1146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6662898525342182E-3"/>
                  <c:y val="-1.6929064450976711E-2"/>
                </c:manualLayout>
              </c:layout>
              <c:showVal val="1"/>
            </c:dLbl>
            <c:dLbl>
              <c:idx val="1"/>
              <c:layout>
                <c:manualLayout>
                  <c:x val="2.4205748865355609E-2"/>
                  <c:y val="-3.7209302325581485E-2"/>
                </c:manualLayout>
              </c:layout>
              <c:showVal val="1"/>
            </c:dLbl>
            <c:showVal val="1"/>
          </c:dLbls>
          <c:cat>
            <c:strLit>
              <c:ptCount val="1"/>
              <c:pt idx="0">
                <c:v>начало года</c:v>
              </c:pt>
            </c:strLit>
          </c:cat>
          <c:val>
            <c:numRef>
              <c:f>Sheet1!$B$3:$C$3</c:f>
              <c:numCache>
                <c:formatCode>0%</c:formatCode>
                <c:ptCount val="2"/>
                <c:pt idx="0">
                  <c:v>0.54</c:v>
                </c:pt>
                <c:pt idx="1">
                  <c:v>0.36000000000000015</c:v>
                </c:pt>
              </c:numCache>
            </c:numRef>
          </c:val>
        </c:ser>
        <c:ser>
          <c:idx val="2"/>
          <c:order val="2"/>
          <c:tx>
            <c:v>ниже среднего</c:v>
          </c:tx>
          <c:spPr>
            <a:solidFill>
              <a:srgbClr val="008000"/>
            </a:solidFill>
            <a:ln w="1146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171457387796281E-2"/>
                  <c:y val="-2.170542635658915E-2"/>
                </c:manualLayout>
              </c:layout>
              <c:showVal val="1"/>
            </c:dLbl>
            <c:dLbl>
              <c:idx val="1"/>
              <c:layout>
                <c:manualLayout>
                  <c:x val="2.4205748865355609E-2"/>
                  <c:y val="-5.8914728682170542E-2"/>
                </c:manualLayout>
              </c:layout>
              <c:showVal val="1"/>
            </c:dLbl>
            <c:showVal val="1"/>
          </c:dLbls>
          <c:cat>
            <c:strLit>
              <c:ptCount val="1"/>
              <c:pt idx="0">
                <c:v>начало года</c:v>
              </c:pt>
            </c:strLit>
          </c:cat>
          <c:val>
            <c:numRef>
              <c:f>Sheet1!$B$4:$C$4</c:f>
              <c:numCache>
                <c:formatCode>0%</c:formatCode>
                <c:ptCount val="2"/>
                <c:pt idx="0">
                  <c:v>0.16000000000000009</c:v>
                </c:pt>
                <c:pt idx="1">
                  <c:v>7.0000000000000034E-2</c:v>
                </c:pt>
              </c:numCache>
            </c:numRef>
          </c:val>
        </c:ser>
        <c:ser>
          <c:idx val="3"/>
          <c:order val="3"/>
          <c:tx>
            <c:v>Низкий</c:v>
          </c:tx>
          <c:dLbls>
            <c:dLbl>
              <c:idx val="0"/>
              <c:layout>
                <c:manualLayout>
                  <c:x val="2.0220589360981651E-2"/>
                  <c:y val="-4.8672617245436527E-2"/>
                </c:manualLayout>
              </c:layout>
              <c:showVal val="1"/>
            </c:dLbl>
            <c:dLbl>
              <c:idx val="1"/>
              <c:layout>
                <c:manualLayout>
                  <c:x val="1.3998869557602664E-2"/>
                  <c:y val="-2.0280257185598456E-2"/>
                </c:manualLayout>
              </c:layout>
              <c:showVal val="1"/>
            </c:dLbl>
            <c:showVal val="1"/>
          </c:dLbls>
          <c:cat>
            <c:strLit>
              <c:ptCount val="1"/>
              <c:pt idx="0">
                <c:v>начало года</c:v>
              </c:pt>
            </c:strLit>
          </c:cat>
          <c:val>
            <c:numRef>
              <c:f>Sheet1!$B$5:$C$5</c:f>
              <c:numCache>
                <c:formatCode>0%</c:formatCode>
                <c:ptCount val="2"/>
                <c:pt idx="0">
                  <c:v>0.2</c:v>
                </c:pt>
                <c:pt idx="1">
                  <c:v>3.0000000000000016E-2</c:v>
                </c:pt>
              </c:numCache>
            </c:numRef>
          </c:val>
        </c:ser>
        <c:gapWidth val="75"/>
        <c:shape val="box"/>
        <c:axId val="97194368"/>
        <c:axId val="97195904"/>
        <c:axId val="0"/>
      </c:bar3DChart>
      <c:catAx>
        <c:axId val="97194368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195904"/>
        <c:crosses val="autoZero"/>
        <c:auto val="1"/>
        <c:lblAlgn val="ctr"/>
        <c:lblOffset val="100"/>
        <c:tickLblSkip val="1"/>
        <c:tickMarkSkip val="1"/>
      </c:catAx>
      <c:valAx>
        <c:axId val="97195904"/>
        <c:scaling>
          <c:orientation val="minMax"/>
        </c:scaling>
        <c:axPos val="l"/>
        <c:majorGridlines>
          <c:spPr>
            <a:ln w="2867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194368"/>
        <c:crosses val="autoZero"/>
        <c:crossBetween val="between"/>
      </c:valAx>
      <c:spPr>
        <a:noFill/>
        <a:ln w="22938">
          <a:noFill/>
        </a:ln>
      </c:spPr>
    </c:plotArea>
    <c:legend>
      <c:legendPos val="r"/>
      <c:layout>
        <c:manualLayout>
          <c:xMode val="edge"/>
          <c:yMode val="edge"/>
          <c:x val="0.79458820604425362"/>
          <c:y val="0.22233740982471478"/>
          <c:w val="0.12452943651181979"/>
          <c:h val="0.60509261210990095"/>
        </c:manualLayout>
      </c:layout>
      <c:spPr>
        <a:noFill/>
        <a:ln w="2867">
          <a:solidFill>
            <a:srgbClr val="000000"/>
          </a:solidFill>
          <a:prstDash val="solid"/>
        </a:ln>
      </c:spPr>
      <c:txPr>
        <a:bodyPr/>
        <a:lstStyle/>
        <a:p>
          <a:pPr>
            <a:defRPr sz="1183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8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CA76E-BCB6-4FC9-975A-02599B4648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FD989C-E1F8-4AFA-B86B-54FAB17B628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Ребенок</a:t>
          </a:r>
          <a:endParaRPr lang="ru-RU" sz="1800" b="1" dirty="0">
            <a:solidFill>
              <a:srgbClr val="002060"/>
            </a:solidFill>
          </a:endParaRPr>
        </a:p>
      </dgm:t>
    </dgm:pt>
    <dgm:pt modelId="{AC087E8F-F6D2-4B61-92CB-F3528D6EB24E}" type="parTrans" cxnId="{1602D02B-015A-4831-95CC-C57419637351}">
      <dgm:prSet/>
      <dgm:spPr/>
      <dgm:t>
        <a:bodyPr/>
        <a:lstStyle/>
        <a:p>
          <a:endParaRPr lang="ru-RU"/>
        </a:p>
      </dgm:t>
    </dgm:pt>
    <dgm:pt modelId="{5B3CA553-972D-4B93-8D4A-3507CF357ECE}" type="sibTrans" cxnId="{1602D02B-015A-4831-95CC-C57419637351}">
      <dgm:prSet/>
      <dgm:spPr/>
      <dgm:t>
        <a:bodyPr/>
        <a:lstStyle/>
        <a:p>
          <a:endParaRPr lang="ru-RU"/>
        </a:p>
      </dgm:t>
    </dgm:pt>
    <dgm:pt modelId="{53D7A45F-59CA-4044-BCD2-6C38D2BC9567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Родители</a:t>
          </a:r>
          <a:endParaRPr lang="ru-RU" sz="1800" b="1" dirty="0">
            <a:solidFill>
              <a:srgbClr val="002060"/>
            </a:solidFill>
          </a:endParaRPr>
        </a:p>
      </dgm:t>
    </dgm:pt>
    <dgm:pt modelId="{3ADE2D77-ED16-4BBF-9E96-EFD689CBB6AC}" type="parTrans" cxnId="{55516977-30AF-4382-A4C9-FEB6FB423169}">
      <dgm:prSet/>
      <dgm:spPr/>
      <dgm:t>
        <a:bodyPr/>
        <a:lstStyle/>
        <a:p>
          <a:endParaRPr lang="ru-RU"/>
        </a:p>
      </dgm:t>
    </dgm:pt>
    <dgm:pt modelId="{9CCBD671-F377-4E45-B414-E6E50962124F}" type="sibTrans" cxnId="{55516977-30AF-4382-A4C9-FEB6FB423169}">
      <dgm:prSet/>
      <dgm:spPr/>
      <dgm:t>
        <a:bodyPr/>
        <a:lstStyle/>
        <a:p>
          <a:endParaRPr lang="ru-RU"/>
        </a:p>
      </dgm:t>
    </dgm:pt>
    <dgm:pt modelId="{D50C5B0D-1E76-479D-B4B3-EB19BFA49F42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Педагог</a:t>
          </a:r>
          <a:endParaRPr lang="ru-RU" sz="1800" b="1" dirty="0">
            <a:solidFill>
              <a:srgbClr val="002060"/>
            </a:solidFill>
          </a:endParaRPr>
        </a:p>
      </dgm:t>
    </dgm:pt>
    <dgm:pt modelId="{EEE7E055-6705-4B8A-A31E-BACE9A1ED908}" type="parTrans" cxnId="{8A1FA3F1-1875-48B6-B80D-E6B39D8A638B}">
      <dgm:prSet/>
      <dgm:spPr/>
      <dgm:t>
        <a:bodyPr/>
        <a:lstStyle/>
        <a:p>
          <a:endParaRPr lang="ru-RU"/>
        </a:p>
      </dgm:t>
    </dgm:pt>
    <dgm:pt modelId="{7FEB3D9D-EDD6-4F47-9B06-7AB5EADC0C1A}" type="sibTrans" cxnId="{8A1FA3F1-1875-48B6-B80D-E6B39D8A638B}">
      <dgm:prSet/>
      <dgm:spPr/>
      <dgm:t>
        <a:bodyPr/>
        <a:lstStyle/>
        <a:p>
          <a:endParaRPr lang="ru-RU"/>
        </a:p>
      </dgm:t>
    </dgm:pt>
    <dgm:pt modelId="{DF886520-7FC2-429C-8934-AB0E33A5F90D}" type="pres">
      <dgm:prSet presAssocID="{BD3CA76E-BCB6-4FC9-975A-02599B46483D}" presName="compositeShape" presStyleCnt="0">
        <dgm:presLayoutVars>
          <dgm:chMax val="7"/>
          <dgm:dir/>
          <dgm:resizeHandles val="exact"/>
        </dgm:presLayoutVars>
      </dgm:prSet>
      <dgm:spPr/>
    </dgm:pt>
    <dgm:pt modelId="{70D58663-44B4-407A-852C-1A907FDC1C30}" type="pres">
      <dgm:prSet presAssocID="{70FD989C-E1F8-4AFA-B86B-54FAB17B6289}" presName="circ1" presStyleLbl="vennNode1" presStyleIdx="0" presStyleCnt="3" custLinFactNeighborX="-392" custLinFactNeighborY="-2083"/>
      <dgm:spPr/>
      <dgm:t>
        <a:bodyPr/>
        <a:lstStyle/>
        <a:p>
          <a:endParaRPr lang="ru-RU"/>
        </a:p>
      </dgm:t>
    </dgm:pt>
    <dgm:pt modelId="{7BBA770F-8D3E-410C-A4BB-ACDE27CE9D40}" type="pres">
      <dgm:prSet presAssocID="{70FD989C-E1F8-4AFA-B86B-54FAB17B62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8D38-57F3-4E98-ACDA-6A172F60BA4C}" type="pres">
      <dgm:prSet presAssocID="{53D7A45F-59CA-4044-BCD2-6C38D2BC9567}" presName="circ2" presStyleLbl="vennNode1" presStyleIdx="1" presStyleCnt="3" custLinFactNeighborX="2792" custLinFactNeighborY="2171"/>
      <dgm:spPr/>
      <dgm:t>
        <a:bodyPr/>
        <a:lstStyle/>
        <a:p>
          <a:endParaRPr lang="ru-RU"/>
        </a:p>
      </dgm:t>
    </dgm:pt>
    <dgm:pt modelId="{0FCB84D6-8F02-47F2-A41D-6DE23FD0C1A8}" type="pres">
      <dgm:prSet presAssocID="{53D7A45F-59CA-4044-BCD2-6C38D2BC95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E88A3-1D58-4EDB-90AD-B05349D99129}" type="pres">
      <dgm:prSet presAssocID="{D50C5B0D-1E76-479D-B4B3-EB19BFA49F42}" presName="circ3" presStyleLbl="vennNode1" presStyleIdx="2" presStyleCnt="3"/>
      <dgm:spPr/>
      <dgm:t>
        <a:bodyPr/>
        <a:lstStyle/>
        <a:p>
          <a:endParaRPr lang="ru-RU"/>
        </a:p>
      </dgm:t>
    </dgm:pt>
    <dgm:pt modelId="{1ED8976C-24CC-47F6-9C56-B7B62B19C770}" type="pres">
      <dgm:prSet presAssocID="{D50C5B0D-1E76-479D-B4B3-EB19BFA49F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A0931-B56D-445E-A1FA-02A2DC2F8935}" type="presOf" srcId="{D50C5B0D-1E76-479D-B4B3-EB19BFA49F42}" destId="{1ED8976C-24CC-47F6-9C56-B7B62B19C770}" srcOrd="1" destOrd="0" presId="urn:microsoft.com/office/officeart/2005/8/layout/venn1"/>
    <dgm:cxn modelId="{55516977-30AF-4382-A4C9-FEB6FB423169}" srcId="{BD3CA76E-BCB6-4FC9-975A-02599B46483D}" destId="{53D7A45F-59CA-4044-BCD2-6C38D2BC9567}" srcOrd="1" destOrd="0" parTransId="{3ADE2D77-ED16-4BBF-9E96-EFD689CBB6AC}" sibTransId="{9CCBD671-F377-4E45-B414-E6E50962124F}"/>
    <dgm:cxn modelId="{2BF79301-7C1D-4406-810C-0E3E965F64C6}" type="presOf" srcId="{D50C5B0D-1E76-479D-B4B3-EB19BFA49F42}" destId="{A90E88A3-1D58-4EDB-90AD-B05349D99129}" srcOrd="0" destOrd="0" presId="urn:microsoft.com/office/officeart/2005/8/layout/venn1"/>
    <dgm:cxn modelId="{5A840FD3-55BD-4CB5-A487-73F6C6E2D2F4}" type="presOf" srcId="{BD3CA76E-BCB6-4FC9-975A-02599B46483D}" destId="{DF886520-7FC2-429C-8934-AB0E33A5F90D}" srcOrd="0" destOrd="0" presId="urn:microsoft.com/office/officeart/2005/8/layout/venn1"/>
    <dgm:cxn modelId="{0C0D5E17-592B-4DB9-B834-7808FC23B47D}" type="presOf" srcId="{70FD989C-E1F8-4AFA-B86B-54FAB17B6289}" destId="{7BBA770F-8D3E-410C-A4BB-ACDE27CE9D40}" srcOrd="1" destOrd="0" presId="urn:microsoft.com/office/officeart/2005/8/layout/venn1"/>
    <dgm:cxn modelId="{F0781435-6C22-434E-9509-4C291B117B31}" type="presOf" srcId="{53D7A45F-59CA-4044-BCD2-6C38D2BC9567}" destId="{D1EF8D38-57F3-4E98-ACDA-6A172F60BA4C}" srcOrd="0" destOrd="0" presId="urn:microsoft.com/office/officeart/2005/8/layout/venn1"/>
    <dgm:cxn modelId="{1602D02B-015A-4831-95CC-C57419637351}" srcId="{BD3CA76E-BCB6-4FC9-975A-02599B46483D}" destId="{70FD989C-E1F8-4AFA-B86B-54FAB17B6289}" srcOrd="0" destOrd="0" parTransId="{AC087E8F-F6D2-4B61-92CB-F3528D6EB24E}" sibTransId="{5B3CA553-972D-4B93-8D4A-3507CF357ECE}"/>
    <dgm:cxn modelId="{836ECDE9-9911-44A5-893D-498D3BDE7609}" type="presOf" srcId="{70FD989C-E1F8-4AFA-B86B-54FAB17B6289}" destId="{70D58663-44B4-407A-852C-1A907FDC1C30}" srcOrd="0" destOrd="0" presId="urn:microsoft.com/office/officeart/2005/8/layout/venn1"/>
    <dgm:cxn modelId="{D8F5F538-4DC2-4EC5-AF58-7705C690F320}" type="presOf" srcId="{53D7A45F-59CA-4044-BCD2-6C38D2BC9567}" destId="{0FCB84D6-8F02-47F2-A41D-6DE23FD0C1A8}" srcOrd="1" destOrd="0" presId="urn:microsoft.com/office/officeart/2005/8/layout/venn1"/>
    <dgm:cxn modelId="{8A1FA3F1-1875-48B6-B80D-E6B39D8A638B}" srcId="{BD3CA76E-BCB6-4FC9-975A-02599B46483D}" destId="{D50C5B0D-1E76-479D-B4B3-EB19BFA49F42}" srcOrd="2" destOrd="0" parTransId="{EEE7E055-6705-4B8A-A31E-BACE9A1ED908}" sibTransId="{7FEB3D9D-EDD6-4F47-9B06-7AB5EADC0C1A}"/>
    <dgm:cxn modelId="{341E8F1C-A946-4E78-8686-255E2D920356}" type="presParOf" srcId="{DF886520-7FC2-429C-8934-AB0E33A5F90D}" destId="{70D58663-44B4-407A-852C-1A907FDC1C30}" srcOrd="0" destOrd="0" presId="urn:microsoft.com/office/officeart/2005/8/layout/venn1"/>
    <dgm:cxn modelId="{D749C464-20C7-4C19-94AE-2960B4AFE95C}" type="presParOf" srcId="{DF886520-7FC2-429C-8934-AB0E33A5F90D}" destId="{7BBA770F-8D3E-410C-A4BB-ACDE27CE9D40}" srcOrd="1" destOrd="0" presId="urn:microsoft.com/office/officeart/2005/8/layout/venn1"/>
    <dgm:cxn modelId="{42449374-C885-4E2B-BEF2-E9D6DF3BE423}" type="presParOf" srcId="{DF886520-7FC2-429C-8934-AB0E33A5F90D}" destId="{D1EF8D38-57F3-4E98-ACDA-6A172F60BA4C}" srcOrd="2" destOrd="0" presId="urn:microsoft.com/office/officeart/2005/8/layout/venn1"/>
    <dgm:cxn modelId="{BC5069F9-3AC8-457C-8962-37E36414E872}" type="presParOf" srcId="{DF886520-7FC2-429C-8934-AB0E33A5F90D}" destId="{0FCB84D6-8F02-47F2-A41D-6DE23FD0C1A8}" srcOrd="3" destOrd="0" presId="urn:microsoft.com/office/officeart/2005/8/layout/venn1"/>
    <dgm:cxn modelId="{580884F4-AA97-4435-BE0A-22264B8A78FC}" type="presParOf" srcId="{DF886520-7FC2-429C-8934-AB0E33A5F90D}" destId="{A90E88A3-1D58-4EDB-90AD-B05349D99129}" srcOrd="4" destOrd="0" presId="urn:microsoft.com/office/officeart/2005/8/layout/venn1"/>
    <dgm:cxn modelId="{4611518B-A443-47A8-AF5F-DCCD1342CC4F}" type="presParOf" srcId="{DF886520-7FC2-429C-8934-AB0E33A5F90D}" destId="{1ED8976C-24CC-47F6-9C56-B7B62B19C770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CA76E-BCB6-4FC9-975A-02599B4648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FD989C-E1F8-4AFA-B86B-54FAB17B628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Ребенок</a:t>
          </a:r>
          <a:endParaRPr lang="ru-RU" sz="1800" b="1" dirty="0">
            <a:solidFill>
              <a:srgbClr val="002060"/>
            </a:solidFill>
          </a:endParaRPr>
        </a:p>
      </dgm:t>
    </dgm:pt>
    <dgm:pt modelId="{AC087E8F-F6D2-4B61-92CB-F3528D6EB24E}" type="parTrans" cxnId="{1602D02B-015A-4831-95CC-C57419637351}">
      <dgm:prSet/>
      <dgm:spPr/>
      <dgm:t>
        <a:bodyPr/>
        <a:lstStyle/>
        <a:p>
          <a:endParaRPr lang="ru-RU"/>
        </a:p>
      </dgm:t>
    </dgm:pt>
    <dgm:pt modelId="{5B3CA553-972D-4B93-8D4A-3507CF357ECE}" type="sibTrans" cxnId="{1602D02B-015A-4831-95CC-C57419637351}">
      <dgm:prSet/>
      <dgm:spPr/>
      <dgm:t>
        <a:bodyPr/>
        <a:lstStyle/>
        <a:p>
          <a:endParaRPr lang="ru-RU"/>
        </a:p>
      </dgm:t>
    </dgm:pt>
    <dgm:pt modelId="{53D7A45F-59CA-4044-BCD2-6C38D2BC9567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Родители</a:t>
          </a:r>
          <a:endParaRPr lang="ru-RU" sz="1800" b="1" dirty="0">
            <a:solidFill>
              <a:srgbClr val="002060"/>
            </a:solidFill>
          </a:endParaRPr>
        </a:p>
      </dgm:t>
    </dgm:pt>
    <dgm:pt modelId="{3ADE2D77-ED16-4BBF-9E96-EFD689CBB6AC}" type="parTrans" cxnId="{55516977-30AF-4382-A4C9-FEB6FB423169}">
      <dgm:prSet/>
      <dgm:spPr/>
      <dgm:t>
        <a:bodyPr/>
        <a:lstStyle/>
        <a:p>
          <a:endParaRPr lang="ru-RU"/>
        </a:p>
      </dgm:t>
    </dgm:pt>
    <dgm:pt modelId="{9CCBD671-F377-4E45-B414-E6E50962124F}" type="sibTrans" cxnId="{55516977-30AF-4382-A4C9-FEB6FB423169}">
      <dgm:prSet/>
      <dgm:spPr/>
      <dgm:t>
        <a:bodyPr/>
        <a:lstStyle/>
        <a:p>
          <a:endParaRPr lang="ru-RU"/>
        </a:p>
      </dgm:t>
    </dgm:pt>
    <dgm:pt modelId="{D50C5B0D-1E76-479D-B4B3-EB19BFA49F42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Педагог</a:t>
          </a:r>
          <a:endParaRPr lang="ru-RU" sz="1800" b="1" dirty="0">
            <a:solidFill>
              <a:srgbClr val="002060"/>
            </a:solidFill>
          </a:endParaRPr>
        </a:p>
      </dgm:t>
    </dgm:pt>
    <dgm:pt modelId="{EEE7E055-6705-4B8A-A31E-BACE9A1ED908}" type="parTrans" cxnId="{8A1FA3F1-1875-48B6-B80D-E6B39D8A638B}">
      <dgm:prSet/>
      <dgm:spPr/>
      <dgm:t>
        <a:bodyPr/>
        <a:lstStyle/>
        <a:p>
          <a:endParaRPr lang="ru-RU"/>
        </a:p>
      </dgm:t>
    </dgm:pt>
    <dgm:pt modelId="{7FEB3D9D-EDD6-4F47-9B06-7AB5EADC0C1A}" type="sibTrans" cxnId="{8A1FA3F1-1875-48B6-B80D-E6B39D8A638B}">
      <dgm:prSet/>
      <dgm:spPr/>
      <dgm:t>
        <a:bodyPr/>
        <a:lstStyle/>
        <a:p>
          <a:endParaRPr lang="ru-RU"/>
        </a:p>
      </dgm:t>
    </dgm:pt>
    <dgm:pt modelId="{DF886520-7FC2-429C-8934-AB0E33A5F90D}" type="pres">
      <dgm:prSet presAssocID="{BD3CA76E-BCB6-4FC9-975A-02599B46483D}" presName="compositeShape" presStyleCnt="0">
        <dgm:presLayoutVars>
          <dgm:chMax val="7"/>
          <dgm:dir/>
          <dgm:resizeHandles val="exact"/>
        </dgm:presLayoutVars>
      </dgm:prSet>
      <dgm:spPr/>
    </dgm:pt>
    <dgm:pt modelId="{70D58663-44B4-407A-852C-1A907FDC1C30}" type="pres">
      <dgm:prSet presAssocID="{70FD989C-E1F8-4AFA-B86B-54FAB17B6289}" presName="circ1" presStyleLbl="vennNode1" presStyleIdx="0" presStyleCnt="3" custLinFactNeighborX="-392" custLinFactNeighborY="-2083"/>
      <dgm:spPr/>
      <dgm:t>
        <a:bodyPr/>
        <a:lstStyle/>
        <a:p>
          <a:endParaRPr lang="ru-RU"/>
        </a:p>
      </dgm:t>
    </dgm:pt>
    <dgm:pt modelId="{7BBA770F-8D3E-410C-A4BB-ACDE27CE9D40}" type="pres">
      <dgm:prSet presAssocID="{70FD989C-E1F8-4AFA-B86B-54FAB17B62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8D38-57F3-4E98-ACDA-6A172F60BA4C}" type="pres">
      <dgm:prSet presAssocID="{53D7A45F-59CA-4044-BCD2-6C38D2BC9567}" presName="circ2" presStyleLbl="vennNode1" presStyleIdx="1" presStyleCnt="3" custLinFactNeighborX="2792" custLinFactNeighborY="2171"/>
      <dgm:spPr/>
      <dgm:t>
        <a:bodyPr/>
        <a:lstStyle/>
        <a:p>
          <a:endParaRPr lang="ru-RU"/>
        </a:p>
      </dgm:t>
    </dgm:pt>
    <dgm:pt modelId="{0FCB84D6-8F02-47F2-A41D-6DE23FD0C1A8}" type="pres">
      <dgm:prSet presAssocID="{53D7A45F-59CA-4044-BCD2-6C38D2BC95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E88A3-1D58-4EDB-90AD-B05349D99129}" type="pres">
      <dgm:prSet presAssocID="{D50C5B0D-1E76-479D-B4B3-EB19BFA49F42}" presName="circ3" presStyleLbl="vennNode1" presStyleIdx="2" presStyleCnt="3"/>
      <dgm:spPr/>
      <dgm:t>
        <a:bodyPr/>
        <a:lstStyle/>
        <a:p>
          <a:endParaRPr lang="ru-RU"/>
        </a:p>
      </dgm:t>
    </dgm:pt>
    <dgm:pt modelId="{1ED8976C-24CC-47F6-9C56-B7B62B19C770}" type="pres">
      <dgm:prSet presAssocID="{D50C5B0D-1E76-479D-B4B3-EB19BFA49F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D26A2-8233-46F3-8F15-9684F7E740B0}" type="presOf" srcId="{BD3CA76E-BCB6-4FC9-975A-02599B46483D}" destId="{DF886520-7FC2-429C-8934-AB0E33A5F90D}" srcOrd="0" destOrd="0" presId="urn:microsoft.com/office/officeart/2005/8/layout/venn1"/>
    <dgm:cxn modelId="{F936DDCF-4352-4881-B60C-225BBA57950C}" type="presOf" srcId="{70FD989C-E1F8-4AFA-B86B-54FAB17B6289}" destId="{7BBA770F-8D3E-410C-A4BB-ACDE27CE9D40}" srcOrd="1" destOrd="0" presId="urn:microsoft.com/office/officeart/2005/8/layout/venn1"/>
    <dgm:cxn modelId="{3D6A19E5-7952-4D0D-886C-8AF3C369A899}" type="presOf" srcId="{D50C5B0D-1E76-479D-B4B3-EB19BFA49F42}" destId="{A90E88A3-1D58-4EDB-90AD-B05349D99129}" srcOrd="0" destOrd="0" presId="urn:microsoft.com/office/officeart/2005/8/layout/venn1"/>
    <dgm:cxn modelId="{55516977-30AF-4382-A4C9-FEB6FB423169}" srcId="{BD3CA76E-BCB6-4FC9-975A-02599B46483D}" destId="{53D7A45F-59CA-4044-BCD2-6C38D2BC9567}" srcOrd="1" destOrd="0" parTransId="{3ADE2D77-ED16-4BBF-9E96-EFD689CBB6AC}" sibTransId="{9CCBD671-F377-4E45-B414-E6E50962124F}"/>
    <dgm:cxn modelId="{042E4B71-2770-418F-9592-B88DF6AFBD31}" type="presOf" srcId="{70FD989C-E1F8-4AFA-B86B-54FAB17B6289}" destId="{70D58663-44B4-407A-852C-1A907FDC1C30}" srcOrd="0" destOrd="0" presId="urn:microsoft.com/office/officeart/2005/8/layout/venn1"/>
    <dgm:cxn modelId="{6A294575-343B-488A-81F3-8155C8F117B6}" type="presOf" srcId="{53D7A45F-59CA-4044-BCD2-6C38D2BC9567}" destId="{0FCB84D6-8F02-47F2-A41D-6DE23FD0C1A8}" srcOrd="1" destOrd="0" presId="urn:microsoft.com/office/officeart/2005/8/layout/venn1"/>
    <dgm:cxn modelId="{1602D02B-015A-4831-95CC-C57419637351}" srcId="{BD3CA76E-BCB6-4FC9-975A-02599B46483D}" destId="{70FD989C-E1F8-4AFA-B86B-54FAB17B6289}" srcOrd="0" destOrd="0" parTransId="{AC087E8F-F6D2-4B61-92CB-F3528D6EB24E}" sibTransId="{5B3CA553-972D-4B93-8D4A-3507CF357ECE}"/>
    <dgm:cxn modelId="{4F9AF2E7-B19F-4986-B9B3-DC9324275CDF}" type="presOf" srcId="{53D7A45F-59CA-4044-BCD2-6C38D2BC9567}" destId="{D1EF8D38-57F3-4E98-ACDA-6A172F60BA4C}" srcOrd="0" destOrd="0" presId="urn:microsoft.com/office/officeart/2005/8/layout/venn1"/>
    <dgm:cxn modelId="{8A1FA3F1-1875-48B6-B80D-E6B39D8A638B}" srcId="{BD3CA76E-BCB6-4FC9-975A-02599B46483D}" destId="{D50C5B0D-1E76-479D-B4B3-EB19BFA49F42}" srcOrd="2" destOrd="0" parTransId="{EEE7E055-6705-4B8A-A31E-BACE9A1ED908}" sibTransId="{7FEB3D9D-EDD6-4F47-9B06-7AB5EADC0C1A}"/>
    <dgm:cxn modelId="{1DA5482C-027A-42F8-8111-3BABCD925D4F}" type="presOf" srcId="{D50C5B0D-1E76-479D-B4B3-EB19BFA49F42}" destId="{1ED8976C-24CC-47F6-9C56-B7B62B19C770}" srcOrd="1" destOrd="0" presId="urn:microsoft.com/office/officeart/2005/8/layout/venn1"/>
    <dgm:cxn modelId="{A4F46B4B-8382-4C8D-87D8-277E57B67D31}" type="presParOf" srcId="{DF886520-7FC2-429C-8934-AB0E33A5F90D}" destId="{70D58663-44B4-407A-852C-1A907FDC1C30}" srcOrd="0" destOrd="0" presId="urn:microsoft.com/office/officeart/2005/8/layout/venn1"/>
    <dgm:cxn modelId="{FC3B8821-9973-4299-9303-05A568F9296C}" type="presParOf" srcId="{DF886520-7FC2-429C-8934-AB0E33A5F90D}" destId="{7BBA770F-8D3E-410C-A4BB-ACDE27CE9D40}" srcOrd="1" destOrd="0" presId="urn:microsoft.com/office/officeart/2005/8/layout/venn1"/>
    <dgm:cxn modelId="{9B85EF09-EB6A-4E2D-9AA2-FFB2BDBF97FC}" type="presParOf" srcId="{DF886520-7FC2-429C-8934-AB0E33A5F90D}" destId="{D1EF8D38-57F3-4E98-ACDA-6A172F60BA4C}" srcOrd="2" destOrd="0" presId="urn:microsoft.com/office/officeart/2005/8/layout/venn1"/>
    <dgm:cxn modelId="{0645D79E-693D-4EA5-927A-B9DDC91C98B9}" type="presParOf" srcId="{DF886520-7FC2-429C-8934-AB0E33A5F90D}" destId="{0FCB84D6-8F02-47F2-A41D-6DE23FD0C1A8}" srcOrd="3" destOrd="0" presId="urn:microsoft.com/office/officeart/2005/8/layout/venn1"/>
    <dgm:cxn modelId="{537AE0D2-9D50-4071-B455-D035918C407E}" type="presParOf" srcId="{DF886520-7FC2-429C-8934-AB0E33A5F90D}" destId="{A90E88A3-1D58-4EDB-90AD-B05349D99129}" srcOrd="4" destOrd="0" presId="urn:microsoft.com/office/officeart/2005/8/layout/venn1"/>
    <dgm:cxn modelId="{1893BD3F-485A-4312-85E5-94ED63E132D4}" type="presParOf" srcId="{DF886520-7FC2-429C-8934-AB0E33A5F90D}" destId="{1ED8976C-24CC-47F6-9C56-B7B62B19C770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CA76E-BCB6-4FC9-975A-02599B4648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FD989C-E1F8-4AFA-B86B-54FAB17B628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Ребенок</a:t>
          </a:r>
          <a:endParaRPr lang="ru-RU" sz="1800" b="1" dirty="0">
            <a:solidFill>
              <a:srgbClr val="002060"/>
            </a:solidFill>
          </a:endParaRPr>
        </a:p>
      </dgm:t>
    </dgm:pt>
    <dgm:pt modelId="{AC087E8F-F6D2-4B61-92CB-F3528D6EB24E}" type="parTrans" cxnId="{1602D02B-015A-4831-95CC-C57419637351}">
      <dgm:prSet/>
      <dgm:spPr/>
      <dgm:t>
        <a:bodyPr/>
        <a:lstStyle/>
        <a:p>
          <a:endParaRPr lang="ru-RU"/>
        </a:p>
      </dgm:t>
    </dgm:pt>
    <dgm:pt modelId="{5B3CA553-972D-4B93-8D4A-3507CF357ECE}" type="sibTrans" cxnId="{1602D02B-015A-4831-95CC-C57419637351}">
      <dgm:prSet/>
      <dgm:spPr/>
      <dgm:t>
        <a:bodyPr/>
        <a:lstStyle/>
        <a:p>
          <a:endParaRPr lang="ru-RU"/>
        </a:p>
      </dgm:t>
    </dgm:pt>
    <dgm:pt modelId="{53D7A45F-59CA-4044-BCD2-6C38D2BC9567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Родители</a:t>
          </a:r>
          <a:endParaRPr lang="ru-RU" sz="1800" b="1" dirty="0">
            <a:solidFill>
              <a:srgbClr val="002060"/>
            </a:solidFill>
          </a:endParaRPr>
        </a:p>
      </dgm:t>
    </dgm:pt>
    <dgm:pt modelId="{3ADE2D77-ED16-4BBF-9E96-EFD689CBB6AC}" type="parTrans" cxnId="{55516977-30AF-4382-A4C9-FEB6FB423169}">
      <dgm:prSet/>
      <dgm:spPr/>
      <dgm:t>
        <a:bodyPr/>
        <a:lstStyle/>
        <a:p>
          <a:endParaRPr lang="ru-RU"/>
        </a:p>
      </dgm:t>
    </dgm:pt>
    <dgm:pt modelId="{9CCBD671-F377-4E45-B414-E6E50962124F}" type="sibTrans" cxnId="{55516977-30AF-4382-A4C9-FEB6FB423169}">
      <dgm:prSet/>
      <dgm:spPr/>
      <dgm:t>
        <a:bodyPr/>
        <a:lstStyle/>
        <a:p>
          <a:endParaRPr lang="ru-RU"/>
        </a:p>
      </dgm:t>
    </dgm:pt>
    <dgm:pt modelId="{D50C5B0D-1E76-479D-B4B3-EB19BFA49F42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Педагог</a:t>
          </a:r>
          <a:endParaRPr lang="ru-RU" sz="1800" b="1" dirty="0">
            <a:solidFill>
              <a:srgbClr val="002060"/>
            </a:solidFill>
          </a:endParaRPr>
        </a:p>
      </dgm:t>
    </dgm:pt>
    <dgm:pt modelId="{EEE7E055-6705-4B8A-A31E-BACE9A1ED908}" type="parTrans" cxnId="{8A1FA3F1-1875-48B6-B80D-E6B39D8A638B}">
      <dgm:prSet/>
      <dgm:spPr/>
      <dgm:t>
        <a:bodyPr/>
        <a:lstStyle/>
        <a:p>
          <a:endParaRPr lang="ru-RU"/>
        </a:p>
      </dgm:t>
    </dgm:pt>
    <dgm:pt modelId="{7FEB3D9D-EDD6-4F47-9B06-7AB5EADC0C1A}" type="sibTrans" cxnId="{8A1FA3F1-1875-48B6-B80D-E6B39D8A638B}">
      <dgm:prSet/>
      <dgm:spPr/>
      <dgm:t>
        <a:bodyPr/>
        <a:lstStyle/>
        <a:p>
          <a:endParaRPr lang="ru-RU"/>
        </a:p>
      </dgm:t>
    </dgm:pt>
    <dgm:pt modelId="{DF886520-7FC2-429C-8934-AB0E33A5F90D}" type="pres">
      <dgm:prSet presAssocID="{BD3CA76E-BCB6-4FC9-975A-02599B46483D}" presName="compositeShape" presStyleCnt="0">
        <dgm:presLayoutVars>
          <dgm:chMax val="7"/>
          <dgm:dir/>
          <dgm:resizeHandles val="exact"/>
        </dgm:presLayoutVars>
      </dgm:prSet>
      <dgm:spPr/>
    </dgm:pt>
    <dgm:pt modelId="{70D58663-44B4-407A-852C-1A907FDC1C30}" type="pres">
      <dgm:prSet presAssocID="{70FD989C-E1F8-4AFA-B86B-54FAB17B6289}" presName="circ1" presStyleLbl="vennNode1" presStyleIdx="0" presStyleCnt="3" custLinFactNeighborX="-392" custLinFactNeighborY="-2083"/>
      <dgm:spPr/>
      <dgm:t>
        <a:bodyPr/>
        <a:lstStyle/>
        <a:p>
          <a:endParaRPr lang="ru-RU"/>
        </a:p>
      </dgm:t>
    </dgm:pt>
    <dgm:pt modelId="{7BBA770F-8D3E-410C-A4BB-ACDE27CE9D40}" type="pres">
      <dgm:prSet presAssocID="{70FD989C-E1F8-4AFA-B86B-54FAB17B62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8D38-57F3-4E98-ACDA-6A172F60BA4C}" type="pres">
      <dgm:prSet presAssocID="{53D7A45F-59CA-4044-BCD2-6C38D2BC9567}" presName="circ2" presStyleLbl="vennNode1" presStyleIdx="1" presStyleCnt="3" custLinFactNeighborX="2792" custLinFactNeighborY="2171"/>
      <dgm:spPr/>
      <dgm:t>
        <a:bodyPr/>
        <a:lstStyle/>
        <a:p>
          <a:endParaRPr lang="ru-RU"/>
        </a:p>
      </dgm:t>
    </dgm:pt>
    <dgm:pt modelId="{0FCB84D6-8F02-47F2-A41D-6DE23FD0C1A8}" type="pres">
      <dgm:prSet presAssocID="{53D7A45F-59CA-4044-BCD2-6C38D2BC95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E88A3-1D58-4EDB-90AD-B05349D99129}" type="pres">
      <dgm:prSet presAssocID="{D50C5B0D-1E76-479D-B4B3-EB19BFA49F42}" presName="circ3" presStyleLbl="vennNode1" presStyleIdx="2" presStyleCnt="3"/>
      <dgm:spPr/>
      <dgm:t>
        <a:bodyPr/>
        <a:lstStyle/>
        <a:p>
          <a:endParaRPr lang="ru-RU"/>
        </a:p>
      </dgm:t>
    </dgm:pt>
    <dgm:pt modelId="{1ED8976C-24CC-47F6-9C56-B7B62B19C770}" type="pres">
      <dgm:prSet presAssocID="{D50C5B0D-1E76-479D-B4B3-EB19BFA49F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A4922-52D8-481A-97C9-4D29902EDDE0}" type="presOf" srcId="{D50C5B0D-1E76-479D-B4B3-EB19BFA49F42}" destId="{1ED8976C-24CC-47F6-9C56-B7B62B19C770}" srcOrd="1" destOrd="0" presId="urn:microsoft.com/office/officeart/2005/8/layout/venn1"/>
    <dgm:cxn modelId="{26DB3643-A515-40F3-8971-26500A9D5B11}" type="presOf" srcId="{70FD989C-E1F8-4AFA-B86B-54FAB17B6289}" destId="{7BBA770F-8D3E-410C-A4BB-ACDE27CE9D40}" srcOrd="1" destOrd="0" presId="urn:microsoft.com/office/officeart/2005/8/layout/venn1"/>
    <dgm:cxn modelId="{55516977-30AF-4382-A4C9-FEB6FB423169}" srcId="{BD3CA76E-BCB6-4FC9-975A-02599B46483D}" destId="{53D7A45F-59CA-4044-BCD2-6C38D2BC9567}" srcOrd="1" destOrd="0" parTransId="{3ADE2D77-ED16-4BBF-9E96-EFD689CBB6AC}" sibTransId="{9CCBD671-F377-4E45-B414-E6E50962124F}"/>
    <dgm:cxn modelId="{A18826EB-28BD-43F0-858F-716FD4C95DEE}" type="presOf" srcId="{53D7A45F-59CA-4044-BCD2-6C38D2BC9567}" destId="{0FCB84D6-8F02-47F2-A41D-6DE23FD0C1A8}" srcOrd="1" destOrd="0" presId="urn:microsoft.com/office/officeart/2005/8/layout/venn1"/>
    <dgm:cxn modelId="{1602D02B-015A-4831-95CC-C57419637351}" srcId="{BD3CA76E-BCB6-4FC9-975A-02599B46483D}" destId="{70FD989C-E1F8-4AFA-B86B-54FAB17B6289}" srcOrd="0" destOrd="0" parTransId="{AC087E8F-F6D2-4B61-92CB-F3528D6EB24E}" sibTransId="{5B3CA553-972D-4B93-8D4A-3507CF357ECE}"/>
    <dgm:cxn modelId="{0299C4B7-D616-4F0D-85D1-12BC6921F20B}" type="presOf" srcId="{D50C5B0D-1E76-479D-B4B3-EB19BFA49F42}" destId="{A90E88A3-1D58-4EDB-90AD-B05349D99129}" srcOrd="0" destOrd="0" presId="urn:microsoft.com/office/officeart/2005/8/layout/venn1"/>
    <dgm:cxn modelId="{23A9A6B7-0C43-473C-A496-029B8EB58D55}" type="presOf" srcId="{70FD989C-E1F8-4AFA-B86B-54FAB17B6289}" destId="{70D58663-44B4-407A-852C-1A907FDC1C30}" srcOrd="0" destOrd="0" presId="urn:microsoft.com/office/officeart/2005/8/layout/venn1"/>
    <dgm:cxn modelId="{DED3484B-CDA6-4FBA-A955-191EFF52F0BE}" type="presOf" srcId="{53D7A45F-59CA-4044-BCD2-6C38D2BC9567}" destId="{D1EF8D38-57F3-4E98-ACDA-6A172F60BA4C}" srcOrd="0" destOrd="0" presId="urn:microsoft.com/office/officeart/2005/8/layout/venn1"/>
    <dgm:cxn modelId="{8A1FA3F1-1875-48B6-B80D-E6B39D8A638B}" srcId="{BD3CA76E-BCB6-4FC9-975A-02599B46483D}" destId="{D50C5B0D-1E76-479D-B4B3-EB19BFA49F42}" srcOrd="2" destOrd="0" parTransId="{EEE7E055-6705-4B8A-A31E-BACE9A1ED908}" sibTransId="{7FEB3D9D-EDD6-4F47-9B06-7AB5EADC0C1A}"/>
    <dgm:cxn modelId="{7DB64868-DF28-40FB-AF88-2C09FC93C978}" type="presOf" srcId="{BD3CA76E-BCB6-4FC9-975A-02599B46483D}" destId="{DF886520-7FC2-429C-8934-AB0E33A5F90D}" srcOrd="0" destOrd="0" presId="urn:microsoft.com/office/officeart/2005/8/layout/venn1"/>
    <dgm:cxn modelId="{B27B4488-9C87-4BF0-AA39-A092EF1C87C3}" type="presParOf" srcId="{DF886520-7FC2-429C-8934-AB0E33A5F90D}" destId="{70D58663-44B4-407A-852C-1A907FDC1C30}" srcOrd="0" destOrd="0" presId="urn:microsoft.com/office/officeart/2005/8/layout/venn1"/>
    <dgm:cxn modelId="{17213607-AAC0-43A5-B476-064BC92C281D}" type="presParOf" srcId="{DF886520-7FC2-429C-8934-AB0E33A5F90D}" destId="{7BBA770F-8D3E-410C-A4BB-ACDE27CE9D40}" srcOrd="1" destOrd="0" presId="urn:microsoft.com/office/officeart/2005/8/layout/venn1"/>
    <dgm:cxn modelId="{CBF93B1B-F380-42AF-906A-8C0BC8C031D3}" type="presParOf" srcId="{DF886520-7FC2-429C-8934-AB0E33A5F90D}" destId="{D1EF8D38-57F3-4E98-ACDA-6A172F60BA4C}" srcOrd="2" destOrd="0" presId="urn:microsoft.com/office/officeart/2005/8/layout/venn1"/>
    <dgm:cxn modelId="{70397033-21EE-4EAD-8726-324F5E53489F}" type="presParOf" srcId="{DF886520-7FC2-429C-8934-AB0E33A5F90D}" destId="{0FCB84D6-8F02-47F2-A41D-6DE23FD0C1A8}" srcOrd="3" destOrd="0" presId="urn:microsoft.com/office/officeart/2005/8/layout/venn1"/>
    <dgm:cxn modelId="{F06C02D2-F988-4C12-9C6E-6B7D2094D01A}" type="presParOf" srcId="{DF886520-7FC2-429C-8934-AB0E33A5F90D}" destId="{A90E88A3-1D58-4EDB-90AD-B05349D99129}" srcOrd="4" destOrd="0" presId="urn:microsoft.com/office/officeart/2005/8/layout/venn1"/>
    <dgm:cxn modelId="{14432ED3-60CD-41BD-B423-869E15F6AE71}" type="presParOf" srcId="{DF886520-7FC2-429C-8934-AB0E33A5F90D}" destId="{1ED8976C-24CC-47F6-9C56-B7B62B19C770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0.55995</cdr:x>
      <cdr:y>0.82192</cdr:y>
    </cdr:from>
    <cdr:to>
      <cdr:x>0.70136</cdr:x>
      <cdr:y>0.89041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70905"/>
          <a:ext cx="1154545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b="1" dirty="0"/>
            <a:t>к</a:t>
          </a:r>
          <a:r>
            <a:rPr lang="ru-RU" sz="900" b="1" dirty="0" smtClean="0"/>
            <a:t>онец года</a:t>
          </a:r>
          <a:endParaRPr lang="ru-RU" sz="9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3C5C-DD52-4D43-B3D5-AFD448E477E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F8CE-8ECF-4664-B260-D9A22F521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0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79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6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91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48373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24919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085231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59217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380299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884886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083193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621812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212109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068996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919876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60C3-78AB-43CF-8E89-95A64A5A1B8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581" y="362819"/>
            <a:ext cx="8128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практических достижений профессиональной деятельности </a:t>
            </a:r>
          </a:p>
          <a:p>
            <a:pPr algn="ctr">
              <a:lnSpc>
                <a:spcPct val="150000"/>
              </a:lnSpc>
            </a:pPr>
            <a:r>
              <a:rPr lang="ru-RU" sz="2400" b="1" u="sng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Воспитателя 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9862" y="2067853"/>
            <a:ext cx="6090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Arial Black" pitchFamily="34" charset="0"/>
              </a:rPr>
              <a:t>Бучаровой Ирины Владимировны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3818" y="38263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Педагогическое кредо: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«Каждый ребенок имеет свои особенности и талантлив по-своему. Задача воспитателя – найти этот талант и развить его!»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1345" y="60060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Нижний Новгород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2017 год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4234" y="5147026"/>
            <a:ext cx="3925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bucharova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1969@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mail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ru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SER\Desktop\аттестация бучарова\фото\36-Бучарова И.В.-восп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681" y="2739160"/>
            <a:ext cx="2331606" cy="349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06750" y="2850484"/>
            <a:ext cx="573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Bookman Old Style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Bookman Old Style" pitchFamily="18" charset="0"/>
              </a:rPr>
              <a:t> «Детский сад №196 «Петушок»</a:t>
            </a:r>
            <a:endParaRPr lang="ru-RU" sz="16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60791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1749" y="2830362"/>
            <a:ext cx="2382980" cy="3931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ООД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9529" y="3786912"/>
            <a:ext cx="2438399" cy="3694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Дидактические игры 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74452" y="3908565"/>
            <a:ext cx="2278202" cy="4232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Работа с родителями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296" y="1130447"/>
            <a:ext cx="2703650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Самостоятельная деятельность в развивающей среде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8628" y="2130579"/>
            <a:ext cx="2357454" cy="5715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Праздники и развлечения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9376" y="5067713"/>
            <a:ext cx="2528916" cy="36327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Задачи -шутки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0828" y="4607199"/>
            <a:ext cx="2482736" cy="3804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Игры-головоломки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28192" y="5986018"/>
            <a:ext cx="2457480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Развивающие игры и упражнения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4805" y="983391"/>
            <a:ext cx="2357454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Взаимодействие со специалистами ДОУ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7100" y="488533"/>
            <a:ext cx="2357454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Здоровьесберегающие</a:t>
            </a:r>
            <a:r>
              <a:rPr lang="ru-RU" sz="1600" b="1" dirty="0" smtClean="0"/>
              <a:t> технологии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27644" y="4408934"/>
            <a:ext cx="2563409" cy="3939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Социоигровые</a:t>
            </a:r>
            <a:r>
              <a:rPr lang="ru-RU" sz="1600" b="1" dirty="0" smtClean="0"/>
              <a:t> методы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89990" y="2770309"/>
            <a:ext cx="2357454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Демонстрационные опыты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7928" y="3332578"/>
            <a:ext cx="2623126" cy="325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Беседы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52290" y="4957028"/>
            <a:ext cx="2669309" cy="3908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Сюжетно-ролевые игры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5200" y="5463876"/>
            <a:ext cx="2559080" cy="36426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Проблемные ситуации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2386" y="3446472"/>
            <a:ext cx="2573614" cy="3034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Театрализация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46619" y="3888669"/>
            <a:ext cx="2660072" cy="3415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Использование схем</a:t>
            </a:r>
            <a:endParaRPr lang="ru-RU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81237" y="5938983"/>
            <a:ext cx="2632364" cy="74814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Кодирование и декодирование информации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74109" y="2170543"/>
            <a:ext cx="311265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Модель развития математических способностей у ребенка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970" y="4232105"/>
            <a:ext cx="2486157" cy="3029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Моделирование</a:t>
            </a:r>
            <a:endParaRPr lang="ru-RU" sz="1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345229" y="2155382"/>
            <a:ext cx="2567861" cy="3661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Проектная деятельность</a:t>
            </a:r>
            <a:endParaRPr lang="ru-RU" sz="16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95681" y="1287482"/>
            <a:ext cx="2715810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Индивидуальная работа</a:t>
            </a:r>
            <a:endParaRPr lang="ru-RU" sz="16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15572" y="599374"/>
            <a:ext cx="2715810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Обучение в режимных моментах</a:t>
            </a:r>
            <a:endParaRPr lang="ru-RU" sz="1600" b="1" dirty="0"/>
          </a:p>
        </p:txBody>
      </p:sp>
      <p:sp>
        <p:nvSpPr>
          <p:cNvPr id="106" name="Счетверенная стрелка 105"/>
          <p:cNvSpPr/>
          <p:nvPr/>
        </p:nvSpPr>
        <p:spPr>
          <a:xfrm>
            <a:off x="3980873" y="3131127"/>
            <a:ext cx="1182254" cy="757383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четверенная стрелка 106"/>
          <p:cNvSpPr/>
          <p:nvPr/>
        </p:nvSpPr>
        <p:spPr>
          <a:xfrm>
            <a:off x="4050146" y="1519382"/>
            <a:ext cx="974435" cy="623456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лево 107"/>
          <p:cNvSpPr/>
          <p:nvPr/>
        </p:nvSpPr>
        <p:spPr>
          <a:xfrm>
            <a:off x="2650836" y="2466109"/>
            <a:ext cx="609600" cy="22167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>
            <a:off x="5985163" y="2521527"/>
            <a:ext cx="471055" cy="16625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24772" y="446971"/>
            <a:ext cx="2357454" cy="3935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ИКТ</a:t>
            </a:r>
            <a:endParaRPr lang="ru-RU" sz="16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2945" y="5503126"/>
            <a:ext cx="3177309" cy="3804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Музыкально-ритмические игры</a:t>
            </a:r>
            <a:endParaRPr lang="ru-RU" sz="16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491" y="0"/>
            <a:ext cx="88299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000" b="1" i="1" dirty="0" smtClean="0">
                <a:solidFill>
                  <a:srgbClr val="7030A0"/>
                </a:solidFill>
              </a:rPr>
              <a:t> аспект личного вклада педагога в развитие образования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SER\Desktop\аттестация бучарова\фото\SAM_8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813" y="703119"/>
            <a:ext cx="2199986" cy="1649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SER\Desktop\аттестация бучарова\фото\SAM_8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22586" y="4662426"/>
            <a:ext cx="2150988" cy="161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SER\Desktop\аттестация бучарова\фото\SAM_8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440" y="838780"/>
            <a:ext cx="2192480" cy="1644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USSER\Desktop\аттестация бучарова\фото\SAM_8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4292" y="4484832"/>
            <a:ext cx="2300142" cy="1725107"/>
          </a:xfrm>
          <a:prstGeom prst="rect">
            <a:avLst/>
          </a:prstGeom>
          <a:noFill/>
        </p:spPr>
      </p:pic>
      <p:pic>
        <p:nvPicPr>
          <p:cNvPr id="2054" name="Picture 6" descr="C:\Users\USSER\Desktop\аттестация бучарова\фото\SAM_85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91" y="2735405"/>
            <a:ext cx="2258579" cy="169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Выноска со стрелками влево/вправо 8"/>
          <p:cNvSpPr/>
          <p:nvPr/>
        </p:nvSpPr>
        <p:spPr>
          <a:xfrm>
            <a:off x="2937162" y="2133600"/>
            <a:ext cx="3214255" cy="2142837"/>
          </a:xfrm>
          <a:prstGeom prst="left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b="1" u="sng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600" b="1" u="sng" dirty="0" smtClean="0">
                <a:solidFill>
                  <a:srgbClr val="C00000"/>
                </a:solidFill>
              </a:rPr>
              <a:t>Принципы :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Доступности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Непрерывности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Целостности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Системности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Наглядности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Повторности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u="sng" dirty="0" smtClean="0">
                <a:solidFill>
                  <a:srgbClr val="002060"/>
                </a:solidFill>
              </a:rPr>
              <a:t>Научности</a:t>
            </a:r>
          </a:p>
          <a:p>
            <a:pPr>
              <a:defRPr/>
            </a:pPr>
            <a:endParaRPr lang="ru-RU" b="1" u="sng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3" name="Picture 1" descr="C:\Users\USSER\Desktop\аттестация бучарова\фото\SAM_85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0877" y="2533360"/>
            <a:ext cx="217170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C:\Users\USSER\Desktop\аттестация бучарова\фото\SAM_85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4591050"/>
            <a:ext cx="2381250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C:\Users\USSER\Desktop\аттестация бучарова\фото\SAM_85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72873" y="446232"/>
            <a:ext cx="2096654" cy="157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417635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" y="0"/>
            <a:ext cx="88299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000" b="1" i="1" dirty="0" smtClean="0">
                <a:solidFill>
                  <a:srgbClr val="7030A0"/>
                </a:solidFill>
              </a:rPr>
              <a:t> аспект личного вклада педагога в развитие образования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3" name="Picture 3" descr="C:\Users\USSER\Desktop\аттестация бучарова\фото\SAM_8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63104" y="1306762"/>
            <a:ext cx="2148322" cy="161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29671" y="390344"/>
            <a:ext cx="7989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Проект «Дидактические игры в обучении детей основам математики»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456" y="759936"/>
            <a:ext cx="7934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Вид проекта: информационно-исследовательский;</a:t>
            </a:r>
            <a:endParaRPr lang="ru-RU" sz="1200" b="1" dirty="0" smtClean="0"/>
          </a:p>
          <a:p>
            <a:r>
              <a:rPr lang="ru-RU" sz="1200" b="1" dirty="0" smtClean="0">
                <a:solidFill>
                  <a:srgbClr val="002060"/>
                </a:solidFill>
              </a:rPr>
              <a:t>Продолжительность проекта: долгосрочный (октябрь-май).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323" y="1230797"/>
            <a:ext cx="4367932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ЦЕЛЬ: Способствовать формированию элементарных математических представлений дошкольников посредством дидактических игр 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55" y="1982734"/>
            <a:ext cx="4359563" cy="30931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1. Развивать умения детей анализировать предметы, выделяя такие их признаки, как цвет, форма, размер, величина.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2. Способствовать развитию у детей выделять некоторые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пространственные и временные отношения между предметами.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3. Развивать умения устанавливать количественные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соотношения.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4. Активизировать благоприятные условия для развития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математических представлений у детей.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5. Стимулировать развитие у детей памяти, внимания,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мышления, активности, уверенности, инициативности.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6. Повысить уровень теоретических и практических знаний у родителей о дидактических играх.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0582" y="701962"/>
            <a:ext cx="2392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endParaRPr lang="ru-RU" sz="1200" dirty="0"/>
          </a:p>
        </p:txBody>
      </p:sp>
      <p:pic>
        <p:nvPicPr>
          <p:cNvPr id="9" name="Picture 2" descr="C:\Users\USSER\Desktop\аттестация бучарова\фото\SAM_8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82133" y="1384894"/>
            <a:ext cx="2006249" cy="150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73225" y="3096551"/>
            <a:ext cx="1864678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II этап – Практический </a:t>
            </a:r>
          </a:p>
        </p:txBody>
      </p:sp>
      <p:pic>
        <p:nvPicPr>
          <p:cNvPr id="1026" name="Picture 2" descr="C:\Users\USSER\Desktop\аттестация бучарова\фото\SAM_8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728" y="3394942"/>
            <a:ext cx="2112816" cy="158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9304" t="7687" r="3268" b="7814"/>
          <a:stretch>
            <a:fillRect/>
          </a:stretch>
        </p:blipFill>
        <p:spPr bwMode="auto">
          <a:xfrm>
            <a:off x="6861255" y="3417455"/>
            <a:ext cx="2061072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50794" y="4992347"/>
            <a:ext cx="2010226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Заключительный этап</a:t>
            </a:r>
          </a:p>
        </p:txBody>
      </p:sp>
      <p:pic>
        <p:nvPicPr>
          <p:cNvPr id="1028" name="Picture 4" descr="C:\Users\USSER\Desktop\аттестация бучарова\фото\SAM_8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9593" y="4995141"/>
            <a:ext cx="2079625" cy="155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mdoy.pro/pict/ds_138/567/SAM_8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429" y="5190692"/>
            <a:ext cx="2501353" cy="145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 l="31190" t="11789" r="8060" b="56242"/>
          <a:stretch>
            <a:fillRect/>
          </a:stretch>
        </p:blipFill>
        <p:spPr bwMode="auto">
          <a:xfrm>
            <a:off x="3029532" y="5287819"/>
            <a:ext cx="2493510" cy="157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SER\Desktop\аттестация бучарова\фото\SAM_8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855" y="749302"/>
            <a:ext cx="2126673" cy="159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8546" y="0"/>
            <a:ext cx="88299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000" b="1" i="1" dirty="0" smtClean="0">
                <a:solidFill>
                  <a:srgbClr val="7030A0"/>
                </a:solidFill>
              </a:rPr>
              <a:t> аспект личного вклада педагога в развитие образования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7202" y="2392903"/>
            <a:ext cx="24707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Игры по ознакомлению с количеством и счётом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USSER\Desktop\аттестация бучарова\фото\SAM_8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87" y="765752"/>
            <a:ext cx="2118786" cy="15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801591" y="2282645"/>
            <a:ext cx="26000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Игры по ознакомлению 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с геометрическими фигурами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8031" t="11375" r="6264" b="12117"/>
          <a:stretch>
            <a:fillRect/>
          </a:stretch>
        </p:blipFill>
        <p:spPr bwMode="auto">
          <a:xfrm>
            <a:off x="4732528" y="803565"/>
            <a:ext cx="2167036" cy="144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10404" t="6992" r="19293" b="9766"/>
          <a:stretch>
            <a:fillRect/>
          </a:stretch>
        </p:blipFill>
        <p:spPr bwMode="auto">
          <a:xfrm>
            <a:off x="7001164" y="794328"/>
            <a:ext cx="1861372" cy="15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4836" y="4331050"/>
            <a:ext cx="303871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Игры по ознакомлению с величиной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 l="5768" t="6668" r="3689" b="9202"/>
          <a:stretch>
            <a:fillRect/>
          </a:stretch>
        </p:blipFill>
        <p:spPr bwMode="auto">
          <a:xfrm>
            <a:off x="380711" y="2933122"/>
            <a:ext cx="2262910" cy="133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 l="8411" t="6041" r="5441" b="12639"/>
          <a:stretch>
            <a:fillRect/>
          </a:stretch>
        </p:blipFill>
        <p:spPr bwMode="auto">
          <a:xfrm>
            <a:off x="2696154" y="2959964"/>
            <a:ext cx="2105890" cy="137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661890" y="4375303"/>
            <a:ext cx="3135746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Игры по ознакомлению с пространственно-временными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представлениями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3078" name="Picture 6" descr="C:\Users\USSER\Desktop\аттестация бучарова\фото\SAM_85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239" y="4691495"/>
            <a:ext cx="2181225" cy="163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42924" y="6414155"/>
            <a:ext cx="439102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Игры по ознакомлению с логическими задачами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3079" name="Picture 7" descr="C:\Users\USSER\Desktop\аттестация бучарова\фото\SAM_85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8466" y="2845379"/>
            <a:ext cx="1993899" cy="149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USSER\Desktop\аттестация бучарова\фото\SAM_853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0024" y="4692073"/>
            <a:ext cx="2204606" cy="165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USSER\Desktop\аттестация бучарова\фото\SAM_85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3035" y="5082599"/>
            <a:ext cx="2191328" cy="164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/>
          <a:srcRect l="7208" t="7186" r="4920" b="8410"/>
          <a:stretch>
            <a:fillRect/>
          </a:stretch>
        </p:blipFill>
        <p:spPr bwMode="auto">
          <a:xfrm>
            <a:off x="6877916" y="2863274"/>
            <a:ext cx="2038350" cy="146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/>
          <a:srcRect l="7568" t="5286" r="39578" b="58665"/>
          <a:stretch>
            <a:fillRect/>
          </a:stretch>
        </p:blipFill>
        <p:spPr bwMode="auto">
          <a:xfrm>
            <a:off x="7260044" y="5287531"/>
            <a:ext cx="1459661" cy="142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669307" y="424871"/>
            <a:ext cx="39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Картотека математических игр</a:t>
            </a:r>
            <a:endParaRPr lang="ru-RU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918" y="0"/>
            <a:ext cx="6286500" cy="430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</a:rPr>
              <a:t>Работа с родителями</a:t>
            </a:r>
          </a:p>
        </p:txBody>
      </p:sp>
      <p:sp>
        <p:nvSpPr>
          <p:cNvPr id="16387" name="AutoShape 8"/>
          <p:cNvSpPr>
            <a:spLocks noChangeArrowheads="1"/>
          </p:cNvSpPr>
          <p:nvPr/>
        </p:nvSpPr>
        <p:spPr bwMode="auto">
          <a:xfrm>
            <a:off x="6079259" y="1816964"/>
            <a:ext cx="2926196" cy="26996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1400" b="1" dirty="0">
              <a:solidFill>
                <a:schemeClr val="accent2"/>
              </a:solidFill>
            </a:endParaRP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-Обновление развивающей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предметно-пространственной 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среды;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-Изготовлении </a:t>
            </a:r>
            <a:r>
              <a:rPr lang="ru-RU" sz="1400" b="1" i="1" dirty="0" smtClean="0">
                <a:solidFill>
                  <a:schemeClr val="bg1"/>
                </a:solidFill>
              </a:rPr>
              <a:t>дидактических игр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и пособий по математическому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развитию;</a:t>
            </a:r>
            <a:endParaRPr lang="ru-RU" sz="1400" b="1" i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chemeClr val="bg1"/>
                </a:solidFill>
              </a:rPr>
              <a:t>Конкурс «Самая интересная 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логическая задача»;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- Фотовыставка «Учимся играя!»;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chemeClr val="bg1"/>
                </a:solidFill>
              </a:rPr>
              <a:t>Развлечение «Путешествие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в страну «Математика».</a:t>
            </a:r>
            <a:r>
              <a:rPr lang="ru-RU" sz="1400" b="1" i="1" dirty="0">
                <a:solidFill>
                  <a:schemeClr val="bg1"/>
                </a:solidFill>
              </a:rPr>
              <a:t/>
            </a:r>
            <a:br>
              <a:rPr lang="ru-RU" sz="1400" b="1" i="1" dirty="0">
                <a:solidFill>
                  <a:schemeClr val="bg1"/>
                </a:solidFill>
              </a:rPr>
            </a:br>
            <a:endParaRPr lang="ru-RU" sz="1400" b="1" i="1" dirty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196\Desktop\фото пдд\дор. инспектор\Изображение 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07" y="5060602"/>
            <a:ext cx="1934412" cy="154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3222050" y="478272"/>
            <a:ext cx="2641598" cy="591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Познавательная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96157" y="487799"/>
            <a:ext cx="2553855" cy="5957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Досуговая</a:t>
            </a:r>
            <a:endParaRPr lang="ru-RU" sz="1600" b="1" i="1" dirty="0"/>
          </a:p>
        </p:txBody>
      </p:sp>
      <p:sp>
        <p:nvSpPr>
          <p:cNvPr id="8" name="Овал 7"/>
          <p:cNvSpPr/>
          <p:nvPr/>
        </p:nvSpPr>
        <p:spPr>
          <a:xfrm>
            <a:off x="279114" y="461817"/>
            <a:ext cx="2623127" cy="6927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Информационно-аналитическая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9455" y="1607127"/>
            <a:ext cx="3130549" cy="5061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 smtClean="0"/>
          </a:p>
          <a:p>
            <a:r>
              <a:rPr lang="ru-RU" sz="1400" b="1" i="1" dirty="0" smtClean="0"/>
              <a:t>Проектная деятельность </a:t>
            </a:r>
          </a:p>
          <a:p>
            <a:r>
              <a:rPr lang="ru-RU" sz="1400" b="1" i="1" dirty="0" smtClean="0"/>
              <a:t>«Дидактические игры в обучении детей основам математики»;</a:t>
            </a:r>
          </a:p>
          <a:p>
            <a:r>
              <a:rPr lang="ru-RU" sz="1400" b="1" i="1" dirty="0" smtClean="0"/>
              <a:t>Педагогическая беседа «Игры и упражнения по формированию</a:t>
            </a:r>
          </a:p>
          <a:p>
            <a:r>
              <a:rPr lang="ru-RU" sz="1400" b="1" i="1" dirty="0" smtClean="0"/>
              <a:t>элементарных математических представлений»;</a:t>
            </a:r>
          </a:p>
          <a:p>
            <a:r>
              <a:rPr lang="ru-RU" sz="1400" b="1" i="1" dirty="0" smtClean="0"/>
              <a:t>- Родительское собрание «Формирование элементарных</a:t>
            </a:r>
          </a:p>
          <a:p>
            <a:r>
              <a:rPr lang="ru-RU" sz="1400" b="1" i="1" dirty="0" smtClean="0"/>
              <a:t>математических представлений у детей среднего дошкольного возраста;</a:t>
            </a:r>
          </a:p>
          <a:p>
            <a:r>
              <a:rPr lang="ru-RU" sz="1400" b="1" i="1" dirty="0" smtClean="0"/>
              <a:t>- Тренинг «Математические игры для детей 4-5 лет»;</a:t>
            </a:r>
          </a:p>
          <a:p>
            <a:pPr>
              <a:buFontTx/>
              <a:buChar char="-"/>
            </a:pPr>
            <a:r>
              <a:rPr lang="ru-RU" sz="1400" b="1" i="1" dirty="0" smtClean="0"/>
              <a:t>Семинар-практикум «Как организовать занятие по формированию элементарных математических представлений дома»;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836" y="1712768"/>
            <a:ext cx="2733964" cy="3278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b="1" i="1" dirty="0" smtClean="0"/>
              <a:t>Анкетирование: «Математика для развития Вашего ребенка», </a:t>
            </a:r>
          </a:p>
          <a:p>
            <a:pPr>
              <a:buFontTx/>
              <a:buChar char="-"/>
            </a:pPr>
            <a:r>
              <a:rPr lang="ru-RU" sz="1400" b="1" i="1" dirty="0" smtClean="0"/>
              <a:t>«Почтовый ящик»;</a:t>
            </a:r>
          </a:p>
          <a:p>
            <a:pPr>
              <a:buFontTx/>
              <a:buChar char="-"/>
            </a:pPr>
            <a:r>
              <a:rPr lang="ru-RU" sz="1400" b="1" i="1" dirty="0" smtClean="0"/>
              <a:t>Информационные памятки, советы в родительский уголок «Советы воспитателя»,</a:t>
            </a:r>
          </a:p>
          <a:p>
            <a:r>
              <a:rPr lang="ru-RU" sz="1400" b="1" i="1" dirty="0" smtClean="0"/>
              <a:t> «Математические игры»,</a:t>
            </a:r>
          </a:p>
          <a:p>
            <a:r>
              <a:rPr lang="ru-RU" sz="1400" b="1" i="1" dirty="0" smtClean="0"/>
              <a:t>«ФЭМП у дошкольников при помощи дидактических, </a:t>
            </a:r>
          </a:p>
          <a:p>
            <a:r>
              <a:rPr lang="ru-RU" sz="1400" b="1" i="1" dirty="0" smtClean="0"/>
              <a:t>словесных и игровых заданий»;</a:t>
            </a:r>
          </a:p>
          <a:p>
            <a:r>
              <a:rPr lang="ru-RU" sz="1400" b="1" i="1" dirty="0" smtClean="0"/>
              <a:t>-Буклет для родителей «Учимся играя!»</a:t>
            </a:r>
            <a:endParaRPr lang="ru-RU" sz="1400" i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438275" y="1184275"/>
            <a:ext cx="295275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05168" y="1104322"/>
            <a:ext cx="295275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11027" y="1272020"/>
            <a:ext cx="295275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ОДК\Desktop\ФОТО ВСЕ\дорожное движение\IMG_1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10" y="4764328"/>
            <a:ext cx="2317573" cy="1581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8805" y="355313"/>
            <a:ext cx="8756650" cy="428625"/>
          </a:xfrm>
          <a:prstGeom prst="rect">
            <a:avLst/>
          </a:prstGeom>
          <a:solidFill>
            <a:srgbClr val="0066CC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Диапазон личного вклада педагога в развитие образования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4223" y="825211"/>
            <a:ext cx="8648700" cy="34512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Создание комплекса условий с целью развития математических способностей у дошкольников через игровую деятельность;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Обобщён опыт работы по теме «</a:t>
            </a:r>
            <a:r>
              <a:rPr lang="ru-RU" b="1" dirty="0" smtClean="0">
                <a:solidFill>
                  <a:srgbClr val="002060"/>
                </a:solidFill>
              </a:rPr>
              <a:t>Развитие математических способностей у детей дошкольного возраста через игровую деятельность</a:t>
            </a:r>
            <a:r>
              <a:rPr lang="ru-RU" b="1" kern="0" dirty="0" smtClean="0">
                <a:solidFill>
                  <a:srgbClr val="002060"/>
                </a:solidFill>
              </a:rPr>
              <a:t>»;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Разработан перспективный план по развитию математических способностей через игровую деятельность у дошкольников;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Разработан и оформлен буклет для родителей «Учимся играя!;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Создан банк презентаций по формированию элементарных математических представлений у детей;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Разработан и реализован проект по развитию математических способностей «</a:t>
            </a:r>
            <a:r>
              <a:rPr lang="ru-RU" b="1" dirty="0" smtClean="0">
                <a:solidFill>
                  <a:srgbClr val="002060"/>
                </a:solidFill>
              </a:rPr>
              <a:t>Дидактические игры в обучении детей основам математики</a:t>
            </a:r>
            <a:r>
              <a:rPr lang="ru-RU" b="1" kern="0" dirty="0" smtClean="0">
                <a:solidFill>
                  <a:srgbClr val="002060"/>
                </a:solidFill>
              </a:rPr>
              <a:t>».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b="1" kern="0" dirty="0" smtClean="0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b="1" kern="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804" y="4377315"/>
            <a:ext cx="8688388" cy="4572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r>
              <a:rPr lang="ru-RU" sz="2800" b="1" dirty="0"/>
              <a:t>Новизна</a:t>
            </a:r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55588" y="4935249"/>
            <a:ext cx="8572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Включение всех участников образовательного процесса; 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Использование нетрадиционных форм и методов,  стимулирующих детей к использованию игр, создание ситуаций, побуждающих к творческим действиям;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 err="1">
                <a:solidFill>
                  <a:srgbClr val="002060"/>
                </a:solidFill>
                <a:latin typeface="Calibri" pitchFamily="34" charset="0"/>
              </a:rPr>
              <a:t>Интегративность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в соответствии с которой целенаправленная работа по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развитию математических способностей включается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 целостный педагогический процесс.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38" y="142875"/>
            <a:ext cx="3016250" cy="43021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800000"/>
                </a:solidFill>
                <a:latin typeface="Calibri"/>
                <a:cs typeface="+mn-cs"/>
              </a:rPr>
              <a:t>3. Рефлексивный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944813" y="1404783"/>
          <a:ext cx="5405454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439" y="614652"/>
            <a:ext cx="2500313" cy="393954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Диагностика уровня развития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математических способностей </a:t>
            </a:r>
          </a:p>
          <a:p>
            <a:pPr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(конец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года)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Статья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электронных журналах;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Публикации на интернет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сайтах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«Дидактические игры в обучении детей основам математики»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воспитателей;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Пополнение методического кабинета картотекой игр по ФЭМП;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банка презентаций по ФЭМП;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675726" y="3011055"/>
            <a:ext cx="2357437" cy="309315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1300" b="1" dirty="0">
                <a:solidFill>
                  <a:srgbClr val="800000"/>
                </a:solidFill>
                <a:latin typeface="Arial" charset="0"/>
                <a:cs typeface="Arial" charset="0"/>
              </a:rPr>
              <a:t>Помощь  детям в презентации проекта;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Семинар-практикум «Как организовать занятие по формированию элементарных математических представлений дома»;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Педагогические беседы;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Подбор и демонстрация специальной литературы, </a:t>
            </a:r>
          </a:p>
          <a:p>
            <a:r>
              <a:rPr lang="ru-RU" alt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направленной на развитие</a:t>
            </a:r>
          </a:p>
          <a:p>
            <a:r>
              <a:rPr lang="ru-RU" alt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математических способностей</a:t>
            </a:r>
            <a:endParaRPr lang="ru-RU" altLang="ru-RU" sz="13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662164" y="626486"/>
            <a:ext cx="2286000" cy="21544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Презентация проекта «Дидактические игры в обучении детей основам математики» перед воспитанниками ДОУ;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Самостоятельная деятельность в развивающей среде</a:t>
            </a:r>
            <a:endParaRPr lang="ru-RU" altLang="ru-RU" sz="1300" b="1" dirty="0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endParaRPr lang="ru-RU" sz="1400" b="1" dirty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786063" y="3571875"/>
            <a:ext cx="428625" cy="21431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0800000">
            <a:off x="6261244" y="3385993"/>
            <a:ext cx="428625" cy="21431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0800000">
            <a:off x="5615853" y="1872238"/>
            <a:ext cx="960437" cy="35718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USSER\Desktop\аттестация бучарова\фото\SAM_85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83" y="4781839"/>
            <a:ext cx="2501034" cy="18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SER\Desktop\аттестация бучарова\фото\SAM_85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8531" y="4671291"/>
            <a:ext cx="2487469" cy="186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3"/>
          <p:cNvGraphicFramePr/>
          <p:nvPr/>
        </p:nvGraphicFramePr>
        <p:xfrm>
          <a:off x="461818" y="701967"/>
          <a:ext cx="8164945" cy="337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1017" y="0"/>
            <a:ext cx="840047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Результативность профессиональной педагогической деятельности и достигнутые эффекты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781" y="3842327"/>
            <a:ext cx="1976584" cy="28817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u="sng" dirty="0" smtClean="0"/>
              <a:t>высокий уровень</a:t>
            </a:r>
          </a:p>
          <a:p>
            <a:r>
              <a:rPr lang="ru-RU" sz="1200" b="1" dirty="0" smtClean="0"/>
              <a:t>Ребёнок самостоятельно</a:t>
            </a:r>
          </a:p>
          <a:p>
            <a:r>
              <a:rPr lang="ru-RU" sz="1200" b="1" dirty="0" smtClean="0"/>
              <a:t>осуществляет</a:t>
            </a:r>
          </a:p>
          <a:p>
            <a:r>
              <a:rPr lang="ru-RU" sz="1200" b="1" dirty="0" smtClean="0"/>
              <a:t>классификацию по</a:t>
            </a:r>
          </a:p>
          <a:p>
            <a:r>
              <a:rPr lang="ru-RU" sz="1200" b="1" dirty="0" smtClean="0"/>
              <a:t>одному-двум свойствам,</a:t>
            </a:r>
          </a:p>
          <a:p>
            <a:r>
              <a:rPr lang="ru-RU" sz="1200" b="1" dirty="0" smtClean="0"/>
              <a:t>обнаруживает логические</a:t>
            </a:r>
          </a:p>
          <a:p>
            <a:r>
              <a:rPr lang="ru-RU" sz="1200" b="1" dirty="0" smtClean="0"/>
              <a:t>связи и отражает их в</a:t>
            </a:r>
          </a:p>
          <a:p>
            <a:r>
              <a:rPr lang="ru-RU" sz="1200" b="1" dirty="0" smtClean="0"/>
              <a:t>речи, считает, измеряет,</a:t>
            </a:r>
          </a:p>
          <a:p>
            <a:r>
              <a:rPr lang="ru-RU" sz="1200" b="1" dirty="0" smtClean="0"/>
              <a:t>решает простые задачи</a:t>
            </a:r>
          </a:p>
          <a:p>
            <a:r>
              <a:rPr lang="ru-RU" sz="1200" b="1" dirty="0" smtClean="0"/>
              <a:t>на увеличение и</a:t>
            </a:r>
          </a:p>
          <a:p>
            <a:r>
              <a:rPr lang="ru-RU" sz="1200" b="1" dirty="0" smtClean="0"/>
              <a:t>уменьшение. Проявляет</a:t>
            </a:r>
          </a:p>
          <a:p>
            <a:r>
              <a:rPr lang="ru-RU" sz="1200" b="1" dirty="0" smtClean="0"/>
              <a:t>инициативу, творчество и</a:t>
            </a:r>
          </a:p>
          <a:p>
            <a:r>
              <a:rPr lang="ru-RU" sz="1200" b="1" dirty="0" smtClean="0"/>
              <a:t>интерес. Оказывает</a:t>
            </a:r>
          </a:p>
          <a:p>
            <a:r>
              <a:rPr lang="ru-RU" sz="1200" b="1" dirty="0" smtClean="0"/>
              <a:t>посильную помощь</a:t>
            </a:r>
          </a:p>
          <a:p>
            <a:r>
              <a:rPr lang="ru-RU" sz="1200" b="1" dirty="0" smtClean="0"/>
              <a:t>сверстникам.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8255" y="3833092"/>
            <a:ext cx="2364509" cy="2863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u="sng" dirty="0" smtClean="0"/>
              <a:t>средний уровень</a:t>
            </a:r>
          </a:p>
          <a:p>
            <a:r>
              <a:rPr lang="ru-RU" sz="1200" b="1" dirty="0" smtClean="0"/>
              <a:t>Ребёнок осуществляет</a:t>
            </a:r>
          </a:p>
          <a:p>
            <a:r>
              <a:rPr lang="ru-RU" sz="1200" b="1" dirty="0" smtClean="0"/>
              <a:t>классификацию по одному-двум свойствам, </a:t>
            </a:r>
          </a:p>
          <a:p>
            <a:r>
              <a:rPr lang="ru-RU" sz="1200" b="1" dirty="0" smtClean="0"/>
              <a:t>самостоятельно выделяет признак, по которому можно классифицировать; считает, измеряет, сравнивает.</a:t>
            </a:r>
          </a:p>
          <a:p>
            <a:r>
              <a:rPr lang="ru-RU" sz="1200" b="1" dirty="0" smtClean="0"/>
              <a:t>С помощью воспитателя</a:t>
            </a:r>
          </a:p>
          <a:p>
            <a:r>
              <a:rPr lang="ru-RU" sz="1200" b="1" dirty="0" smtClean="0"/>
              <a:t>выражает в речи логические</a:t>
            </a:r>
          </a:p>
          <a:p>
            <a:r>
              <a:rPr lang="ru-RU" sz="1200" b="1" dirty="0" smtClean="0"/>
              <a:t>связи, предполагаемые</a:t>
            </a:r>
          </a:p>
          <a:p>
            <a:r>
              <a:rPr lang="ru-RU" sz="1200" b="1" dirty="0" smtClean="0"/>
              <a:t>изменения в группах</a:t>
            </a:r>
          </a:p>
          <a:p>
            <a:r>
              <a:rPr lang="ru-RU" sz="1200" b="1" dirty="0" smtClean="0"/>
              <a:t>предметов, величин. Не</a:t>
            </a:r>
          </a:p>
          <a:p>
            <a:r>
              <a:rPr lang="ru-RU" sz="1200" b="1" dirty="0" smtClean="0"/>
              <a:t>проявляет инициативы и</a:t>
            </a:r>
          </a:p>
          <a:p>
            <a:r>
              <a:rPr lang="ru-RU" sz="1200" b="1" dirty="0" smtClean="0"/>
              <a:t>творчества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7454" y="3837711"/>
            <a:ext cx="2165928" cy="2863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u="sng" dirty="0" smtClean="0"/>
              <a:t>ниже среднего уровень</a:t>
            </a:r>
          </a:p>
          <a:p>
            <a:r>
              <a:rPr lang="ru-RU" sz="1200" b="1" dirty="0" smtClean="0"/>
              <a:t>Ребёнок классифицирует</a:t>
            </a:r>
          </a:p>
          <a:p>
            <a:r>
              <a:rPr lang="ru-RU" sz="1200" b="1" dirty="0" smtClean="0"/>
              <a:t>геометрические фигуры,</a:t>
            </a:r>
          </a:p>
          <a:p>
            <a:r>
              <a:rPr lang="ru-RU" sz="1200" b="1" dirty="0" smtClean="0"/>
              <a:t>величины по одному-</a:t>
            </a:r>
          </a:p>
          <a:p>
            <a:r>
              <a:rPr lang="ru-RU" sz="1200" b="1" dirty="0" smtClean="0"/>
              <a:t>двум свойствам,</a:t>
            </a:r>
          </a:p>
          <a:p>
            <a:r>
              <a:rPr lang="ru-RU" sz="1200" b="1" dirty="0" smtClean="0"/>
              <a:t>определяет форму</a:t>
            </a:r>
          </a:p>
          <a:p>
            <a:r>
              <a:rPr lang="ru-RU" sz="1200" b="1" dirty="0" smtClean="0"/>
              <a:t>предметов, ориентируясь</a:t>
            </a:r>
          </a:p>
          <a:p>
            <a:r>
              <a:rPr lang="ru-RU" sz="1200" b="1" dirty="0" smtClean="0"/>
              <a:t>на эталон. Способы</a:t>
            </a:r>
          </a:p>
          <a:p>
            <a:r>
              <a:rPr lang="ru-RU" sz="1200" b="1" dirty="0" smtClean="0"/>
              <a:t>деятельности, связи</a:t>
            </a:r>
          </a:p>
          <a:p>
            <a:r>
              <a:rPr lang="ru-RU" sz="1200" b="1" dirty="0" smtClean="0"/>
              <a:t>изменения не</a:t>
            </a:r>
          </a:p>
          <a:p>
            <a:r>
              <a:rPr lang="ru-RU" sz="1200" b="1" dirty="0" smtClean="0"/>
              <a:t>устанавливает, не</a:t>
            </a:r>
          </a:p>
          <a:p>
            <a:r>
              <a:rPr lang="ru-RU" sz="1200" b="1" dirty="0" smtClean="0"/>
              <a:t>объясняет сущность</a:t>
            </a:r>
          </a:p>
          <a:p>
            <a:r>
              <a:rPr lang="ru-RU" sz="1200" b="1" dirty="0" smtClean="0"/>
              <a:t>действий.</a:t>
            </a:r>
          </a:p>
          <a:p>
            <a:r>
              <a:rPr lang="ru-RU" sz="1200" b="1" dirty="0" smtClean="0"/>
              <a:t>Самостоятельности и</a:t>
            </a:r>
          </a:p>
          <a:p>
            <a:r>
              <a:rPr lang="ru-RU" sz="1200" b="1" dirty="0" smtClean="0"/>
              <a:t>творчества не проявляет.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68835" y="3828473"/>
            <a:ext cx="1976584" cy="28678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u="sng" dirty="0" smtClean="0"/>
              <a:t>низкий уровень</a:t>
            </a:r>
          </a:p>
          <a:p>
            <a:r>
              <a:rPr lang="ru-RU" sz="1200" b="1" dirty="0" smtClean="0"/>
              <a:t>Ребёнок интересуется</a:t>
            </a:r>
          </a:p>
          <a:p>
            <a:r>
              <a:rPr lang="ru-RU" sz="1200" b="1" dirty="0" smtClean="0"/>
              <a:t>только простыми</a:t>
            </a:r>
          </a:p>
          <a:p>
            <a:r>
              <a:rPr lang="ru-RU" sz="1200" b="1" dirty="0" smtClean="0"/>
              <a:t>развивающими</a:t>
            </a:r>
          </a:p>
          <a:p>
            <a:r>
              <a:rPr lang="ru-RU" sz="1200" b="1" dirty="0" smtClean="0"/>
              <a:t>играми. Различает</a:t>
            </a:r>
          </a:p>
          <a:p>
            <a:r>
              <a:rPr lang="ru-RU" sz="1200" b="1" dirty="0" smtClean="0"/>
              <a:t>предметы по форме,</a:t>
            </a:r>
          </a:p>
          <a:p>
            <a:r>
              <a:rPr lang="ru-RU" sz="1200" b="1" dirty="0" smtClean="0"/>
              <a:t>размерам, называет</a:t>
            </a:r>
          </a:p>
          <a:p>
            <a:r>
              <a:rPr lang="ru-RU" sz="1200" b="1" dirty="0" smtClean="0"/>
              <a:t>их, группирует их только</a:t>
            </a:r>
          </a:p>
          <a:p>
            <a:r>
              <a:rPr lang="ru-RU" sz="1200" b="1" dirty="0" smtClean="0"/>
              <a:t>совместно со взрослым.</a:t>
            </a:r>
          </a:p>
          <a:p>
            <a:r>
              <a:rPr lang="ru-RU" sz="1200" b="1" dirty="0" smtClean="0"/>
              <a:t>Ошибается в установлении</a:t>
            </a:r>
          </a:p>
          <a:p>
            <a:r>
              <a:rPr lang="ru-RU" sz="1200" b="1" dirty="0" smtClean="0"/>
              <a:t>связей между действиями.</a:t>
            </a:r>
            <a:endParaRPr lang="ru-RU" sz="12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805" y="4472853"/>
            <a:ext cx="8572500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Практическая значимость 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42875" y="6143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647700" algn="l"/>
              </a:tabLst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42875"/>
            <a:ext cx="8643938" cy="596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Результативность профессиональной педагогической деятельности 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достигнутые эффекты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091" y="5051137"/>
            <a:ext cx="8599632" cy="1377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/>
              </a:rPr>
              <a:t>Комплекс конспектов ООД, сценариев, досугов, упражнений и игр с детьми по развитию математических способностей может быть использован в работе воспитателей дошкольных образовательных учреждений и самостоятельно родителями.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607" y="849745"/>
            <a:ext cx="8641484" cy="32973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Проявление у дошкольников способности к самостоятельному познанию, размышлению, самостоятельному нахождению  способов  решения познавательных  задач;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Появление у детей интереса к самому процессу познания математики;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Сформированы коммуникативные умения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002060"/>
                </a:solidFill>
              </a:rPr>
              <a:t> умение представлять собственные сообщения, отстаивать свою точку зрения, работать в коллективе, организовывать работу друг с другом;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Обновлена и дополнена развивающая предметно-пространственная среда;  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 smtClean="0">
                <a:solidFill>
                  <a:srgbClr val="002060"/>
                </a:solidFill>
              </a:rPr>
              <a:t>Возросла активность родителей в жизни ДОУ;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Повысился уровень заинтересованности родителей в использовании игровых  методов и средств для развития математических способностей у детей 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0090" y="0"/>
            <a:ext cx="8864600" cy="57265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1600" b="1" dirty="0" smtClean="0">
                <a:solidFill>
                  <a:srgbClr val="800000"/>
                </a:solidFill>
              </a:rPr>
              <a:t>Транслируемость практических достижений профессиональной деятельности</a:t>
            </a:r>
            <a:r>
              <a:rPr lang="en-US" altLang="ru-RU" sz="1600" b="1" dirty="0" smtClean="0">
                <a:solidFill>
                  <a:srgbClr val="8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800000"/>
                </a:solidFill>
              </a:rPr>
              <a:t>педагогического работника</a:t>
            </a:r>
          </a:p>
        </p:txBody>
      </p:sp>
      <p:pic>
        <p:nvPicPr>
          <p:cNvPr id="1026" name="Picture 2" descr="C:\Users\USSER\Desktop\аттестация бучарова\716716-015-016-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70" y="689479"/>
            <a:ext cx="1042353" cy="1474429"/>
          </a:xfrm>
          <a:prstGeom prst="rect">
            <a:avLst/>
          </a:prstGeom>
          <a:noFill/>
        </p:spPr>
      </p:pic>
      <p:pic>
        <p:nvPicPr>
          <p:cNvPr id="1027" name="Picture 3" descr="C:\Users\USSER\Desktop\аттестация бучарова\2816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238" y="693389"/>
            <a:ext cx="1005081" cy="1420875"/>
          </a:xfrm>
          <a:prstGeom prst="rect">
            <a:avLst/>
          </a:prstGeom>
          <a:noFill/>
        </p:spPr>
      </p:pic>
      <p:pic>
        <p:nvPicPr>
          <p:cNvPr id="1028" name="Picture 4" descr="C:\Users\USSER\Desktop\аттестация бучарова\177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049" y="2251368"/>
            <a:ext cx="975328" cy="137881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1" y="790575"/>
            <a:ext cx="2714624" cy="285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8" name="Блок-схема: карточка 7"/>
          <p:cNvSpPr/>
          <p:nvPr/>
        </p:nvSpPr>
        <p:spPr>
          <a:xfrm>
            <a:off x="4593360" y="3695700"/>
            <a:ext cx="4193310" cy="3038475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u="sng" dirty="0" smtClean="0"/>
          </a:p>
          <a:p>
            <a:pPr algn="ctr"/>
            <a:endParaRPr lang="ru-RU" sz="1400" b="1" u="sng" dirty="0" smtClean="0"/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уровне ДОУ: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-Семинар-практикум для педагогов «Математические игры для дошкольников»;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-Открытый показ  ООД  по ФЭМП с элементами игровой деятельности;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-Родительское собрание «Формирование элементарных математических представлений у детей среднего дошкольного возраста;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-Буклет для родителей «Учимся играя!»</a:t>
            </a:r>
          </a:p>
          <a:p>
            <a:r>
              <a:rPr lang="ru-RU" sz="1400" b="1" kern="0" dirty="0" smtClean="0">
                <a:solidFill>
                  <a:srgbClr val="002060"/>
                </a:solidFill>
              </a:rPr>
              <a:t>-Презентация на тему: «</a:t>
            </a:r>
            <a:r>
              <a:rPr lang="ru-RU" sz="1400" b="1" dirty="0" smtClean="0">
                <a:solidFill>
                  <a:srgbClr val="002060"/>
                </a:solidFill>
              </a:rPr>
              <a:t>Развитие математических способностей у детей дошкольного возраста через игровую деятельность</a:t>
            </a:r>
            <a:r>
              <a:rPr lang="ru-RU" sz="1400" b="1" kern="0" dirty="0" smtClean="0">
                <a:solidFill>
                  <a:srgbClr val="002060"/>
                </a:solidFill>
              </a:rPr>
              <a:t>» на сайте дошкольного образовательного учреждения.</a:t>
            </a:r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346364" y="5278582"/>
            <a:ext cx="3740727" cy="144549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муниципальном уровне: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-Участие в районном конкурсе среди детских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садов Советского района г. Н. Новгорода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«Организация предметно-игровой среды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сюжетно-ролевых игр в соответствии с ФГОС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ДО» в 2015 году.</a:t>
            </a: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341744" y="3020289"/>
            <a:ext cx="3740727" cy="2202873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u="sng" dirty="0" smtClean="0"/>
          </a:p>
          <a:p>
            <a:pPr algn="ctr"/>
            <a:endParaRPr lang="ru-RU" sz="1400" b="1" u="sng" dirty="0" smtClean="0"/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всероссийском уровне:</a:t>
            </a:r>
            <a:endParaRPr lang="ru-RU" sz="1400" b="1" dirty="0" smtClean="0">
              <a:solidFill>
                <a:srgbClr val="990000"/>
              </a:solidFill>
            </a:endParaRP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-Публикация в электронном журнале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«Вестник педагога»;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-Создан собственный электронный ресурс на</a:t>
            </a:r>
          </a:p>
          <a:p>
            <a:pPr marL="342900" lvl="0" indent="-342900"/>
            <a:r>
              <a:rPr lang="ru-RU" sz="1400" b="1" dirty="0" smtClean="0">
                <a:solidFill>
                  <a:srgbClr val="002060"/>
                </a:solidFill>
              </a:rPr>
              <a:t>сайте для воспитателей «</a:t>
            </a:r>
            <a:r>
              <a:rPr lang="ru-RU" sz="1400" b="1" dirty="0" err="1" smtClean="0">
                <a:solidFill>
                  <a:srgbClr val="002060"/>
                </a:solidFill>
              </a:rPr>
              <a:t>nsportal</a:t>
            </a:r>
            <a:r>
              <a:rPr lang="ru-RU" sz="1400" b="1" dirty="0" smtClean="0">
                <a:solidFill>
                  <a:srgbClr val="002060"/>
                </a:solidFill>
              </a:rPr>
              <a:t>»;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-Презентация на тему: Развитие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математических способностей у детей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дошкольного возраста через игровую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деятельность» на интернет-сайте «</a:t>
            </a:r>
            <a:r>
              <a:rPr lang="ru-RU" sz="1400" b="1" dirty="0" err="1" smtClean="0">
                <a:solidFill>
                  <a:srgbClr val="002060"/>
                </a:solidFill>
              </a:rPr>
              <a:t>nsportal</a:t>
            </a:r>
            <a:r>
              <a:rPr lang="ru-RU" sz="1400" b="1" dirty="0" smtClean="0">
                <a:solidFill>
                  <a:srgbClr val="002060"/>
                </a:solidFill>
              </a:rPr>
              <a:t>».</a:t>
            </a: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157019" y="591128"/>
            <a:ext cx="3955182" cy="2401454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u="sng" dirty="0" smtClean="0"/>
          </a:p>
          <a:p>
            <a:pPr algn="ctr"/>
            <a:endParaRPr lang="ru-RU" sz="1400" b="1" u="sng" dirty="0" smtClean="0"/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международном уровне:</a:t>
            </a:r>
            <a:endParaRPr lang="ru-RU" sz="1400" b="1" dirty="0" smtClean="0">
              <a:solidFill>
                <a:srgbClr val="990000"/>
              </a:solidFill>
            </a:endParaRP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-Публикация в международном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образовательном журнале «Педагог»;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-Публикация электронного </a:t>
            </a:r>
            <a:r>
              <a:rPr lang="ru-RU" sz="1400" b="1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1400" b="1" dirty="0" smtClean="0">
                <a:solidFill>
                  <a:srgbClr val="002060"/>
                </a:solidFill>
              </a:rPr>
              <a:t> на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международном образовательном портале</a:t>
            </a:r>
          </a:p>
          <a:p>
            <a:pPr marL="342900" indent="-342900"/>
            <a:r>
              <a:rPr lang="ru-RU" sz="1400" b="1" dirty="0" err="1" smtClean="0">
                <a:solidFill>
                  <a:srgbClr val="002060"/>
                </a:solidFill>
              </a:rPr>
              <a:t>Маам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-Презентация на тему: Развитие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математических способностей у детей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дошкольного возраста через игровую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деятельность» на международном</a:t>
            </a:r>
          </a:p>
          <a:p>
            <a:pPr marL="342900" indent="-342900"/>
            <a:r>
              <a:rPr lang="ru-RU" sz="1400" b="1" dirty="0" smtClean="0">
                <a:solidFill>
                  <a:srgbClr val="002060"/>
                </a:solidFill>
              </a:rPr>
              <a:t>образовательном портале «</a:t>
            </a:r>
            <a:r>
              <a:rPr lang="en-US" sz="1400" b="1" dirty="0" smtClean="0">
                <a:solidFill>
                  <a:srgbClr val="002060"/>
                </a:solidFill>
              </a:rPr>
              <a:t>maam.ru</a:t>
            </a:r>
            <a:r>
              <a:rPr lang="ru-RU" sz="1400" b="1" dirty="0" smtClean="0">
                <a:solidFill>
                  <a:srgbClr val="002060"/>
                </a:solidFill>
              </a:rPr>
              <a:t>». </a:t>
            </a: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160" y="2434067"/>
            <a:ext cx="7284639" cy="156966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Тема: Развитие математических способностей дошкольников через игровую деятельность</a:t>
            </a:r>
            <a:endParaRPr lang="ru-RU" sz="3200" b="1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6583" y="369455"/>
            <a:ext cx="4268642" cy="1228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rgbClr val="0066CC"/>
                </a:solidFill>
                <a:latin typeface="Times New Roman"/>
                <a:ea typeface="Calibri"/>
                <a:cs typeface="Times New Roman"/>
              </a:rPr>
              <a:t>«Без игры нет, и не может быть</a:t>
            </a:r>
            <a:endParaRPr lang="ru-RU" sz="1200" b="1" dirty="0" smtClean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rgbClr val="0066CC"/>
                </a:solidFill>
                <a:latin typeface="Times New Roman"/>
                <a:ea typeface="Calibri"/>
                <a:cs typeface="Times New Roman"/>
              </a:rPr>
              <a:t> полноценного умственного развития».</a:t>
            </a:r>
            <a:endParaRPr lang="ru-RU" sz="1200" b="1" dirty="0" smtClean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r"/>
            <a:endParaRPr lang="en-US" sz="1600" dirty="0" smtClean="0">
              <a:solidFill>
                <a:srgbClr val="333333"/>
              </a:solidFill>
              <a:ea typeface="Calibri"/>
              <a:cs typeface="Times New Roman"/>
            </a:endParaRPr>
          </a:p>
          <a:p>
            <a:pPr algn="r"/>
            <a:r>
              <a:rPr lang="ru-RU" sz="1600" b="1" dirty="0" smtClean="0">
                <a:solidFill>
                  <a:srgbClr val="0066CC"/>
                </a:solidFill>
                <a:ea typeface="Calibri"/>
                <a:cs typeface="Times New Roman"/>
              </a:rPr>
              <a:t>В. А. Сухомлинский</a:t>
            </a:r>
            <a:endParaRPr lang="ru-RU" sz="1600" b="1" i="1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ru-RU" sz="1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14455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9936" y="0"/>
            <a:ext cx="19781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ea typeface="+mj-ea"/>
                <a:cs typeface="+mj-cs"/>
              </a:rPr>
              <a:t>Литература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219" y="565880"/>
            <a:ext cx="8478982" cy="1138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</a:rPr>
              <a:t>Михайлова З.А. Игровые задачи для дошкольников: Кн. для воспитателя дет.сада. – СПб: «Детство-Пресс», 2010г.;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2.    </a:t>
            </a:r>
            <a:r>
              <a:rPr lang="ru-RU" sz="1600" b="1" dirty="0" err="1" smtClean="0">
                <a:solidFill>
                  <a:srgbClr val="7030A0"/>
                </a:solidFill>
              </a:rPr>
              <a:t>Помораева</a:t>
            </a:r>
            <a:r>
              <a:rPr lang="ru-RU" sz="1600" b="1" dirty="0" smtClean="0">
                <a:solidFill>
                  <a:srgbClr val="7030A0"/>
                </a:solidFill>
              </a:rPr>
              <a:t> И. А., </a:t>
            </a:r>
            <a:r>
              <a:rPr lang="ru-RU" sz="1600" b="1" dirty="0" err="1" smtClean="0">
                <a:solidFill>
                  <a:srgbClr val="7030A0"/>
                </a:solidFill>
              </a:rPr>
              <a:t>Позина</a:t>
            </a:r>
            <a:r>
              <a:rPr lang="ru-RU" sz="1600" b="1" dirty="0" smtClean="0">
                <a:solidFill>
                  <a:srgbClr val="7030A0"/>
                </a:solidFill>
              </a:rPr>
              <a:t> В. А. Формирование элементарных математических представлений. Средняя группа. Для занятий с детьми 4-5 лет Москва МОЗАИКА-СИНТЕЗ 2014 г.;</a:t>
            </a:r>
          </a:p>
          <a:p>
            <a:pPr marL="342900" indent="-342900"/>
            <a:r>
              <a:rPr lang="ru-RU" sz="1600" b="1" dirty="0" smtClean="0">
                <a:solidFill>
                  <a:srgbClr val="7030A0"/>
                </a:solidFill>
              </a:rPr>
              <a:t>3.    </a:t>
            </a:r>
            <a:r>
              <a:rPr lang="ru-RU" sz="1600" b="1" dirty="0" err="1" smtClean="0">
                <a:solidFill>
                  <a:srgbClr val="7030A0"/>
                </a:solidFill>
              </a:rPr>
              <a:t>Калинеченко</a:t>
            </a:r>
            <a:r>
              <a:rPr lang="ru-RU" sz="1600" b="1" dirty="0" smtClean="0">
                <a:solidFill>
                  <a:srgbClr val="7030A0"/>
                </a:solidFill>
              </a:rPr>
              <a:t> А.В. Методические подходы к организации и проведению занятий по математике.// « Ребёнок в детском саду» , 2007, №3;</a:t>
            </a:r>
          </a:p>
          <a:p>
            <a:pPr marL="342900" indent="-342900"/>
            <a:r>
              <a:rPr lang="ru-RU" sz="1600" b="1" dirty="0" smtClean="0">
                <a:solidFill>
                  <a:srgbClr val="7030A0"/>
                </a:solidFill>
              </a:rPr>
              <a:t>4.    Волина В.В. «Веселая математика» - Москва,1999г.;</a:t>
            </a:r>
          </a:p>
          <a:p>
            <a:pPr marL="342900" indent="-342900"/>
            <a:r>
              <a:rPr lang="ru-RU" sz="1600" b="1" dirty="0" smtClean="0">
                <a:solidFill>
                  <a:srgbClr val="7030A0"/>
                </a:solidFill>
              </a:rPr>
              <a:t>5.    </a:t>
            </a:r>
            <a:r>
              <a:rPr lang="ru-RU" sz="1600" b="1" dirty="0" err="1" smtClean="0">
                <a:solidFill>
                  <a:srgbClr val="7030A0"/>
                </a:solidFill>
              </a:rPr>
              <a:t>Белошистая</a:t>
            </a:r>
            <a:r>
              <a:rPr lang="ru-RU" sz="1600" b="1" dirty="0" smtClean="0">
                <a:solidFill>
                  <a:srgbClr val="7030A0"/>
                </a:solidFill>
              </a:rPr>
              <a:t> А.В. Формирование и развитие математических способностей  дошкольников. М.: </a:t>
            </a:r>
            <a:r>
              <a:rPr lang="ru-RU" sz="1600" b="1" dirty="0" err="1" smtClean="0">
                <a:solidFill>
                  <a:srgbClr val="7030A0"/>
                </a:solidFill>
              </a:rPr>
              <a:t>Гуманит</a:t>
            </a:r>
            <a:r>
              <a:rPr lang="ru-RU" sz="1600" b="1" dirty="0" smtClean="0">
                <a:solidFill>
                  <a:srgbClr val="7030A0"/>
                </a:solidFill>
              </a:rPr>
              <a:t>. Изд. Центр ВЛАДОС, 2003 г. 400 с.;</a:t>
            </a:r>
          </a:p>
          <a:p>
            <a:pPr marL="342900" indent="-342900"/>
            <a:r>
              <a:rPr lang="ru-RU" sz="1600" b="1" dirty="0" smtClean="0">
                <a:solidFill>
                  <a:srgbClr val="7030A0"/>
                </a:solidFill>
              </a:rPr>
              <a:t>6.    </a:t>
            </a:r>
            <a:r>
              <a:rPr lang="ru-RU" sz="1600" b="1" dirty="0" err="1" smtClean="0">
                <a:solidFill>
                  <a:srgbClr val="7030A0"/>
                </a:solidFill>
              </a:rPr>
              <a:t>Белошистая</a:t>
            </a:r>
            <a:r>
              <a:rPr lang="ru-RU" sz="1600" b="1" dirty="0" smtClean="0">
                <a:solidFill>
                  <a:srgbClr val="7030A0"/>
                </a:solidFill>
              </a:rPr>
              <a:t> А.В. Тесты для проверки уровня математических способностей детей 4-5 лет. М.: Айрис-Пресс, 2008 г. 24 с.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7.    Ковалев В.И. Развивающие игры: 10 шагов к успеху-М., 2004 г.;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8.    </a:t>
            </a:r>
            <a:r>
              <a:rPr lang="ru-RU" sz="1600" b="1" dirty="0" err="1" smtClean="0">
                <a:solidFill>
                  <a:srgbClr val="7030A0"/>
                </a:solidFill>
              </a:rPr>
              <a:t>Овчинникова</a:t>
            </a:r>
            <a:r>
              <a:rPr lang="ru-RU" sz="1600" b="1" dirty="0" smtClean="0">
                <a:solidFill>
                  <a:srgbClr val="7030A0"/>
                </a:solidFill>
              </a:rPr>
              <a:t> Е. О совершенствовании элементарных математических представлений    // Дошкольное воспитание-2005-№8 с. 42;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9.    Примерная общеобразовательная программа дошкольного образования «От рождения до школы», под редакцией Н. Е. </a:t>
            </a:r>
            <a:r>
              <a:rPr lang="ru-RU" sz="1600" b="1" dirty="0" err="1" smtClean="0">
                <a:solidFill>
                  <a:srgbClr val="7030A0"/>
                </a:solidFill>
              </a:rPr>
              <a:t>Вераксы</a:t>
            </a:r>
            <a:r>
              <a:rPr lang="ru-RU" sz="1600" b="1" dirty="0" smtClean="0">
                <a:solidFill>
                  <a:srgbClr val="7030A0"/>
                </a:solidFill>
              </a:rPr>
              <a:t>, Т. С. Комаровой, М. А. Васильевой, Москва МОЗАИКА-СИНТЕЗ 2014 г.;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10.    Л. В. Воронина, Н. Д. Суворова «Знакомим дошкольников с математикой»,  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       творческий Центр СФЕРА Москва 2011 г.;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11.    </a:t>
            </a:r>
            <a:r>
              <a:rPr lang="ru-RU" sz="1600" b="1" dirty="0" err="1" smtClean="0">
                <a:solidFill>
                  <a:srgbClr val="7030A0"/>
                </a:solidFill>
              </a:rPr>
              <a:t>Венгер</a:t>
            </a:r>
            <a:r>
              <a:rPr lang="ru-RU" sz="1600" b="1" dirty="0" smtClean="0">
                <a:solidFill>
                  <a:srgbClr val="7030A0"/>
                </a:solidFill>
              </a:rPr>
              <a:t> А. А. Игры и упражнения по развитию умственных способностей детей. – М. : Просвещение, 2000. – 98 с.;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12.  Скворцова И. В. Сто логических игр. – СПб. : Нева, 2005. – 240 с.;</a:t>
            </a:r>
          </a:p>
          <a:p>
            <a:pPr marL="342900" lvl="1" indent="-342900"/>
            <a:r>
              <a:rPr lang="ru-RU" sz="1600" b="1" dirty="0" smtClean="0">
                <a:solidFill>
                  <a:srgbClr val="7030A0"/>
                </a:solidFill>
              </a:rPr>
              <a:t>13.   </a:t>
            </a:r>
            <a:r>
              <a:rPr lang="ru-RU" sz="1600" b="1" dirty="0" err="1" smtClean="0">
                <a:solidFill>
                  <a:srgbClr val="7030A0"/>
                </a:solidFill>
              </a:rPr>
              <a:t>Голубина</a:t>
            </a:r>
            <a:r>
              <a:rPr lang="ru-RU" sz="1600" b="1" dirty="0" smtClean="0">
                <a:solidFill>
                  <a:srgbClr val="7030A0"/>
                </a:solidFill>
              </a:rPr>
              <a:t> Т.С. Чему научит клеточка: Методическое пособие. - Москва МОЗАИКА-СИНТЕЗ 2004 г.</a:t>
            </a:r>
          </a:p>
          <a:p>
            <a:pPr marL="0" lvl="1"/>
            <a:endParaRPr lang="ru-RU" dirty="0" smtClean="0"/>
          </a:p>
          <a:p>
            <a:pPr marL="0" lvl="1"/>
            <a:endParaRPr lang="ru-RU" dirty="0" smtClean="0"/>
          </a:p>
          <a:p>
            <a:pPr marL="0" lvl="1"/>
            <a:endParaRPr lang="ru-RU" dirty="0" smtClean="0"/>
          </a:p>
          <a:p>
            <a:pPr marL="0" lvl="1"/>
            <a:endParaRPr lang="ru-RU" dirty="0" smtClean="0"/>
          </a:p>
          <a:p>
            <a:pPr marL="0" lvl="1"/>
            <a:endParaRPr lang="ru-RU" dirty="0" smtClean="0"/>
          </a:p>
          <a:p>
            <a:pPr marL="0" lvl="1"/>
            <a:endParaRPr lang="ru-RU" b="1" dirty="0" smtClean="0"/>
          </a:p>
          <a:p>
            <a:pPr marL="0" lvl="1"/>
            <a:endParaRPr lang="ru-RU" dirty="0" smtClean="0"/>
          </a:p>
          <a:p>
            <a:pPr marL="0" lvl="1"/>
            <a:endParaRPr lang="ru-RU" sz="6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2549236"/>
            <a:ext cx="7241309" cy="7694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75662" y="304800"/>
            <a:ext cx="83581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Условия формирования личного вклада педагога в развитие образования</a:t>
            </a:r>
            <a:endParaRPr lang="ru-RU" sz="2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369453" y="4849091"/>
            <a:ext cx="4267202" cy="1824182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Организационно-педагогические условия: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-выступления на Педагогическом совете;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-открытые показы ООД для педагогов ДОУ;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-сотрудничество с семьями воспитанников;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-обмен опытом в профессиональных педагогических интернет- сообществах. 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4858326" y="1348509"/>
            <a:ext cx="3953165" cy="417483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Методические условия: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-Изучение научно-педагогической литературы, передового опыта коллег;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-организация соответствующей развивающей предметно - пространственной среды в соответствии с ФГОС ДО и возрастом детей;        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-постановка цели, разработка содержания </a:t>
            </a:r>
            <a:r>
              <a:rPr lang="ru-RU" sz="1600" b="1" dirty="0" err="1" smtClean="0">
                <a:solidFill>
                  <a:srgbClr val="7030A0"/>
                </a:solidFill>
              </a:rPr>
              <a:t>образовательно</a:t>
            </a:r>
            <a:r>
              <a:rPr lang="ru-RU" sz="1600" b="1" dirty="0" smtClean="0">
                <a:solidFill>
                  <a:srgbClr val="7030A0"/>
                </a:solidFill>
              </a:rPr>
              <a:t>- воспитательного процесса;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-составление плана работы;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-поиск наиболее эффективных методов образовательной деятельности;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-сотрудничество с семьями воспитанников для реализации плана работы по данной теме.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374071" y="794327"/>
            <a:ext cx="4253347" cy="3906981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Научно-исследовательские условия: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Вопросами выбора содержания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и методов обучения математике для детей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дошкольного возраста, а также формирования начальных представлений о размерах, мерах измерения, времени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и пространстве занимались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Я.А.Коменский, К.Д. Ушинский, Л.Н. Толстой. Поиском путей эффективного математического развития занимаются такие ученые как Р.Л.Березина, З.А. Михайлова, Р.Л. </a:t>
            </a:r>
            <a:r>
              <a:rPr lang="ru-RU" sz="1600" b="1" dirty="0" err="1" smtClean="0">
                <a:solidFill>
                  <a:srgbClr val="7030A0"/>
                </a:solidFill>
              </a:rPr>
              <a:t>Рихтерман</a:t>
            </a:r>
            <a:r>
              <a:rPr lang="ru-RU" sz="1600" b="1" dirty="0" smtClean="0">
                <a:solidFill>
                  <a:srgbClr val="7030A0"/>
                </a:solidFill>
              </a:rPr>
              <a:t>, А.А. Столяр, Л.Г. </a:t>
            </a:r>
            <a:r>
              <a:rPr lang="ru-RU" sz="1600" b="1" dirty="0" err="1" smtClean="0">
                <a:solidFill>
                  <a:srgbClr val="7030A0"/>
                </a:solidFill>
              </a:rPr>
              <a:t>Петерсон</a:t>
            </a:r>
            <a:r>
              <a:rPr lang="ru-RU" sz="1600" b="1" dirty="0" smtClean="0">
                <a:solidFill>
                  <a:srgbClr val="7030A0"/>
                </a:solidFill>
              </a:rPr>
              <a:t>, А.А. Смоленцева,  Е.В. Колесникова,  Е.А. Логинова.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4752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50"/>
            <a:ext cx="8978900" cy="1736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 дошкольном возрасте закладывается фундамент элементарных математических представлений.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Эффективной формой формирования навыков элементарных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математических представлений является игра как ведущий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вид деятельности.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522" y="0"/>
            <a:ext cx="807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38329" y="750151"/>
            <a:ext cx="731837" cy="752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065103" y="740915"/>
            <a:ext cx="579437" cy="7524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143240" y="2428868"/>
            <a:ext cx="2428892" cy="128588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389470"/>
            <a:ext cx="3138478" cy="1563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дети дошкольного возраста проявляют спонтанный интерес к математическим категориям: количество, форма, цвет,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величина, пространство. 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9594" y="2500306"/>
            <a:ext cx="3554406" cy="1417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ФГОС п. </a:t>
            </a:r>
            <a:r>
              <a:rPr lang="ru-RU" b="1" dirty="0" smtClean="0">
                <a:solidFill>
                  <a:srgbClr val="002060"/>
                </a:solidFill>
              </a:rPr>
              <a:t>2.6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«…познавательное развитие предполагает развитие любознательности и познавательной мотивации…»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836" y="4118124"/>
            <a:ext cx="7915564" cy="22549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Поиск эффективных методов, новых педагогических технологий направленных на  развитие математических способностей дошкольников, отвечающих современным требованиям.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6202" y="4168637"/>
            <a:ext cx="6330944" cy="4286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501062" cy="4302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7030A0"/>
                </a:solidFill>
                <a:latin typeface="Monotype Corsiva" pitchFamily="66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94691" y="1542473"/>
            <a:ext cx="7499928" cy="232756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Все известные педагоги и ученые использовали игры и подчеркивали их огромную роль в воспитании и обучении детей. Это А. И. Сорокина,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А. П. Усова, Л. А. 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Венгер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и другие. Известный педагог – исследователь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А. В. Запорожец оценил роль дидактической игры. Он писал: «Нам необходимо добиться того, чтобы дидактическая игра была не только формой усвоения отдельных знаний и умений, но и способствовала бы общему развитию ребенка».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37" y="526476"/>
            <a:ext cx="8626764" cy="122843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Математика имеет задачей не обучение отчислению, а обучение приемам человеческой мысли при исчислении, что именно эти знания нужны человеку для того, «чтобы жить хорошей жизнью»                                                                         Л.Н. Толстой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004291" y="3694545"/>
            <a:ext cx="6899564" cy="137621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Учиться, играя! Эта идея увлекала многих педагогов и воспитателей. Практически решить эту проблему сумел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Ш.А. 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Амонашвили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. Он показал, как через игру можно ввести ребёнка в сложнейший мир познания.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447635" y="5093854"/>
            <a:ext cx="6474691" cy="17641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По данной проблеме была изучена методическая литература: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Н.А. 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Арапова-Пискарева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«Формирование элементарных 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математических представлений в детском саду», В. В. Волина «Праздник числа», Т.И. Ерофеева «Дошкольник изучает математику».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08" y="1866035"/>
            <a:ext cx="1055309" cy="152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im0-tub-ru.yandex.net/i?id=472557a5a1964edb34b351d10d6d3f6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91" y="3470423"/>
            <a:ext cx="1062182" cy="164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minemshop.ru/images/1010967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37" y="5167745"/>
            <a:ext cx="1083031" cy="157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https://im1-tub-ru.yandex.net/i?id=77cf8f99e64c063941bd2bd3df39129f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6415" y="5172365"/>
            <a:ext cx="1018762" cy="153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007" y="304223"/>
            <a:ext cx="8500484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</a:rPr>
              <a:t>Цель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2400" b="1" dirty="0">
                <a:solidFill>
                  <a:srgbClr val="002060"/>
                </a:solidFill>
              </a:rPr>
              <a:t>Разработка и обоснование эффективной модели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развития математических способностей у детей дошкольного возраста через игровую деятельность.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95564" y="1736435"/>
            <a:ext cx="8497455" cy="48526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38"/>
              </a:spcBef>
            </a:pPr>
            <a:r>
              <a:rPr lang="ru-RU" sz="2000" b="1" u="sng" dirty="0" smtClean="0">
                <a:solidFill>
                  <a:srgbClr val="3366FF"/>
                </a:solidFill>
              </a:rPr>
              <a:t>Задачи:</a:t>
            </a:r>
            <a:endParaRPr lang="ru-RU" sz="2000" b="1" dirty="0" smtClean="0">
              <a:solidFill>
                <a:srgbClr val="3366FF"/>
              </a:solidFill>
            </a:endParaRPr>
          </a:p>
          <a:p>
            <a:pPr>
              <a:lnSpc>
                <a:spcPct val="115000"/>
              </a:lnSpc>
              <a:spcBef>
                <a:spcPts val="838"/>
              </a:spcBef>
            </a:pPr>
            <a:r>
              <a:rPr lang="ru-RU" sz="2000" b="1" dirty="0" smtClean="0">
                <a:solidFill>
                  <a:srgbClr val="3366FF"/>
                </a:solidFill>
              </a:rPr>
              <a:t>1. Изучить и проанализировать научно-методическую литературу по математическому развитию  дошкольников;</a:t>
            </a:r>
          </a:p>
          <a:p>
            <a:pPr>
              <a:lnSpc>
                <a:spcPct val="115000"/>
              </a:lnSpc>
              <a:spcBef>
                <a:spcPts val="838"/>
              </a:spcBef>
            </a:pPr>
            <a:r>
              <a:rPr lang="ru-RU" sz="2000" b="1" dirty="0" smtClean="0">
                <a:solidFill>
                  <a:srgbClr val="3366FF"/>
                </a:solidFill>
              </a:rPr>
              <a:t>2. Проанализировать игровые методы и технологии с целью развития математических способностей у детей дошкольного возраста;</a:t>
            </a:r>
          </a:p>
          <a:p>
            <a:pPr>
              <a:lnSpc>
                <a:spcPct val="115000"/>
              </a:lnSpc>
              <a:spcBef>
                <a:spcPts val="838"/>
              </a:spcBef>
            </a:pPr>
            <a:r>
              <a:rPr lang="ru-RU" sz="2000" b="1" dirty="0" smtClean="0">
                <a:solidFill>
                  <a:srgbClr val="3366FF"/>
                </a:solidFill>
              </a:rPr>
              <a:t>3. Оценить эффективность комплекса мероприятий по развитию математических способностей у  дошкольников посредством игровой деятельности;</a:t>
            </a:r>
          </a:p>
          <a:p>
            <a:pPr>
              <a:lnSpc>
                <a:spcPct val="115000"/>
              </a:lnSpc>
              <a:spcBef>
                <a:spcPts val="838"/>
              </a:spcBef>
            </a:pPr>
            <a:r>
              <a:rPr lang="ru-RU" sz="2000" b="1" dirty="0" smtClean="0">
                <a:solidFill>
                  <a:srgbClr val="3366FF"/>
                </a:solidFill>
              </a:rPr>
              <a:t>4. Провести диагностическое исследование развития математических способностей дошкольников через игровую деятельность и сделать выводы.</a:t>
            </a:r>
          </a:p>
          <a:p>
            <a:pPr>
              <a:lnSpc>
                <a:spcPct val="115000"/>
              </a:lnSpc>
              <a:spcBef>
                <a:spcPts val="838"/>
              </a:spcBef>
            </a:pPr>
            <a:endParaRPr lang="ru-RU" sz="20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0787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8625" y="357189"/>
            <a:ext cx="8286750" cy="1976436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u="sng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Ведущая педагогическая идея -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педагогических условий для эффективного развития математических способностей дошкольников посредством игровой деятельности.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SER\Desktop\аттестация бучарова\фото\SAM_8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945" y="4681393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SER\Desktop\аттестация бучарова\фото\SAM_8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493" y="2604367"/>
            <a:ext cx="24511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SER\Desktop\аттестация бучарова\фото\SAM_8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06982">
            <a:off x="5805136" y="3252874"/>
            <a:ext cx="3308555" cy="248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 l="10626" t="1994" r="11464" b="52341"/>
          <a:stretch>
            <a:fillRect/>
          </a:stretch>
        </p:blipFill>
        <p:spPr bwMode="auto">
          <a:xfrm rot="4865822">
            <a:off x="446564" y="3322541"/>
            <a:ext cx="2630595" cy="212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594" y="207529"/>
            <a:ext cx="4292600" cy="40005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800000"/>
                </a:solidFill>
                <a:latin typeface="Calibri"/>
                <a:cs typeface="+mn-cs"/>
              </a:rPr>
              <a:t>1. Аналитико-проектировочный этап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981759" y="1640021"/>
          <a:ext cx="5405454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605" y="1065358"/>
            <a:ext cx="2639723" cy="35394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познавательной и методической литературы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теме;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модели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математических способностей у дошкольников;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перспективного плана, конспектов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ООД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ФЭМП с элементами игровой деятельности;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Диагностика уровня развития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математических способностей (начало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Оформление математического уголка.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0907" y="3638621"/>
            <a:ext cx="2415310" cy="249299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Анкетирование;</a:t>
            </a:r>
            <a:endParaRPr lang="ru-RU" sz="13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Родительское собрание;</a:t>
            </a:r>
            <a:endParaRPr lang="ru-RU" sz="13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Педагогические</a:t>
            </a:r>
          </a:p>
          <a:p>
            <a:pPr marL="285750" indent="-285750">
              <a:defRPr/>
            </a:pP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беседы;</a:t>
            </a:r>
            <a:endParaRPr lang="ru-RU" sz="13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300" b="1" dirty="0">
                <a:solidFill>
                  <a:srgbClr val="800000"/>
                </a:solidFill>
                <a:latin typeface="Arial" charset="0"/>
                <a:cs typeface="Arial" charset="0"/>
              </a:rPr>
              <a:t>Участие в обновлении развивающей предметно-пространственной  </a:t>
            </a: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среды;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Помощь в изготовлении дидактических игр  и пособий по математическому развитию.</a:t>
            </a:r>
            <a:endParaRPr lang="ru-RU" sz="13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480895" y="822759"/>
            <a:ext cx="2478378" cy="26930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Опрос детей по теме «В какие математические игры Вы играете дома?»;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Изготовление дидактических игр и пособий по математическому развитию совместно с родителями;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Ежедневное проведение бесед об использовании математики в разных сферах жизни.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786063" y="3564516"/>
            <a:ext cx="428625" cy="21431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0800000">
            <a:off x="6187353" y="4023301"/>
            <a:ext cx="428625" cy="21431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0800000">
            <a:off x="5652799" y="2435658"/>
            <a:ext cx="785812" cy="35718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8" descr="_dsc0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8941" y="4977258"/>
            <a:ext cx="2357454" cy="1578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3" name="Picture 2" descr="C:\Users\USSER\Desktop\аттестация бучарова\фото\SAM_85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02137" y="4875010"/>
            <a:ext cx="2123166" cy="159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/>
          <a:srcRect l="17093" t="4153" r="10083" b="51915"/>
          <a:stretch>
            <a:fillRect/>
          </a:stretch>
        </p:blipFill>
        <p:spPr bwMode="auto">
          <a:xfrm>
            <a:off x="2013528" y="4978943"/>
            <a:ext cx="1948872" cy="158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3925" y="0"/>
            <a:ext cx="3016250" cy="46196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800000"/>
                </a:solidFill>
                <a:latin typeface="Calibri"/>
                <a:cs typeface="+mn-cs"/>
              </a:rPr>
              <a:t>2. Практический этап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948872" y="2337654"/>
          <a:ext cx="5502995" cy="320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732" y="2681143"/>
            <a:ext cx="2500312" cy="3493264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Открытый показ  </a:t>
            </a: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  по ФЭМП с элементами игровой деятельности;</a:t>
            </a:r>
            <a:endParaRPr lang="ru-RU" alt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Подборка игр на развитие математических способностей для детей 4-5 лет;</a:t>
            </a:r>
            <a:endParaRPr lang="ru-RU" alt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 проекта «Дидактические игры в обучении детей основам математики»;</a:t>
            </a:r>
            <a:endParaRPr lang="ru-RU" alt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Оформление буклета </a:t>
            </a: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родителей 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«Учимся играя!»;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Семинар-практикум для педагогов «Математические игры для дошкольников».</a:t>
            </a:r>
            <a:endParaRPr lang="ru-RU" alt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072" y="3158544"/>
            <a:ext cx="2422091" cy="3493264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Тренинг</a:t>
            </a:r>
          </a:p>
          <a:p>
            <a:pPr marL="285750" indent="-285750">
              <a:defRPr/>
            </a:pPr>
            <a:r>
              <a:rPr 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«Математические игры</a:t>
            </a:r>
          </a:p>
          <a:p>
            <a:pPr marL="285750" indent="-285750">
              <a:defRPr/>
            </a:pPr>
            <a:r>
              <a:rPr 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для детей 4-5 лет»;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Помощь </a:t>
            </a:r>
            <a:r>
              <a:rPr lang="ru-RU" altLang="ru-RU" sz="13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подготовке</a:t>
            </a:r>
          </a:p>
          <a:p>
            <a:pPr marL="285750" indent="-285750">
              <a:defRPr/>
            </a:pP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реализации проекта</a:t>
            </a:r>
          </a:p>
          <a:p>
            <a:pPr marL="285750" indent="-285750">
              <a:defRPr/>
            </a:pP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«Дидактические игры в</a:t>
            </a:r>
          </a:p>
          <a:p>
            <a:pPr marL="285750" indent="-285750">
              <a:defRPr/>
            </a:pP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обучении детей основам</a:t>
            </a:r>
          </a:p>
          <a:p>
            <a:pPr marL="285750" indent="-285750">
              <a:defRPr/>
            </a:pP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математики»;</a:t>
            </a:r>
            <a:endParaRPr lang="ru-RU" altLang="ru-RU" sz="13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Помощь в оформлении </a:t>
            </a: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фотовыставки «Учимся играя!»;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Развлечение совместно с родителями «Путешествие</a:t>
            </a:r>
          </a:p>
          <a:p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в страну «Математика»;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Конкурс «Самая интересная логическая задача»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594766" y="313455"/>
            <a:ext cx="2438398" cy="26930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Самостоятельная деятельность в развивающей среде;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Ежедневные математические динамические паузы;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Работа над проектом «Дидактические игры в обучении детей основам математики»;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Развлечение «Путешествие</a:t>
            </a:r>
          </a:p>
          <a:p>
            <a:r>
              <a:rPr lang="ru-RU" sz="13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в страну «Математика».</a:t>
            </a:r>
            <a:endParaRPr lang="ru-RU" sz="1300" b="1" dirty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730646" y="3867438"/>
            <a:ext cx="428625" cy="21431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0800000">
            <a:off x="6224299" y="4051012"/>
            <a:ext cx="428625" cy="21431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0800000">
            <a:off x="5625090" y="2528022"/>
            <a:ext cx="785812" cy="35718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 descr="C:\Users\USSER\Desktop\аттестация бучарова\фото\SAM_85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0885" y="636443"/>
            <a:ext cx="2321988" cy="174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196\Desktop\володина\SAM_207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508" y="550141"/>
            <a:ext cx="2586182" cy="181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55A11"/>
      </a:hlink>
      <a:folHlink>
        <a:srgbClr val="ED7E33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2277</Words>
  <Application>Microsoft Office PowerPoint</Application>
  <PresentationFormat>Экран (4:3)</PresentationFormat>
  <Paragraphs>427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Транслируемость практических достижений профессиональной деятельности педагогического работника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USSER</cp:lastModifiedBy>
  <cp:revision>153</cp:revision>
  <dcterms:created xsi:type="dcterms:W3CDTF">2017-02-23T01:27:45Z</dcterms:created>
  <dcterms:modified xsi:type="dcterms:W3CDTF">2017-03-14T12:55:41Z</dcterms:modified>
</cp:coreProperties>
</file>