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6" r:id="rId5"/>
    <p:sldId id="277" r:id="rId6"/>
    <p:sldId id="261" r:id="rId7"/>
    <p:sldId id="264" r:id="rId8"/>
    <p:sldId id="263" r:id="rId9"/>
    <p:sldId id="278" r:id="rId10"/>
    <p:sldId id="267" r:id="rId11"/>
    <p:sldId id="268" r:id="rId12"/>
    <p:sldId id="269" r:id="rId13"/>
    <p:sldId id="270" r:id="rId14"/>
    <p:sldId id="279" r:id="rId15"/>
    <p:sldId id="280" r:id="rId16"/>
    <p:sldId id="281" r:id="rId17"/>
    <p:sldId id="282" r:id="rId18"/>
    <p:sldId id="283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эмоционально-волевой активности октябрь 2016 года</a:t>
            </a:r>
          </a:p>
        </c:rich>
      </c:tx>
      <c:layout>
        <c:manualLayout>
          <c:xMode val="edge"/>
          <c:yMode val="edge"/>
          <c:x val="0.11860386425293212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эмоционально-волевой активности октябрь 2016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эмоционально-волевой активности апрель 2017</a:t>
            </a:r>
          </a:p>
        </c:rich>
      </c:tx>
      <c:layout>
        <c:manualLayout>
          <c:xMode val="edge"/>
          <c:yMode val="edge"/>
          <c:x val="0.16730468734375839"/>
          <c:y val="1.824509920353679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эмоционально-волевой активности апрель 2017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9122505969890332E-2"/>
                  <c:y val="0.1932193733184493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rgbClr val="FFFF00"/>
                        </a:solidFill>
                      </a:rPr>
                      <a:t>1</a:t>
                    </a:r>
                    <a:r>
                      <a:rPr lang="ru-RU" sz="1400" b="1" dirty="0" smtClean="0">
                        <a:solidFill>
                          <a:srgbClr val="FFFF00"/>
                        </a:solidFill>
                      </a:rPr>
                      <a:t>0% </a:t>
                    </a:r>
                  </a:p>
                  <a:p>
                    <a:r>
                      <a:rPr lang="ru-RU" sz="1400" b="1" dirty="0" smtClean="0">
                        <a:solidFill>
                          <a:srgbClr val="FFFF00"/>
                        </a:solidFill>
                      </a:rPr>
                      <a:t>1 чел</a:t>
                    </a:r>
                    <a:endParaRPr lang="en-US" sz="1400" b="1" dirty="0">
                      <a:solidFill>
                        <a:srgbClr val="FFFF00"/>
                      </a:solidFill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777158182019395"/>
          <c:y val="0.39517998957970263"/>
          <c:w val="0.4179953162560448"/>
          <c:h val="0.45166102233851413"/>
        </c:manualLayout>
      </c:layout>
      <c:txPr>
        <a:bodyPr/>
        <a:lstStyle/>
        <a:p>
          <a:pPr>
            <a:defRPr b="1">
              <a:solidFill>
                <a:srgbClr val="0070C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0.42524</cdr:x>
      <cdr:y>0.46933</cdr:y>
    </cdr:from>
    <cdr:to>
      <cdr:x>0.57524</cdr:x>
      <cdr:y>0.69433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9073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0.46068</cdr:x>
      <cdr:y>0.51384</cdr:y>
    </cdr:from>
    <cdr:to>
      <cdr:x>0.61068</cdr:x>
      <cdr:y>0.73884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2088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70 %</a:t>
          </a:r>
        </a:p>
        <a:p xmlns:a="http://schemas.openxmlformats.org/drawingml/2006/main">
          <a:r>
            <a:rPr lang="ru-RU" sz="1800" b="1" dirty="0" smtClean="0">
              <a:solidFill>
                <a:srgbClr val="FFFF00"/>
              </a:solidFill>
            </a:rPr>
            <a:t>7 чел.</a:t>
          </a:r>
          <a:endParaRPr lang="ru-RU" sz="18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0.35791</cdr:x>
      <cdr:y>0.51756</cdr:y>
    </cdr:from>
    <cdr:to>
      <cdr:x>0.50791</cdr:x>
      <cdr:y>0.74256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1785950"/>
          <a:ext cx="958057" cy="77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50 %</a:t>
          </a:r>
        </a:p>
        <a:p xmlns:a="http://schemas.openxmlformats.org/drawingml/2006/main"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чел.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0.20133</cdr:x>
      <cdr:y>0.57967</cdr:y>
    </cdr:from>
    <cdr:to>
      <cdr:x>0.35133</cdr:x>
      <cdr:y>0.80467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84" y="2000264"/>
          <a:ext cx="958058" cy="77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60 %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чел.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53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10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93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5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8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03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5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11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30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34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56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85F06-82A6-4BFB-ADE5-01FC06E3599A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6A5A-227E-44F8-B326-6DD8F6239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92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6831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практических достижений инструктора по физической культуре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2571744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Муниципального автономного дошкольного образовательного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учреждения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«Детский сад №196 «Петушок»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357430"/>
            <a:ext cx="2458422" cy="36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1643050"/>
            <a:ext cx="6201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Шкановой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Людмилы Вадимовны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Нижний Новгород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2017 год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92906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Девиз: «Я </a:t>
            </a:r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найду непременно ключики, 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открыть  эти души детские»</a:t>
            </a:r>
          </a:p>
        </p:txBody>
      </p:sp>
    </p:spTree>
    <p:extLst>
      <p:ext uri="{BB962C8B-B14F-4D97-AF65-F5344CB8AC3E}">
        <p14:creationId xmlns="" xmlns:p14="http://schemas.microsoft.com/office/powerpoint/2010/main" val="12899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2204576393"/>
              </p:ext>
            </p:extLst>
          </p:nvPr>
        </p:nvGraphicFramePr>
        <p:xfrm>
          <a:off x="539552" y="2492896"/>
          <a:ext cx="79928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7028" y="4435371"/>
            <a:ext cx="904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30 %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3 чел.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Результаты обследования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эмоционально-волевых качеств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начало </a:t>
            </a:r>
            <a:r>
              <a:rPr lang="ru-RU" sz="3200" b="1" dirty="0" smtClean="0">
                <a:solidFill>
                  <a:srgbClr val="002060"/>
                </a:solidFill>
              </a:rPr>
              <a:t>учебного года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1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728985" y="3789040"/>
            <a:ext cx="360040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</a:rPr>
              <a:t>Формы работы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6159"/>
            <a:ext cx="36274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72075"/>
            <a:ext cx="36274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" y="5172075"/>
            <a:ext cx="36274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6274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538787" y="2696355"/>
            <a:ext cx="1190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2214191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развитие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«чувства мяча»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50260" y="5257217"/>
            <a:ext cx="29073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Комбинированные упражнения, направленные на закрепление и совершенствование игры 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мини-футбол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469103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на взаимодействие игроков</a:t>
            </a:r>
          </a:p>
        </p:txBody>
      </p: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 flipV="1">
            <a:off x="2843808" y="3670573"/>
            <a:ext cx="412443" cy="350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7"/>
          </p:cNvCxnSpPr>
          <p:nvPr/>
        </p:nvCxnSpPr>
        <p:spPr>
          <a:xfrm flipV="1">
            <a:off x="5802119" y="3670573"/>
            <a:ext cx="354057" cy="3504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>
          <a:xfrm flipH="1">
            <a:off x="3050029" y="5141219"/>
            <a:ext cx="206222" cy="231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5"/>
          </p:cNvCxnSpPr>
          <p:nvPr/>
        </p:nvCxnSpPr>
        <p:spPr>
          <a:xfrm>
            <a:off x="5802119" y="5141219"/>
            <a:ext cx="354057" cy="173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00100" y="571480"/>
            <a:ext cx="3016250" cy="46196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800000"/>
                </a:solidFill>
                <a:latin typeface="Calibri"/>
                <a:cs typeface="+mn-cs"/>
              </a:rPr>
              <a:t>2. Практический этап</a:t>
            </a:r>
          </a:p>
        </p:txBody>
      </p:sp>
    </p:spTree>
    <p:extLst>
      <p:ext uri="{BB962C8B-B14F-4D97-AF65-F5344CB8AC3E}">
        <p14:creationId xmlns="" xmlns:p14="http://schemas.microsoft.com/office/powerpoint/2010/main" val="139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799"/>
            <a:ext cx="3816424" cy="28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144" y="83803"/>
            <a:ext cx="3830919" cy="28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3" y="3270675"/>
            <a:ext cx="3812619" cy="28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05" y="3283716"/>
            <a:ext cx="4167877" cy="284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7325" y="2880104"/>
            <a:ext cx="274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отбор мяча у соперника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31369" y="2875002"/>
            <a:ext cx="249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Ведение мяча по кругу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9477" y="6129760"/>
            <a:ext cx="334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Ведение мяча и обмен мячами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9886" y="61081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Ведение мяча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со сменой направления и 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остановкой мяча</a:t>
            </a:r>
          </a:p>
        </p:txBody>
      </p:sp>
    </p:spTree>
    <p:extLst>
      <p:ext uri="{BB962C8B-B14F-4D97-AF65-F5344CB8AC3E}">
        <p14:creationId xmlns="" xmlns:p14="http://schemas.microsoft.com/office/powerpoint/2010/main" val="10990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футбол\DSCF4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682039" cy="2761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4" y="29527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Футбольная полоса препятствий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Мама\Desktop\футбол\DSCF5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45" y="249289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598249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Подвижные игры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Мама\Desktop\футбол\DSCF49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5" y="3322124"/>
            <a:ext cx="3621524" cy="2716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035" y="5982497"/>
            <a:ext cx="362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Отработка элемента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удар по воротам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9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918" y="0"/>
            <a:ext cx="6286500" cy="4302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Формы взаимодействия </a:t>
            </a:r>
            <a:r>
              <a:rPr lang="ru-RU" sz="2200" b="1" dirty="0">
                <a:solidFill>
                  <a:srgbClr val="002060"/>
                </a:solidFill>
              </a:rPr>
              <a:t>с родителями</a:t>
            </a:r>
          </a:p>
        </p:txBody>
      </p:sp>
      <p:sp>
        <p:nvSpPr>
          <p:cNvPr id="16387" name="AutoShape 8"/>
          <p:cNvSpPr>
            <a:spLocks noChangeArrowheads="1"/>
          </p:cNvSpPr>
          <p:nvPr/>
        </p:nvSpPr>
        <p:spPr bwMode="auto">
          <a:xfrm>
            <a:off x="6215074" y="1928802"/>
            <a:ext cx="2783320" cy="26996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400" b="1" dirty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Фотовыставка «Будущие 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чемпионы!»;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Развлечение «Папа, мама,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я – спортивная семья».</a:t>
            </a:r>
            <a:r>
              <a:rPr lang="ru-RU" sz="1400" b="1" i="1" dirty="0">
                <a:solidFill>
                  <a:srgbClr val="002060"/>
                </a:solidFill>
              </a:rPr>
              <a:t/>
            </a:r>
            <a:br>
              <a:rPr lang="ru-RU" sz="1400" b="1" i="1" dirty="0">
                <a:solidFill>
                  <a:srgbClr val="002060"/>
                </a:solidFill>
              </a:rPr>
            </a:br>
            <a:endParaRPr lang="ru-RU" sz="1400" b="1" i="1" dirty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chemeClr val="accent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22050" y="478272"/>
            <a:ext cx="2641598" cy="591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Познавательная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196157" y="487799"/>
            <a:ext cx="2553855" cy="5957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/>
              <a:t>Досуговая</a:t>
            </a:r>
            <a:endParaRPr lang="ru-RU" sz="1600" b="1" i="1" dirty="0"/>
          </a:p>
        </p:txBody>
      </p:sp>
      <p:sp>
        <p:nvSpPr>
          <p:cNvPr id="8" name="Овал 7"/>
          <p:cNvSpPr/>
          <p:nvPr/>
        </p:nvSpPr>
        <p:spPr>
          <a:xfrm>
            <a:off x="279114" y="461817"/>
            <a:ext cx="2623127" cy="69272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/>
              <a:t>Информационно-аналитическая</a:t>
            </a:r>
            <a:endParaRPr lang="ru-RU" sz="1600" b="1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2214554"/>
            <a:ext cx="3130549" cy="3286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i="1" dirty="0" smtClean="0"/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Педагогическая беседа «Мини-футбол, как средство развития эмоционально-волевых качеств»;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Выступления на родительских собраниях;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- Показ открытой организованной педагогической деятельности  «Веселый мяч».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643050"/>
            <a:ext cx="2733964" cy="3278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Анкетирование: «Условия здорового образа жизни в семье»;</a:t>
            </a:r>
          </a:p>
          <a:p>
            <a:pPr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Информационные памятки, советы в родительский уголок;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-Буклет для родителей «Формирование у детей привычки к здоровому образу жизни»;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Опросник</a:t>
            </a:r>
            <a:r>
              <a:rPr lang="ru-RU" sz="1400" b="1" i="1" dirty="0" smtClean="0">
                <a:solidFill>
                  <a:srgbClr val="002060"/>
                </a:solidFill>
              </a:rPr>
              <a:t> "Признаки психического напряжения у детей'‘        Захаровой А. И.</a:t>
            </a:r>
          </a:p>
          <a:p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438275" y="1184275"/>
            <a:ext cx="295275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05168" y="1104322"/>
            <a:ext cx="295275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11027" y="1272020"/>
            <a:ext cx="295275" cy="476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SR\Desktop\ШКАНОВА аттестация 2017\фото\IMG_2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2285943" cy="1714512"/>
          </a:xfrm>
          <a:prstGeom prst="rect">
            <a:avLst/>
          </a:prstGeom>
          <a:noFill/>
        </p:spPr>
      </p:pic>
      <p:pic>
        <p:nvPicPr>
          <p:cNvPr id="18" name="Picture 8" descr="C:\Users\196\Desktop\SAM_32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57760"/>
            <a:ext cx="276383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8805" y="355313"/>
            <a:ext cx="8756650" cy="428625"/>
          </a:xfrm>
          <a:prstGeom prst="rect">
            <a:avLst/>
          </a:prstGeom>
          <a:solidFill>
            <a:srgbClr val="0066CC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400" b="1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Диапазон личного вклада педагога в развитие образования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04223" y="825211"/>
            <a:ext cx="8648700" cy="274666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Создание комплекса упражнений и игровых приемов по развитию эмоционально-волевых качеств  дошкольников;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Обобщён опыт работы по теме </a:t>
            </a:r>
            <a:r>
              <a:rPr lang="ru-RU" b="1" dirty="0" smtClean="0">
                <a:solidFill>
                  <a:srgbClr val="002060"/>
                </a:solidFill>
              </a:rPr>
              <a:t>«Влияние командной спортивной игры на развитие эмоционально-волевой сферы </a:t>
            </a:r>
            <a:r>
              <a:rPr lang="ru-RU" b="1" dirty="0" smtClean="0">
                <a:solidFill>
                  <a:srgbClr val="002060"/>
                </a:solidFill>
              </a:rPr>
              <a:t>дошкольников»;</a:t>
            </a:r>
            <a:endParaRPr lang="ru-RU" b="1" kern="0" dirty="0" smtClean="0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Разработан и оформлен буклет для родителей «</a:t>
            </a:r>
            <a:r>
              <a:rPr lang="ru-RU" b="1" i="1" dirty="0" smtClean="0">
                <a:solidFill>
                  <a:srgbClr val="002060"/>
                </a:solidFill>
              </a:rPr>
              <a:t>Формирование у детей привычки к здоровому </a:t>
            </a:r>
            <a:r>
              <a:rPr lang="ru-RU" b="1" i="1" smtClean="0">
                <a:solidFill>
                  <a:srgbClr val="002060"/>
                </a:solidFill>
              </a:rPr>
              <a:t>образу </a:t>
            </a:r>
            <a:r>
              <a:rPr lang="ru-RU" b="1" i="1" smtClean="0">
                <a:solidFill>
                  <a:srgbClr val="002060"/>
                </a:solidFill>
              </a:rPr>
              <a:t>жизни»</a:t>
            </a:r>
            <a:r>
              <a:rPr lang="ru-RU" b="1" kern="0" smtClean="0">
                <a:solidFill>
                  <a:srgbClr val="002060"/>
                </a:solidFill>
              </a:rPr>
              <a:t>;</a:t>
            </a:r>
            <a:endParaRPr lang="ru-RU" b="1" kern="0" dirty="0" smtClean="0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b="1" kern="0" dirty="0" smtClean="0">
                <a:solidFill>
                  <a:srgbClr val="002060"/>
                </a:solidFill>
              </a:rPr>
              <a:t>Создание банка консультаций для педагогов по развитию эмоционально-волевых качеств дошкольников в различных видах деятельности.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b="1" kern="0" dirty="0" smtClean="0">
              <a:solidFill>
                <a:srgbClr val="00206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b="1" kern="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43380"/>
            <a:ext cx="8688388" cy="4572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r>
              <a:rPr lang="ru-RU" sz="2800" b="1" dirty="0"/>
              <a:t>Новизна</a:t>
            </a:r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85720" y="4857760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Спортивные командные игры влияют не только на физическое развитие, но и на развитие эмоционально-волевых качеств дошкольников;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 err="1">
                <a:solidFill>
                  <a:srgbClr val="002060"/>
                </a:solidFill>
                <a:latin typeface="Calibri" pitchFamily="34" charset="0"/>
              </a:rPr>
              <a:t>Интегративность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, в соответствии с которой целенаправленная работа по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развитию эмоционально-волевых качеств включается 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</a:rPr>
              <a:t>в целостный педагогический процесс.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38" y="142875"/>
            <a:ext cx="3016250" cy="43021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800000"/>
                </a:solidFill>
                <a:latin typeface="Calibri"/>
                <a:cs typeface="+mn-cs"/>
              </a:rPr>
              <a:t>3. Рефлексивный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714356"/>
            <a:ext cx="6431263" cy="247760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Публикации на интернет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сайтах;</a:t>
            </a:r>
            <a:endParaRPr lang="ru-RU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«Влияние занятий командными спортивными играми на развитие эмоционально-волевых качеств у детей старшего дошкольного возраста» для воспитателей;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банка консультаций для педагогов по развитию эмоционально-волевых качеств дошкольников в различных видах деятельности.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Диагностика уровня эмоционально-волевой активности (конец года)</a:t>
            </a:r>
          </a:p>
          <a:p>
            <a:pPr>
              <a:buFont typeface="Wingdings" pitchFamily="2" charset="2"/>
              <a:buChar char="§"/>
              <a:defRPr/>
            </a:pPr>
            <a:endParaRPr lang="ru-RU" alt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alt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440179591"/>
              </p:ext>
            </p:extLst>
          </p:nvPr>
        </p:nvGraphicFramePr>
        <p:xfrm>
          <a:off x="1000100" y="3214686"/>
          <a:ext cx="6387052" cy="345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500570"/>
            <a:ext cx="8572500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Практическая значимость 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42875" y="6143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647700" algn="l"/>
              </a:tabLst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42875"/>
            <a:ext cx="8643938" cy="596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Результативность профессиональной педагогической деятельности 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достигнутые эффекты</a:t>
            </a:r>
          </a:p>
          <a:p>
            <a:pPr algn="ctr">
              <a:defRPr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091" y="5051137"/>
            <a:ext cx="8599632" cy="1377373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a typeface="Calibri"/>
              </a:rPr>
              <a:t>Комплекс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упражнений и игровых приемов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с детьми по развитию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эмоционально-волевых качеств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может быть использован в работе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педагогов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дошкольных образовательных учреждений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в разных видах деятельности и </a:t>
            </a:r>
            <a:r>
              <a:rPr lang="ru-RU" b="1" dirty="0" smtClean="0">
                <a:solidFill>
                  <a:srgbClr val="002060"/>
                </a:solidFill>
                <a:ea typeface="Calibri"/>
              </a:rPr>
              <a:t>самостоятельно родителями.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607" y="849744"/>
            <a:ext cx="8641484" cy="357938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Разработан комплекс упражнений и игровых приемов по развитию эмоционально-волевых качеств у 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дошкольников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Возросла способность детей </a:t>
            </a:r>
            <a:r>
              <a:rPr lang="ru-RU" b="1" dirty="0" smtClean="0">
                <a:solidFill>
                  <a:srgbClr val="002060"/>
                </a:solidFill>
              </a:rPr>
              <a:t>выражать свои чувства, эмоциональные переживания, распознавать эмоциональное состояние других людей, развивать чувство </a:t>
            </a:r>
            <a:r>
              <a:rPr lang="ru-RU" b="1" dirty="0" err="1" smtClean="0">
                <a:solidFill>
                  <a:srgbClr val="002060"/>
                </a:solidFill>
              </a:rPr>
              <a:t>эмпатии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Сформированы коммуникативные умения</a:t>
            </a:r>
            <a:r>
              <a:rPr lang="ru-RU" b="1" i="1" dirty="0" smtClean="0">
                <a:solidFill>
                  <a:srgbClr val="002060"/>
                </a:solidFill>
              </a:rPr>
              <a:t>:</a:t>
            </a:r>
            <a:r>
              <a:rPr lang="ru-RU" b="1" dirty="0" smtClean="0">
                <a:solidFill>
                  <a:srgbClr val="002060"/>
                </a:solidFill>
              </a:rPr>
              <a:t> умение представлять собственные сообщения, отстаивать свою точку зрения, работать в коллективе, организовывать работу друг с другом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Наблюдается положительная динамика развития эмоционально-волевых качеств: ответственность, упорство, настойчивость, выдержка, решительность.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kern="0" dirty="0" smtClean="0">
                <a:solidFill>
                  <a:srgbClr val="002060"/>
                </a:solidFill>
              </a:rPr>
              <a:t>Возросла </a:t>
            </a:r>
            <a:r>
              <a:rPr lang="ru-RU" b="1" kern="0" dirty="0" smtClean="0">
                <a:solidFill>
                  <a:srgbClr val="002060"/>
                </a:solidFill>
              </a:rPr>
              <a:t>активность родителей в жизни ДОУ;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Повысился уровень заинтересованности </a:t>
            </a:r>
            <a:r>
              <a:rPr lang="ru-RU" b="1" dirty="0" smtClean="0">
                <a:solidFill>
                  <a:srgbClr val="002060"/>
                </a:solidFill>
              </a:rPr>
              <a:t>детей и родителей к командным спортивным играм.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64600" cy="572655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altLang="ru-RU" sz="1600" b="1" dirty="0" smtClean="0">
                <a:solidFill>
                  <a:srgbClr val="800000"/>
                </a:solidFill>
              </a:rPr>
              <a:t>Транслируемость практических достижений профессиональной деятельности</a:t>
            </a:r>
            <a:r>
              <a:rPr lang="en-US" altLang="ru-RU" sz="1600" b="1" dirty="0" smtClean="0">
                <a:solidFill>
                  <a:srgbClr val="800000"/>
                </a:solidFill>
              </a:rPr>
              <a:t> </a:t>
            </a:r>
            <a:r>
              <a:rPr lang="ru-RU" altLang="ru-RU" sz="1600" b="1" dirty="0" smtClean="0">
                <a:solidFill>
                  <a:srgbClr val="800000"/>
                </a:solidFill>
              </a:rPr>
              <a:t>педагогического работника</a:t>
            </a: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4572000" y="4286256"/>
            <a:ext cx="4193310" cy="2428892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u="sng" dirty="0" smtClean="0"/>
          </a:p>
          <a:p>
            <a:pPr algn="ctr"/>
            <a:endParaRPr lang="ru-RU" sz="1400" b="1" u="sng" dirty="0" smtClean="0"/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уровне ДОУ: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-Открытый показ  ООД  </a:t>
            </a:r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«Веселый мяч»;</a:t>
            </a:r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-Выступления на родительских собраниях;</a:t>
            </a:r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-Буклет для родителей </a:t>
            </a:r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«</a:t>
            </a:r>
            <a:r>
              <a:rPr lang="ru-RU" sz="1400" b="1" i="1" dirty="0" smtClean="0">
                <a:solidFill>
                  <a:srgbClr val="002060"/>
                </a:solidFill>
              </a:rPr>
              <a:t>Формирование у детей привычки к здоровому образу жизни</a:t>
            </a:r>
            <a:r>
              <a:rPr lang="ru-RU" altLang="ru-RU" sz="1400" b="1" dirty="0" smtClean="0">
                <a:solidFill>
                  <a:srgbClr val="002060"/>
                </a:solidFill>
                <a:cs typeface="Arial" pitchFamily="34" charset="0"/>
              </a:rPr>
              <a:t>!»</a:t>
            </a:r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sz="1400" b="1" kern="0" dirty="0" smtClean="0">
                <a:solidFill>
                  <a:srgbClr val="002060"/>
                </a:solidFill>
              </a:rPr>
              <a:t>-Презентация на тему: </a:t>
            </a:r>
            <a:r>
              <a:rPr lang="ru-RU" sz="1400" b="1" kern="0" dirty="0" smtClean="0">
                <a:solidFill>
                  <a:srgbClr val="002060"/>
                </a:solidFill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</a:rPr>
              <a:t>Влияние командной спортивной игры на развитие эмоционально-волевой сферы дошкольников</a:t>
            </a:r>
            <a:r>
              <a:rPr lang="ru-RU" sz="1400" b="1" kern="0" dirty="0" smtClean="0">
                <a:solidFill>
                  <a:srgbClr val="002060"/>
                </a:solidFill>
              </a:rPr>
              <a:t>».</a:t>
            </a:r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357158" y="3286124"/>
            <a:ext cx="3714776" cy="1445490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муниципальном уровне:</a:t>
            </a:r>
          </a:p>
          <a:p>
            <a:pPr marL="342900" lvl="0" indent="-342900" algn="ctr"/>
            <a:r>
              <a:rPr lang="ru-RU" sz="1400" b="1" dirty="0" smtClean="0">
                <a:solidFill>
                  <a:srgbClr val="002060"/>
                </a:solidFill>
              </a:rPr>
              <a:t>-Участие в </a:t>
            </a:r>
            <a:r>
              <a:rPr lang="ru-RU" sz="1400" b="1" dirty="0" smtClean="0">
                <a:solidFill>
                  <a:srgbClr val="002060"/>
                </a:solidFill>
              </a:rPr>
              <a:t>районных соревнованиях по мини-футболу </a:t>
            </a:r>
            <a:r>
              <a:rPr lang="ru-RU" sz="1400" b="1" dirty="0" smtClean="0">
                <a:solidFill>
                  <a:srgbClr val="002060"/>
                </a:solidFill>
              </a:rPr>
              <a:t>среди </a:t>
            </a:r>
            <a:r>
              <a:rPr lang="ru-RU" sz="1400" b="1" dirty="0" smtClean="0">
                <a:solidFill>
                  <a:srgbClr val="002060"/>
                </a:solidFill>
              </a:rPr>
              <a:t>детских дошкольных учреждений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 algn="ctr"/>
            <a:r>
              <a:rPr lang="ru-RU" sz="1400" b="1" dirty="0" smtClean="0">
                <a:solidFill>
                  <a:srgbClr val="002060"/>
                </a:solidFill>
              </a:rPr>
              <a:t>Советского </a:t>
            </a:r>
            <a:r>
              <a:rPr lang="ru-RU" sz="1400" b="1" dirty="0" smtClean="0">
                <a:solidFill>
                  <a:srgbClr val="002060"/>
                </a:solidFill>
              </a:rPr>
              <a:t>района г. Н. Новгорода</a:t>
            </a:r>
          </a:p>
          <a:p>
            <a:pPr marL="342900" lvl="0" indent="-342900" algn="ctr"/>
            <a:r>
              <a:rPr lang="ru-RU" sz="1400" b="1" dirty="0" smtClean="0">
                <a:solidFill>
                  <a:srgbClr val="002060"/>
                </a:solidFill>
              </a:rPr>
              <a:t>в 2016 </a:t>
            </a:r>
            <a:r>
              <a:rPr lang="ru-RU" sz="1400" b="1" dirty="0" smtClean="0">
                <a:solidFill>
                  <a:srgbClr val="002060"/>
                </a:solidFill>
              </a:rPr>
              <a:t>году.</a:t>
            </a: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285720" y="928670"/>
            <a:ext cx="3786214" cy="2202873"/>
          </a:xfrm>
          <a:prstGeom prst="flowChartPunchedCar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just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u="sng" dirty="0" smtClean="0"/>
          </a:p>
          <a:p>
            <a:pPr algn="ctr"/>
            <a:endParaRPr lang="ru-RU" sz="1400" b="1" u="sng" dirty="0" smtClean="0"/>
          </a:p>
          <a:p>
            <a:pPr algn="ctr"/>
            <a:r>
              <a:rPr lang="ru-RU" sz="1400" b="1" u="sng" dirty="0" smtClean="0">
                <a:solidFill>
                  <a:srgbClr val="990000"/>
                </a:solidFill>
              </a:rPr>
              <a:t>На всероссийском уровне:</a:t>
            </a:r>
            <a:endParaRPr lang="ru-RU" sz="1400" b="1" dirty="0" smtClean="0">
              <a:solidFill>
                <a:srgbClr val="990000"/>
              </a:solidFill>
            </a:endParaRPr>
          </a:p>
          <a:p>
            <a:pPr marL="342900" lvl="0" indent="-342900" algn="ctr"/>
            <a:r>
              <a:rPr lang="ru-RU" sz="1400" b="1" dirty="0" smtClean="0">
                <a:solidFill>
                  <a:srgbClr val="002060"/>
                </a:solidFill>
              </a:rPr>
              <a:t>-Публикация </a:t>
            </a:r>
            <a:r>
              <a:rPr lang="ru-RU" sz="1400" b="1" dirty="0" smtClean="0">
                <a:solidFill>
                  <a:srgbClr val="002060"/>
                </a:solidFill>
              </a:rPr>
              <a:t>на сайте </a:t>
            </a:r>
            <a:r>
              <a:rPr lang="en-US" sz="1400" b="1" dirty="0" smtClean="0">
                <a:solidFill>
                  <a:srgbClr val="002060"/>
                </a:solidFill>
              </a:rPr>
              <a:t>INFOUROK</a:t>
            </a:r>
            <a:r>
              <a:rPr lang="ru-RU" sz="1400" b="1" dirty="0" smtClean="0">
                <a:solidFill>
                  <a:srgbClr val="002060"/>
                </a:solidFill>
              </a:rPr>
              <a:t>;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 algn="ctr"/>
            <a:r>
              <a:rPr lang="ru-RU" sz="1400" b="1" dirty="0" smtClean="0">
                <a:solidFill>
                  <a:srgbClr val="002060"/>
                </a:solidFill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</a:rPr>
              <a:t>Создан собственный электронный ресурс на</a:t>
            </a:r>
          </a:p>
          <a:p>
            <a:pPr marL="342900" lvl="0" indent="-342900" algn="ctr"/>
            <a:r>
              <a:rPr lang="ru-RU" sz="1400" b="1" dirty="0" smtClean="0">
                <a:solidFill>
                  <a:srgbClr val="002060"/>
                </a:solidFill>
              </a:rPr>
              <a:t>сайте для воспитателей «</a:t>
            </a:r>
            <a:r>
              <a:rPr lang="ru-RU" sz="1400" b="1" dirty="0" err="1" smtClean="0">
                <a:solidFill>
                  <a:srgbClr val="002060"/>
                </a:solidFill>
              </a:rPr>
              <a:t>nsportal</a:t>
            </a:r>
            <a:r>
              <a:rPr lang="ru-RU" sz="1400" b="1" dirty="0" smtClean="0">
                <a:solidFill>
                  <a:srgbClr val="002060"/>
                </a:solidFill>
              </a:rPr>
              <a:t>»;</a:t>
            </a:r>
          </a:p>
          <a:p>
            <a:pPr marL="342900" indent="-342900" algn="ctr"/>
            <a:r>
              <a:rPr lang="ru-RU" sz="1400" b="1" dirty="0" smtClean="0">
                <a:solidFill>
                  <a:srgbClr val="002060"/>
                </a:solidFill>
              </a:rPr>
              <a:t>-Презентация на тему: </a:t>
            </a:r>
            <a:r>
              <a:rPr lang="ru-RU" sz="1400" b="1" dirty="0" smtClean="0">
                <a:solidFill>
                  <a:srgbClr val="002060"/>
                </a:solidFill>
              </a:rPr>
              <a:t>«</a:t>
            </a:r>
            <a:r>
              <a:rPr lang="ru-RU" sz="1400" b="1" dirty="0" smtClean="0">
                <a:solidFill>
                  <a:srgbClr val="002060"/>
                </a:solidFill>
              </a:rPr>
              <a:t>Влияние </a:t>
            </a:r>
            <a:r>
              <a:rPr lang="ru-RU" sz="1400" b="1" dirty="0" smtClean="0">
                <a:solidFill>
                  <a:srgbClr val="002060"/>
                </a:solidFill>
              </a:rPr>
              <a:t>командной спортивной игры </a:t>
            </a:r>
            <a:r>
              <a:rPr lang="ru-RU" sz="1400" b="1" dirty="0" smtClean="0">
                <a:solidFill>
                  <a:srgbClr val="002060"/>
                </a:solidFill>
              </a:rPr>
              <a:t>на развитие </a:t>
            </a:r>
            <a:r>
              <a:rPr lang="ru-RU" sz="1400" b="1" dirty="0" smtClean="0">
                <a:solidFill>
                  <a:srgbClr val="002060"/>
                </a:solidFill>
              </a:rPr>
              <a:t>эмоционально-волевой сферы дошкольников </a:t>
            </a:r>
            <a:r>
              <a:rPr lang="ru-RU" sz="1400" b="1" dirty="0" smtClean="0">
                <a:solidFill>
                  <a:srgbClr val="002060"/>
                </a:solidFill>
              </a:rPr>
              <a:t>» </a:t>
            </a:r>
            <a:r>
              <a:rPr lang="ru-RU" sz="1400" b="1" dirty="0" smtClean="0">
                <a:solidFill>
                  <a:srgbClr val="002060"/>
                </a:solidFill>
              </a:rPr>
              <a:t>на интернет-сайте </a:t>
            </a:r>
            <a:r>
              <a:rPr lang="ru-RU" sz="1400" b="1" dirty="0" smtClean="0">
                <a:solidFill>
                  <a:srgbClr val="002060"/>
                </a:solidFill>
              </a:rPr>
              <a:t>ДОУ.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marL="342900" lvl="0" indent="-342900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altLang="ru-RU" sz="1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" name="Picture 2" descr="C:\Users\USSR\Desktop\ШКАНОВА аттестация 2017\Свидетельство проекта infourok.ru №776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929198"/>
            <a:ext cx="1271244" cy="1785950"/>
          </a:xfrm>
          <a:prstGeom prst="rect">
            <a:avLst/>
          </a:prstGeom>
          <a:noFill/>
        </p:spPr>
      </p:pic>
      <p:pic>
        <p:nvPicPr>
          <p:cNvPr id="3" name="Picture 3" descr="C:\Users\USSR\Desktop\ШКАНОВА аттестация 2017\Свидетельство проекта infourok.ru №776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929198"/>
            <a:ext cx="1271243" cy="178595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144" y="857232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092" y="1052736"/>
            <a:ext cx="751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</a:t>
            </a:r>
            <a:r>
              <a:rPr lang="ru-RU" sz="1600" dirty="0" err="1" smtClean="0"/>
              <a:t>Вайн</a:t>
            </a:r>
            <a:r>
              <a:rPr lang="ru-RU" sz="1600" dirty="0" smtClean="0"/>
              <a:t> </a:t>
            </a:r>
            <a:r>
              <a:rPr lang="ru-RU" sz="1600" dirty="0"/>
              <a:t>X. Как научиться играть в футбол: Школа технического мастерства для молодых/ Пер. с итал./ X. </a:t>
            </a:r>
            <a:r>
              <a:rPr lang="ru-RU" sz="1600" dirty="0" err="1"/>
              <a:t>Вайн</a:t>
            </a:r>
            <a:r>
              <a:rPr lang="ru-RU" sz="1600" dirty="0"/>
              <a:t>. М.: Терра-Спорт, Олимпия Пресс, 2004. - 244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490" y="1667604"/>
            <a:ext cx="79513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2. Варюшин</a:t>
            </a:r>
            <a:r>
              <a:rPr lang="ru-RU" sz="1600" dirty="0"/>
              <a:t>, В. В. Тренировка юных футболистов: учебное пособие для студентов вузов / В. В. Варюшин // Российский футбольный союз. М.: Физическая культура, 2007. - 112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9836" y="2252379"/>
            <a:ext cx="822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3. Выготский</a:t>
            </a:r>
            <a:r>
              <a:rPr lang="ru-RU" sz="1600" dirty="0"/>
              <a:t>, Л. С. Психология развития / Л. С. Выготский. М.: Смысл : </a:t>
            </a:r>
            <a:r>
              <a:rPr lang="ru-RU" sz="1600" dirty="0" err="1"/>
              <a:t>Эксмо</a:t>
            </a:r>
            <a:r>
              <a:rPr lang="ru-RU" sz="1600" dirty="0"/>
              <a:t>, 2003. - 1136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490" y="2599831"/>
            <a:ext cx="8444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4. Кравцов </a:t>
            </a:r>
            <a:r>
              <a:rPr lang="ru-RU" sz="1600" dirty="0"/>
              <a:t>Г.Г. Шестилетний ребенок. Психологическая готовность к школе // Г.Г. Кравцов, Е.Е. Кравцова. – М., МГУ, 2005. – 84 с. 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smtClean="0"/>
              <a:t> 5. Мутко </a:t>
            </a:r>
            <a:r>
              <a:rPr lang="ru-RU" sz="1600" dirty="0"/>
              <a:t>В.Л., Андреев С.Н. , Алиев Э.Г. Мини-футбол–игра для всех – М. Советский спорт, 2008.- 264 </a:t>
            </a:r>
            <a:r>
              <a:rPr lang="ru-RU" sz="1600" dirty="0" err="1"/>
              <a:t>стр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7763" y="4044198"/>
            <a:ext cx="81987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 </a:t>
            </a:r>
            <a:r>
              <a:rPr lang="ru-RU" sz="1600" dirty="0"/>
              <a:t>«Предупреждение  психоэмоционального напряжения у детей дошкольного возраста».    </a:t>
            </a:r>
            <a:r>
              <a:rPr lang="ru-RU" sz="1600" dirty="0" err="1"/>
              <a:t>В.Г.Алямовская</a:t>
            </a:r>
            <a:r>
              <a:rPr lang="ru-RU" sz="1600" dirty="0"/>
              <a:t>, </a:t>
            </a:r>
            <a:r>
              <a:rPr lang="ru-RU" sz="1600" dirty="0" err="1"/>
              <a:t>С.Н.Петрова</a:t>
            </a:r>
            <a:r>
              <a:rPr lang="ru-RU" sz="1600" dirty="0"/>
              <a:t>, Москва,2002г.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763" y="4628973"/>
            <a:ext cx="8375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7. Спортивные </a:t>
            </a:r>
            <a:r>
              <a:rPr lang="ru-RU" sz="1600" dirty="0"/>
              <a:t>и подвижные игры. Изд. 4-е, </a:t>
            </a:r>
            <a:r>
              <a:rPr lang="ru-RU" sz="1600" dirty="0" err="1"/>
              <a:t>перераб</a:t>
            </a:r>
            <a:r>
              <a:rPr lang="ru-RU" sz="1600" dirty="0"/>
              <a:t>. Под ред. Ю.И. Портных. М., «Физкультура и спорт»,2007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018" y="5798523"/>
            <a:ext cx="8344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9. Уханова </a:t>
            </a:r>
            <a:r>
              <a:rPr lang="ru-RU" sz="1600" dirty="0"/>
              <a:t>А.В. Программа развития эмоционально-волевой и коммуникативной сферы дошкольников / </a:t>
            </a:r>
            <a:r>
              <a:rPr lang="ru-RU" sz="1600" dirty="0" err="1"/>
              <a:t>А.В.Уханова</a:t>
            </a:r>
            <a:r>
              <a:rPr lang="ru-RU" sz="1600" dirty="0"/>
              <a:t> // Вестник практической психологии образования. - 2009. - №2. - C.115-124.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8920" y="5213748"/>
            <a:ext cx="8145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8. Спортивные </a:t>
            </a:r>
            <a:r>
              <a:rPr lang="ru-RU" sz="1600" dirty="0"/>
              <a:t>и подвижные игры. Изд. 4-е, </a:t>
            </a:r>
            <a:r>
              <a:rPr lang="ru-RU" sz="1600" dirty="0" err="1"/>
              <a:t>перераб</a:t>
            </a:r>
            <a:r>
              <a:rPr lang="ru-RU" sz="1600" dirty="0"/>
              <a:t>. Под ред. Ю.И. Портных. М., «Физкультура и спорт»,2007.</a:t>
            </a:r>
          </a:p>
        </p:txBody>
      </p:sp>
    </p:spTree>
    <p:extLst>
      <p:ext uri="{BB962C8B-B14F-4D97-AF65-F5344CB8AC3E}">
        <p14:creationId xmlns="" xmlns:p14="http://schemas.microsoft.com/office/powerpoint/2010/main" val="1828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Важнейшее приобретение дошкольного возраста состоит в превращении поведения ребенка из «полевого» в «волевое» 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(А.Н. Леонтьев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20888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endParaRPr lang="en-US" sz="32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</a:t>
            </a:r>
            <a:r>
              <a:rPr lang="ru-RU" sz="32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занятий командными спортивными играми </a:t>
            </a:r>
            <a:r>
              <a:rPr lang="ru-RU" sz="32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 эмоционально-волевых качеств у детей старшего дошкольного возраста</a:t>
            </a:r>
            <a:endParaRPr lang="ru-RU" sz="3200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Шканова\SAM_0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0" y="2447666"/>
            <a:ext cx="7697108" cy="4282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47055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2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214282" y="142852"/>
            <a:ext cx="8358187" cy="4302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Условия формирования личного вклада педагога в развитие образования</a:t>
            </a:r>
            <a:endParaRPr lang="ru-RU" sz="2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с одним скругленным углом 13"/>
          <p:cNvSpPr/>
          <p:nvPr/>
        </p:nvSpPr>
        <p:spPr>
          <a:xfrm>
            <a:off x="369453" y="4849091"/>
            <a:ext cx="4267202" cy="1824182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Организационно-педагогические условия: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-выступления на Педагогических  советах;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-открытые показы ООД для педагогов ДОУ;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-сотрудничество с семьями воспитанников;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-обмен опытом в профессиональных педагогических интернет- сообществах. 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4858326" y="1348509"/>
            <a:ext cx="3953165" cy="4174836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Методические условия: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-Изучение научно-педагогической литературы, передового опыта коллег;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-организация соответствующей развивающей предметно - пространственной среды в соответствии с ФГОС ДО и возрастом детей;        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-постановка цели, разработка содержания </a:t>
            </a:r>
            <a:r>
              <a:rPr lang="ru-RU" sz="1600" b="1" dirty="0" err="1" smtClean="0">
                <a:solidFill>
                  <a:srgbClr val="7030A0"/>
                </a:solidFill>
              </a:rPr>
              <a:t>образовательно</a:t>
            </a:r>
            <a:r>
              <a:rPr lang="ru-RU" sz="1600" b="1" dirty="0" smtClean="0">
                <a:solidFill>
                  <a:srgbClr val="7030A0"/>
                </a:solidFill>
              </a:rPr>
              <a:t>- воспитательного процесса;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-составление плана работы;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-поиск наиболее эффективных методов образовательной деятельности;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-сотрудничество с семьями воспитанников для реализации плана работы по данной теме.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с одним скругленным углом 15"/>
          <p:cNvSpPr/>
          <p:nvPr/>
        </p:nvSpPr>
        <p:spPr>
          <a:xfrm>
            <a:off x="374071" y="642919"/>
            <a:ext cx="4253347" cy="405839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Научно-исследовательские условия: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Теоретико-методологической основой явились труды А. В. Запорожца,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Р. С. </a:t>
            </a:r>
            <a:r>
              <a:rPr lang="ru-RU" sz="1600" b="1" dirty="0" err="1" smtClean="0">
                <a:solidFill>
                  <a:srgbClr val="7030A0"/>
                </a:solidFill>
              </a:rPr>
              <a:t>Немова</a:t>
            </a:r>
            <a:r>
              <a:rPr lang="ru-RU" sz="1600" b="1" dirty="0" smtClean="0">
                <a:solidFill>
                  <a:srgbClr val="7030A0"/>
                </a:solidFill>
              </a:rPr>
              <a:t>, В. С. Мухиной,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С. Л. Рубинштейна, А. Н. Леонтьева,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Л. И. </a:t>
            </a:r>
            <a:r>
              <a:rPr lang="ru-RU" sz="1600" b="1" dirty="0" err="1" smtClean="0">
                <a:solidFill>
                  <a:srgbClr val="7030A0"/>
                </a:solidFill>
              </a:rPr>
              <a:t>Божович</a:t>
            </a:r>
            <a:r>
              <a:rPr lang="ru-RU" sz="1600" b="1" dirty="0" smtClean="0">
                <a:solidFill>
                  <a:srgbClr val="7030A0"/>
                </a:solidFill>
              </a:rPr>
              <a:t>, Л. С. </a:t>
            </a:r>
            <a:r>
              <a:rPr lang="ru-RU" sz="1600" b="1" dirty="0" err="1" smtClean="0">
                <a:solidFill>
                  <a:srgbClr val="7030A0"/>
                </a:solidFill>
              </a:rPr>
              <a:t>Выготского</a:t>
            </a:r>
            <a:r>
              <a:rPr lang="ru-RU" sz="1600" b="1" dirty="0" smtClean="0">
                <a:solidFill>
                  <a:srgbClr val="7030A0"/>
                </a:solidFill>
              </a:rPr>
              <a:t> и др.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Согласно взглядам </a:t>
            </a:r>
            <a:r>
              <a:rPr lang="ru-RU" sz="1600" b="1" dirty="0" err="1" smtClean="0">
                <a:solidFill>
                  <a:srgbClr val="7030A0"/>
                </a:solidFill>
              </a:rPr>
              <a:t>КузнецоваВ.С</a:t>
            </a:r>
            <a:r>
              <a:rPr lang="ru-RU" sz="1600" b="1" dirty="0" smtClean="0">
                <a:solidFill>
                  <a:srgbClr val="7030A0"/>
                </a:solidFill>
              </a:rPr>
              <a:t>., </a:t>
            </a:r>
            <a:r>
              <a:rPr lang="ru-RU" sz="1600" b="1" dirty="0" err="1" smtClean="0">
                <a:solidFill>
                  <a:srgbClr val="7030A0"/>
                </a:solidFill>
              </a:rPr>
              <a:t>Филлиповой</a:t>
            </a:r>
            <a:r>
              <a:rPr lang="ru-RU" sz="1600" b="1" dirty="0" smtClean="0">
                <a:solidFill>
                  <a:srgbClr val="7030A0"/>
                </a:solidFill>
              </a:rPr>
              <a:t> С. О.,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Холодова Ж. К., Пономарева Г.Н.,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 Осокиной Т. И., Запорожца А. В., </a:t>
            </a:r>
            <a:r>
              <a:rPr lang="ru-RU" sz="1600" b="1" dirty="0" err="1" smtClean="0">
                <a:solidFill>
                  <a:srgbClr val="7030A0"/>
                </a:solidFill>
              </a:rPr>
              <a:t>Ефименко</a:t>
            </a:r>
            <a:r>
              <a:rPr lang="ru-RU" sz="1600" b="1" dirty="0" smtClean="0">
                <a:solidFill>
                  <a:srgbClr val="7030A0"/>
                </a:solidFill>
              </a:rPr>
              <a:t> Н. Н., Сидоровой Т. Б., 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Аркина Е. Н., </a:t>
            </a:r>
            <a:r>
              <a:rPr lang="ru-RU" sz="1600" b="1" dirty="0" err="1" smtClean="0">
                <a:solidFill>
                  <a:srgbClr val="7030A0"/>
                </a:solidFill>
              </a:rPr>
              <a:t>Пензулаевой</a:t>
            </a:r>
            <a:r>
              <a:rPr lang="ru-RU" sz="1600" b="1" dirty="0" smtClean="0">
                <a:solidFill>
                  <a:srgbClr val="7030A0"/>
                </a:solidFill>
              </a:rPr>
              <a:t> Л.  И., </a:t>
            </a:r>
            <a:r>
              <a:rPr lang="ru-RU" sz="1600" b="1" dirty="0" err="1" smtClean="0">
                <a:solidFill>
                  <a:srgbClr val="7030A0"/>
                </a:solidFill>
              </a:rPr>
              <a:t>Ториева</a:t>
            </a:r>
            <a:r>
              <a:rPr lang="ru-RU" sz="1600" b="1" dirty="0" smtClean="0">
                <a:solidFill>
                  <a:srgbClr val="7030A0"/>
                </a:solidFill>
              </a:rPr>
              <a:t> А. Ш., Ерастовой А. П., Лесгафта П. Ф. игровые упражнения и подвижная игра с мячом играет важную роль в формировании личности ребенка.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47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50"/>
            <a:ext cx="8978900" cy="17367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 дошкольном возрасте закладывается характер и основные черты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личности ребенка.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Нарушения в эмоционально-волевой сфере приводят к нарушению 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психологического здоровья у дошкольников.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522" y="0"/>
            <a:ext cx="807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42844" y="1142984"/>
            <a:ext cx="731837" cy="7524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8358214" y="1071546"/>
            <a:ext cx="579437" cy="7524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143240" y="2428868"/>
            <a:ext cx="2428892" cy="128588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Противоречие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389470"/>
            <a:ext cx="3138478" cy="1563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дети дошкольного возраста не всегда способны контролировать свои эмоции, что приводит к неадекватности поведения. 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9594" y="2500306"/>
            <a:ext cx="3554406" cy="1417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ФГОС п. </a:t>
            </a:r>
            <a:r>
              <a:rPr lang="ru-RU" b="1" dirty="0" smtClean="0">
                <a:solidFill>
                  <a:srgbClr val="002060"/>
                </a:solidFill>
              </a:rPr>
              <a:t>2.6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«…становление целенаправленности и </a:t>
            </a:r>
            <a:r>
              <a:rPr lang="ru-RU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саморегуляции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в двигательной сфере…»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14818"/>
            <a:ext cx="7915564" cy="22549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Создание эффективного комплекса упражнений и игровых приемов, направленных на  развитие эмоционально-волевых качеств дошкольников, отвечающих современным требованиям.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286256"/>
            <a:ext cx="6330944" cy="4286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57188" y="142875"/>
            <a:ext cx="8501062" cy="4302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Monotype Corsiva" pitchFamily="66" charset="0"/>
              </a:rPr>
              <a:t>Теоретическое обоснование личного вклада педагога в развитие образования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14480" y="3929066"/>
            <a:ext cx="7214176" cy="164307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Л.С. </a:t>
            </a:r>
            <a:r>
              <a:rPr lang="ru-RU" sz="1600" b="1" dirty="0" err="1" smtClean="0">
                <a:solidFill>
                  <a:srgbClr val="002060"/>
                </a:solidFill>
              </a:rPr>
              <a:t>Выготский</a:t>
            </a:r>
            <a:r>
              <a:rPr lang="ru-RU" sz="1600" b="1" dirty="0" smtClean="0">
                <a:solidFill>
                  <a:srgbClr val="002060"/>
                </a:solidFill>
              </a:rPr>
              <a:t> считал, что «эмоциональное развитие детей — одно из важнейших направлений профессиональной деятельности педагога. Эмоции являются «центральным звеном» психической жизни человека, и прежде всего ребенка». 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714480" y="5629567"/>
            <a:ext cx="7286644" cy="122843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</a:rPr>
              <a:t>Важнейшее приобретение дошкольного возраста состоит в превращении поведения ребенка из «полевого» в «волевое»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(А.Н. Леонтьев</a:t>
            </a:r>
            <a:r>
              <a:rPr lang="en-US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28596" y="571480"/>
            <a:ext cx="8501122" cy="3714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 основе Федерального государственного образовательного стандарта лежит </a:t>
            </a:r>
            <a:r>
              <a:rPr lang="ru-RU" sz="1600" b="1" dirty="0" err="1" smtClean="0">
                <a:solidFill>
                  <a:srgbClr val="002060"/>
                </a:solidFill>
              </a:rPr>
              <a:t>системно-деятельностный</a:t>
            </a:r>
            <a:r>
              <a:rPr lang="ru-RU" sz="1600" b="1" dirty="0" smtClean="0">
                <a:solidFill>
                  <a:srgbClr val="002060"/>
                </a:solidFill>
              </a:rPr>
              <a:t> подход.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Системно-деятельностный</a:t>
            </a:r>
            <a:r>
              <a:rPr lang="ru-RU" sz="1600" b="1" dirty="0" smtClean="0">
                <a:solidFill>
                  <a:srgbClr val="002060"/>
                </a:solidFill>
              </a:rPr>
              <a:t> подход основывается на теоретических положениях концепции Л.С. </a:t>
            </a:r>
            <a:r>
              <a:rPr lang="ru-RU" sz="1600" b="1" dirty="0" err="1" smtClean="0">
                <a:solidFill>
                  <a:srgbClr val="002060"/>
                </a:solidFill>
              </a:rPr>
              <a:t>Выготского</a:t>
            </a:r>
            <a:r>
              <a:rPr lang="ru-RU" sz="1600" b="1" dirty="0" smtClean="0">
                <a:solidFill>
                  <a:srgbClr val="002060"/>
                </a:solidFill>
              </a:rPr>
              <a:t>   А.Н.Леонтьева,  </a:t>
            </a:r>
            <a:r>
              <a:rPr lang="ru-RU" sz="1600" b="1" dirty="0" err="1" smtClean="0">
                <a:solidFill>
                  <a:srgbClr val="002060"/>
                </a:solidFill>
              </a:rPr>
              <a:t>Д.Б.Эльконина</a:t>
            </a:r>
            <a:r>
              <a:rPr lang="ru-RU" sz="1600" b="1" dirty="0" smtClean="0">
                <a:solidFill>
                  <a:srgbClr val="002060"/>
                </a:solidFill>
              </a:rPr>
              <a:t>,  П.Я.Гальперина, раскрывающих основные психологические закономерности процесса обучения и воспитания.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Основная идея этого подхода заключается в том, что  главный результат образования – это не отдельные знания, умения и навыки, а способность и готовность человека к эффективной и продуктивной деятельности в различных социально-значимых ситуациях.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SR\Desktop\1010427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1369466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25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85723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эмоционально-волевых </a:t>
            </a:r>
            <a:r>
              <a:rPr lang="ru-RU" sz="2400" b="1" i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 </a:t>
            </a:r>
            <a:r>
              <a:rPr lang="ru-RU" sz="2400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старших дошкольников средствами занятий спортивными командными играми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857496"/>
            <a:ext cx="74295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Изучить и проанализировать научно-методическую  литературу по данной теме;</a:t>
            </a:r>
          </a:p>
          <a:p>
            <a:endParaRPr lang="ru-RU" b="1" i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Выявить уровень специфических особенностей эмоционально-волевых качеств старших дошкольников;</a:t>
            </a:r>
          </a:p>
          <a:p>
            <a:endParaRPr lang="ru-RU" b="1" i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Разработать комплекс упражнений и игровых приемов, применяемых на занятиях «Веселый мяч», способствующих развитию эмоционально-волевых качеств дошкольников;</a:t>
            </a:r>
          </a:p>
          <a:p>
            <a:endParaRPr lang="ru-RU" b="1" i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Оценить эффективность комплекса упражнений и игровых приемов, применяемых на занятиях «Веселый мяч» и сделать выводы</a:t>
            </a:r>
            <a:endParaRPr lang="ru-RU" b="1" i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8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357166"/>
            <a:ext cx="8286750" cy="178595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u="sng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Ведущая педагогическая идея -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педагогических условий для эффективного развития эмоционально-волевых качеств средствами командной спортивной игры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SR\Desktop\13042016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2643182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SR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21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82996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000" b="1" i="1" dirty="0" smtClean="0">
                <a:solidFill>
                  <a:srgbClr val="7030A0"/>
                </a:solidFill>
              </a:rPr>
              <a:t> аспект личного вклада педагога в развитие образования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SR\Desktop\ШКАНОВА аттестация 2017\фото\SAM_0201.JPG"/>
          <p:cNvPicPr>
            <a:picLocks noChangeAspect="1" noChangeArrowheads="1"/>
          </p:cNvPicPr>
          <p:nvPr/>
        </p:nvPicPr>
        <p:blipFill>
          <a:blip r:embed="rId2" cstate="print"/>
          <a:srcRect t="30435"/>
          <a:stretch>
            <a:fillRect/>
          </a:stretch>
        </p:blipFill>
        <p:spPr bwMode="auto">
          <a:xfrm>
            <a:off x="500034" y="1500174"/>
            <a:ext cx="2571768" cy="317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J:\для распечатки\SAM_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071942"/>
            <a:ext cx="393379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28992" y="1000108"/>
            <a:ext cx="3214710" cy="25717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Принципы 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сознательности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систематичности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последовательности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постепенности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цикличности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учета возрастных и индивидуальных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особенностей детей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4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594" y="207529"/>
            <a:ext cx="4292600" cy="40005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800000"/>
                </a:solidFill>
                <a:latin typeface="Calibri"/>
                <a:cs typeface="+mn-cs"/>
              </a:rPr>
              <a:t>1. Аналитико-проектировочный этап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785794"/>
            <a:ext cx="6072230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познавательной и методической литературы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теме;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комплекса упражнений и игровых приемов по развитию эмоционально-волевых качеств;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Анкетирование;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Родительское собрание;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Педагогические беседы;</a:t>
            </a:r>
            <a:endParaRPr lang="ru-RU" altLang="ru-RU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Диагностика уровня 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эмоционально-волевой активности (начало </a:t>
            </a:r>
            <a:r>
              <a:rPr lang="ru-RU" altLang="ru-RU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altLang="ru-RU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2" name="Picture 8" descr="_dsc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72074"/>
            <a:ext cx="2357454" cy="1578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4" name="Прямоугольник 13"/>
          <p:cNvSpPr/>
          <p:nvPr/>
        </p:nvSpPr>
        <p:spPr>
          <a:xfrm>
            <a:off x="214282" y="3357562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метод педагогического наблюдения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методики "Рисуночного теста»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опросник "Признаки психического напряжения у детей'‘        Захаровой А. И.  (для родителей)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методика исследования эмоционального состояния Дорофеева Э.Т.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методика "Эмоциональные лица''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методика «Домики» Ореховой О. 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285749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психологические методики обследования: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1533</Words>
  <Application>Microsoft Office PowerPoint</Application>
  <PresentationFormat>Экран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Транслируемость практических достижений профессиональной деятельности педагогического работника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USSR</cp:lastModifiedBy>
  <cp:revision>43</cp:revision>
  <dcterms:created xsi:type="dcterms:W3CDTF">2017-10-19T18:11:06Z</dcterms:created>
  <dcterms:modified xsi:type="dcterms:W3CDTF">2017-10-23T14:22:05Z</dcterms:modified>
</cp:coreProperties>
</file>