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5" r:id="rId3"/>
    <p:sldId id="277" r:id="rId4"/>
    <p:sldId id="266" r:id="rId5"/>
    <p:sldId id="276" r:id="rId6"/>
    <p:sldId id="257" r:id="rId7"/>
    <p:sldId id="258" r:id="rId8"/>
    <p:sldId id="262" r:id="rId9"/>
    <p:sldId id="261" r:id="rId10"/>
    <p:sldId id="263" r:id="rId11"/>
    <p:sldId id="264" r:id="rId12"/>
    <p:sldId id="265" r:id="rId13"/>
    <p:sldId id="267" r:id="rId14"/>
    <p:sldId id="268" r:id="rId15"/>
    <p:sldId id="269" r:id="rId16"/>
    <p:sldId id="271" r:id="rId17"/>
    <p:sldId id="272" r:id="rId18"/>
    <p:sldId id="259" r:id="rId19"/>
    <p:sldId id="278" r:id="rId20"/>
  </p:sldIdLst>
  <p:sldSz cx="6858000" cy="9144000" type="screen4x3"/>
  <p:notesSz cx="6797675" cy="9926638"/>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A37"/>
    <a:srgbClr val="669900"/>
    <a:srgbClr val="008080"/>
    <a:srgbClr val="AD0F69"/>
    <a:srgbClr val="EF47A7"/>
    <a:srgbClr val="FF00FF"/>
    <a:srgbClr val="FF33CC"/>
    <a:srgbClr val="0099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078" autoAdjust="0"/>
    <p:restoredTop sz="94660"/>
  </p:normalViewPr>
  <p:slideViewPr>
    <p:cSldViewPr>
      <p:cViewPr>
        <p:scale>
          <a:sx n="71" d="100"/>
          <a:sy n="71" d="100"/>
        </p:scale>
        <p:origin x="-1818" y="-282"/>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1C62598-3618-41C1-9CE7-80B07BE12980}" type="datetimeFigureOut">
              <a:rPr lang="ru-RU"/>
              <a:pPr>
                <a:defRPr/>
              </a:pPr>
              <a:t>05.06.2011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DF44FAA-F1BA-43BA-AEC1-E070ED5C8C1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951069D-7668-411C-86DD-F7593BCB779F}" type="datetimeFigureOut">
              <a:rPr lang="ru-RU"/>
              <a:pPr>
                <a:defRPr/>
              </a:pPr>
              <a:t>05.06.2011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F3FC095-F1FE-425E-9741-292BC282D77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3729037" y="488951"/>
            <a:ext cx="1157288" cy="104013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57175" y="488951"/>
            <a:ext cx="3357563" cy="104013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D2861D6-A08D-4878-986C-2447167B5FCD}" type="datetimeFigureOut">
              <a:rPr lang="ru-RU"/>
              <a:pPr>
                <a:defRPr/>
              </a:pPr>
              <a:t>05.06.2011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50674BC-0FA8-493A-BE6F-C92CE48621C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4616D2D-1339-473B-A7B0-8FB44BD2349D}" type="datetimeFigureOut">
              <a:rPr lang="ru-RU"/>
              <a:pPr>
                <a:defRPr/>
              </a:pPr>
              <a:t>05.06.2011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7BC4AC3-BF3C-4A46-BE62-8BFA37819AB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20BCF5F9-CF72-4CED-A254-E97E87B99023}" type="datetimeFigureOut">
              <a:rPr lang="ru-RU"/>
              <a:pPr>
                <a:defRPr/>
              </a:pPr>
              <a:t>05.06.2011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A9066F3-9DBF-4B95-9700-4B448450572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82DE40A-BB0D-41A9-B630-AF2E9E590A84}" type="datetimeFigureOut">
              <a:rPr lang="ru-RU"/>
              <a:pPr>
                <a:defRPr/>
              </a:pPr>
              <a:t>05.06.2011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727C2B3-E3C2-4E12-870A-98CB36941A0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FE91340F-07A5-4919-B619-6A8807D42290}" type="datetimeFigureOut">
              <a:rPr lang="ru-RU"/>
              <a:pPr>
                <a:defRPr/>
              </a:pPr>
              <a:t>05.06.2011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30137C73-0FDF-4EB1-B4EA-78CB2B99275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44412D1-D76A-4F07-AEE9-F0D7560838FC}" type="datetimeFigureOut">
              <a:rPr lang="ru-RU"/>
              <a:pPr>
                <a:defRPr/>
              </a:pPr>
              <a:t>05.06.2011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A2F653E8-0FD7-484F-9049-216E0DE2289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6FE3BE4-043D-4706-A71A-1764D724F2AF}" type="datetimeFigureOut">
              <a:rPr lang="ru-RU"/>
              <a:pPr>
                <a:defRPr/>
              </a:pPr>
              <a:t>05.06.2011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52902D0-4534-43DF-989E-2197EBDFAF3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7FBD448-1B5B-4850-BCAD-65F3E9E281FF}" type="datetimeFigureOut">
              <a:rPr lang="ru-RU"/>
              <a:pPr>
                <a:defRPr/>
              </a:pPr>
              <a:t>05.06.2011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4D2A10B-27F8-4727-8F8A-3B6E7C188006}"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6148817-406C-4D85-A15B-6093037D5A45}" type="datetimeFigureOut">
              <a:rPr lang="ru-RU"/>
              <a:pPr>
                <a:defRPr/>
              </a:pPr>
              <a:t>05.06.2011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A8E42E8-8E27-41FF-A81B-8619E454091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8ECD03E-A7B0-4DCA-9149-7B6DD500040A}" type="datetimeFigureOut">
              <a:rPr lang="ru-RU"/>
              <a:pPr>
                <a:defRPr/>
              </a:pPr>
              <a:t>05.06.2011</a:t>
            </a:fld>
            <a:endParaRPr lang="ru-RU"/>
          </a:p>
        </p:txBody>
      </p:sp>
      <p:sp>
        <p:nvSpPr>
          <p:cNvPr id="5" name="Нижний колонтитул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37BB21C-76E5-47C1-9DAD-A41296E9584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image" Target="../media/image18.wmf"/></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0" y="0"/>
            <a:ext cx="6858000" cy="9144000"/>
          </a:xfrm>
          <a:prstGeom prst="rect">
            <a:avLst/>
          </a:prstGeom>
          <a:gradFill flip="none" rotWithShape="1">
            <a:gsLst>
              <a:gs pos="77000">
                <a:schemeClr val="accent1">
                  <a:lumMod val="60000"/>
                  <a:lumOff val="40000"/>
                </a:schemeClr>
              </a:gs>
              <a:gs pos="35000">
                <a:schemeClr val="accent1">
                  <a:tint val="37000"/>
                  <a:satMod val="300000"/>
                </a:schemeClr>
              </a:gs>
              <a:gs pos="100000">
                <a:schemeClr val="accent1">
                  <a:tint val="15000"/>
                  <a:satMod val="350000"/>
                </a:schemeClr>
              </a:gs>
            </a:gsLst>
            <a:lin ang="18000000" scaled="0"/>
            <a:tileRect/>
          </a:gra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ru-RU"/>
          </a:p>
        </p:txBody>
      </p:sp>
      <p:sp>
        <p:nvSpPr>
          <p:cNvPr id="2051" name="WordArt 6"/>
          <p:cNvSpPr>
            <a:spLocks noChangeArrowheads="1" noChangeShapeType="1" noTextEdit="1"/>
          </p:cNvSpPr>
          <p:nvPr/>
        </p:nvSpPr>
        <p:spPr bwMode="auto">
          <a:xfrm>
            <a:off x="214313" y="1285875"/>
            <a:ext cx="6375400" cy="2989263"/>
          </a:xfrm>
          <a:prstGeom prst="rect">
            <a:avLst/>
          </a:prstGeom>
        </p:spPr>
        <p:txBody>
          <a:bodyPr wrap="none" fromWordArt="1">
            <a:prstTxWarp prst="textPlain">
              <a:avLst>
                <a:gd name="adj" fmla="val 50000"/>
              </a:avLst>
            </a:prstTxWarp>
          </a:bodyPr>
          <a:lstStyle/>
          <a:p>
            <a:pPr algn="ctr"/>
            <a:r>
              <a:rPr lang="ru-RU" sz="3600" b="1" kern="10" dirty="0">
                <a:ln w="12700">
                  <a:solidFill>
                    <a:srgbClr val="007A37"/>
                  </a:solidFill>
                  <a:round/>
                  <a:headEnd/>
                  <a:tailEnd/>
                </a:ln>
                <a:solidFill>
                  <a:srgbClr val="F4F1E3"/>
                </a:solidFill>
                <a:effectLst>
                  <a:outerShdw dist="20320" dir="1799969" algn="tl" rotWithShape="0">
                    <a:srgbClr val="000000">
                      <a:alpha val="39998"/>
                    </a:srgbClr>
                  </a:outerShdw>
                </a:effectLst>
                <a:latin typeface="Impact"/>
              </a:rPr>
              <a:t>Рекомендации </a:t>
            </a:r>
          </a:p>
          <a:p>
            <a:pPr algn="ctr"/>
            <a:r>
              <a:rPr lang="ru-RU" sz="3600" b="1" kern="10">
                <a:ln w="12700">
                  <a:solidFill>
                    <a:srgbClr val="007A37"/>
                  </a:solidFill>
                  <a:round/>
                  <a:headEnd/>
                  <a:tailEnd/>
                </a:ln>
                <a:solidFill>
                  <a:srgbClr val="F4F1E3"/>
                </a:solidFill>
                <a:effectLst>
                  <a:outerShdw dist="20320" dir="1799969" algn="tl" rotWithShape="0">
                    <a:srgbClr val="000000">
                      <a:alpha val="39998"/>
                    </a:srgbClr>
                  </a:outerShdw>
                </a:effectLst>
                <a:latin typeface="Impact"/>
              </a:rPr>
              <a:t>родителям</a:t>
            </a:r>
          </a:p>
          <a:p>
            <a:pPr algn="ctr"/>
            <a:r>
              <a:rPr lang="ru-RU" sz="3600" b="1" kern="10" dirty="0">
                <a:ln w="12700">
                  <a:solidFill>
                    <a:srgbClr val="007A37"/>
                  </a:solidFill>
                  <a:round/>
                  <a:headEnd/>
                  <a:tailEnd/>
                </a:ln>
                <a:solidFill>
                  <a:srgbClr val="F4F1E3"/>
                </a:solidFill>
                <a:effectLst>
                  <a:outerShdw dist="20320" dir="1799969" algn="tl" rotWithShape="0">
                    <a:srgbClr val="000000">
                      <a:alpha val="39998"/>
                    </a:srgbClr>
                  </a:outerShdw>
                </a:effectLst>
                <a:latin typeface="Impact"/>
              </a:rPr>
              <a:t>по укреплению </a:t>
            </a:r>
          </a:p>
          <a:p>
            <a:pPr algn="ctr"/>
            <a:r>
              <a:rPr lang="ru-RU" sz="3600" b="1" kern="10" dirty="0">
                <a:ln w="12700">
                  <a:solidFill>
                    <a:srgbClr val="007A37"/>
                  </a:solidFill>
                  <a:round/>
                  <a:headEnd/>
                  <a:tailEnd/>
                </a:ln>
                <a:solidFill>
                  <a:srgbClr val="F4F1E3"/>
                </a:solidFill>
                <a:effectLst>
                  <a:outerShdw dist="20320" dir="1799969" algn="tl" rotWithShape="0">
                    <a:srgbClr val="000000">
                      <a:alpha val="39998"/>
                    </a:srgbClr>
                  </a:outerShdw>
                </a:effectLst>
                <a:latin typeface="Impact"/>
              </a:rPr>
              <a:t>здоровья детей</a:t>
            </a:r>
          </a:p>
        </p:txBody>
      </p:sp>
      <p:sp>
        <p:nvSpPr>
          <p:cNvPr id="2052" name="Text Box 7"/>
          <p:cNvSpPr txBox="1">
            <a:spLocks noChangeArrowheads="1"/>
          </p:cNvSpPr>
          <p:nvPr/>
        </p:nvSpPr>
        <p:spPr bwMode="auto">
          <a:xfrm>
            <a:off x="1928813" y="8702675"/>
            <a:ext cx="4221162" cy="369888"/>
          </a:xfrm>
          <a:prstGeom prst="rect">
            <a:avLst/>
          </a:prstGeom>
          <a:noFill/>
          <a:ln w="9525">
            <a:noFill/>
            <a:miter lim="800000"/>
            <a:headEnd/>
            <a:tailEnd/>
          </a:ln>
        </p:spPr>
        <p:txBody>
          <a:bodyPr anchor="ctr">
            <a:spAutoFit/>
          </a:bodyPr>
          <a:lstStyle/>
          <a:p>
            <a:pPr>
              <a:spcBef>
                <a:spcPct val="50000"/>
              </a:spcBef>
            </a:pPr>
            <a:endParaRPr lang="ru-RU" dirty="0"/>
          </a:p>
        </p:txBody>
      </p:sp>
      <p:sp>
        <p:nvSpPr>
          <p:cNvPr id="2053" name="Заголовок 7"/>
          <p:cNvSpPr>
            <a:spLocks noGrp="1"/>
          </p:cNvSpPr>
          <p:nvPr>
            <p:ph type="title"/>
          </p:nvPr>
        </p:nvSpPr>
        <p:spPr>
          <a:xfrm>
            <a:off x="342900" y="142875"/>
            <a:ext cx="6172200" cy="561975"/>
          </a:xfrm>
        </p:spPr>
        <p:txBody>
          <a:bodyPr/>
          <a:lstStyle/>
          <a:p>
            <a:endParaRPr lang="ru-RU" sz="2400" i="1" dirty="0" smtClean="0"/>
          </a:p>
        </p:txBody>
      </p:sp>
      <p:pic>
        <p:nvPicPr>
          <p:cNvPr id="2054" name="Picture 9" descr="C:\Users\viki\AppData\Local\Microsoft\Windows\Temporary Internet Files\Content.IE5\RSWC3R1M\MCj04345990000[1].wmf"/>
          <p:cNvPicPr>
            <a:picLocks noChangeAspect="1" noChangeArrowheads="1"/>
          </p:cNvPicPr>
          <p:nvPr/>
        </p:nvPicPr>
        <p:blipFill>
          <a:blip r:embed="rId2"/>
          <a:srcRect/>
          <a:stretch>
            <a:fillRect/>
          </a:stretch>
        </p:blipFill>
        <p:spPr bwMode="auto">
          <a:xfrm>
            <a:off x="5599113" y="90488"/>
            <a:ext cx="973137" cy="1338262"/>
          </a:xfrm>
          <a:prstGeom prst="rect">
            <a:avLst/>
          </a:prstGeom>
          <a:noFill/>
          <a:ln w="9525">
            <a:noFill/>
            <a:miter lim="800000"/>
            <a:headEnd/>
            <a:tailEnd/>
          </a:ln>
        </p:spPr>
      </p:pic>
      <p:pic>
        <p:nvPicPr>
          <p:cNvPr id="2055" name="Picture 11" descr="C:\Users\viki\AppData\Local\Microsoft\Windows\Temporary Internet Files\Content.IE5\QYIAUPJ1\MCj04360450000[1].wmf"/>
          <p:cNvPicPr>
            <a:picLocks noChangeAspect="1" noChangeArrowheads="1"/>
          </p:cNvPicPr>
          <p:nvPr/>
        </p:nvPicPr>
        <p:blipFill>
          <a:blip r:embed="rId3"/>
          <a:srcRect/>
          <a:stretch>
            <a:fillRect/>
          </a:stretch>
        </p:blipFill>
        <p:spPr bwMode="auto">
          <a:xfrm>
            <a:off x="60325" y="5786438"/>
            <a:ext cx="2797175" cy="2965450"/>
          </a:xfrm>
          <a:prstGeom prst="rect">
            <a:avLst/>
          </a:prstGeom>
          <a:noFill/>
          <a:ln w="9525">
            <a:noFill/>
            <a:miter lim="800000"/>
            <a:headEnd/>
            <a:tailEnd/>
          </a:ln>
        </p:spPr>
      </p:pic>
      <p:pic>
        <p:nvPicPr>
          <p:cNvPr id="2056" name="Picture 12" descr="C:\Users\viki\AppData\Local\Microsoft\Windows\Temporary Internet Files\Content.IE5\5HM5BHCY\MCj04358390000[1].wmf"/>
          <p:cNvPicPr>
            <a:picLocks noChangeAspect="1" noChangeArrowheads="1"/>
          </p:cNvPicPr>
          <p:nvPr/>
        </p:nvPicPr>
        <p:blipFill>
          <a:blip r:embed="rId4"/>
          <a:srcRect/>
          <a:stretch>
            <a:fillRect/>
          </a:stretch>
        </p:blipFill>
        <p:spPr bwMode="auto">
          <a:xfrm>
            <a:off x="4214813" y="6143625"/>
            <a:ext cx="2586037" cy="2586038"/>
          </a:xfrm>
          <a:prstGeom prst="rect">
            <a:avLst/>
          </a:prstGeom>
          <a:noFill/>
          <a:ln w="9525">
            <a:noFill/>
            <a:miter lim="800000"/>
            <a:headEnd/>
            <a:tailEnd/>
          </a:ln>
        </p:spPr>
      </p:pic>
      <p:pic>
        <p:nvPicPr>
          <p:cNvPr id="2057" name="Picture 17" descr="C:\Users\viki\AppData\Local\Microsoft\Windows\Temporary Internet Files\Content.IE5\HT7649U9\MCj04283330000[1].wmf"/>
          <p:cNvPicPr>
            <a:picLocks noChangeAspect="1" noChangeArrowheads="1"/>
          </p:cNvPicPr>
          <p:nvPr/>
        </p:nvPicPr>
        <p:blipFill>
          <a:blip r:embed="rId5"/>
          <a:srcRect/>
          <a:stretch>
            <a:fillRect/>
          </a:stretch>
        </p:blipFill>
        <p:spPr bwMode="auto">
          <a:xfrm>
            <a:off x="2286000" y="4411663"/>
            <a:ext cx="2500313" cy="2027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6858000" cy="9144000"/>
          </a:xfrm>
          <a:prstGeom prst="rect">
            <a:avLst/>
          </a:prstGeom>
          <a:ln w="381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dirty="0"/>
          </a:p>
        </p:txBody>
      </p:sp>
      <p:sp>
        <p:nvSpPr>
          <p:cNvPr id="4" name="Прямоугольник 3"/>
          <p:cNvSpPr/>
          <p:nvPr/>
        </p:nvSpPr>
        <p:spPr>
          <a:xfrm>
            <a:off x="-571528" y="1071538"/>
            <a:ext cx="7963590" cy="1071570"/>
          </a:xfrm>
          <a:prstGeom prst="rect">
            <a:avLst/>
          </a:prstGeom>
          <a:noFill/>
        </p:spPr>
        <p:txBody>
          <a:bodyPr spcFirstLastPara="1" wrap="none">
            <a:prstTxWarp prst="textArchUp">
              <a:avLst/>
            </a:prstTxWarp>
            <a:spAutoFit/>
          </a:bodyPr>
          <a:lstStyle/>
          <a:p>
            <a:pPr algn="ctr" fontAlgn="auto">
              <a:spcBef>
                <a:spcPts val="0"/>
              </a:spcBef>
              <a:spcAft>
                <a:spcPts val="0"/>
              </a:spcAft>
              <a:defRPr/>
            </a:pPr>
            <a:r>
              <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no Pro Light Display" pitchFamily="18" charset="0"/>
                <a:cs typeface="+mn-cs"/>
              </a:rPr>
              <a:t>БОСОХОЖДЕНИЕ</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no Pro Light Display" pitchFamily="18" charset="0"/>
                <a:cs typeface="+mn-cs"/>
              </a:rPr>
              <a:t> - </a:t>
            </a:r>
            <a:endPar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no Pro Light Display" pitchFamily="18" charset="0"/>
              <a:cs typeface="+mn-cs"/>
            </a:endParaRPr>
          </a:p>
          <a:p>
            <a:pPr algn="ctr" fontAlgn="auto">
              <a:spcBef>
                <a:spcPts val="0"/>
              </a:spcBef>
              <a:spcAft>
                <a:spcPts val="0"/>
              </a:spcAft>
              <a:defRPr/>
            </a:pPr>
            <a:r>
              <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no Pro Light Display" pitchFamily="18" charset="0"/>
                <a:cs typeface="+mn-cs"/>
              </a:rPr>
              <a:t>элемент закаливания организма</a:t>
            </a:r>
          </a:p>
        </p:txBody>
      </p:sp>
      <p:sp>
        <p:nvSpPr>
          <p:cNvPr id="8196" name="Прямоугольник 5"/>
          <p:cNvSpPr>
            <a:spLocks noChangeArrowheads="1"/>
          </p:cNvSpPr>
          <p:nvPr/>
        </p:nvSpPr>
        <p:spPr bwMode="auto">
          <a:xfrm>
            <a:off x="214313" y="3929063"/>
            <a:ext cx="6500812" cy="332422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ru-RU" sz="1400" b="1" u="sng">
                <a:solidFill>
                  <a:srgbClr val="FF0000"/>
                </a:solidFill>
                <a:latin typeface="Tahoma" pitchFamily="34" charset="0"/>
                <a:cs typeface="Tahoma" pitchFamily="34" charset="0"/>
              </a:rPr>
              <a:t>Как и когда лучше заняться босохождением?</a:t>
            </a:r>
          </a:p>
          <a:p>
            <a:pPr algn="ctr">
              <a:defRPr/>
            </a:pPr>
            <a:endParaRPr lang="ru-RU" sz="1400" b="1" u="sng">
              <a:solidFill>
                <a:srgbClr val="FF0000"/>
              </a:solidFill>
              <a:latin typeface="Tahoma" pitchFamily="34" charset="0"/>
              <a:cs typeface="Tahoma" pitchFamily="34" charset="0"/>
            </a:endParaRPr>
          </a:p>
          <a:p>
            <a:pPr algn="just">
              <a:buFont typeface="Wingdings" pitchFamily="2" charset="2"/>
              <a:buChar char="ü"/>
              <a:defRPr/>
            </a:pPr>
            <a:r>
              <a:rPr lang="ru-RU" sz="1400">
                <a:solidFill>
                  <a:srgbClr val="000000"/>
                </a:solidFill>
                <a:latin typeface="Tahoma" pitchFamily="34" charset="0"/>
                <a:cs typeface="Tahoma" pitchFamily="34" charset="0"/>
              </a:rPr>
              <a:t>Разумеется, зимой в холода начинать приучать ребенка к подобному не стоит, но весной или летом, малыш вполне может бегать босиком по полу дома, а еще лучше – по зеленой траве. </a:t>
            </a:r>
          </a:p>
          <a:p>
            <a:pPr algn="just">
              <a:buFont typeface="Wingdings" pitchFamily="2" charset="2"/>
              <a:buChar char="ü"/>
              <a:defRPr/>
            </a:pPr>
            <a:endParaRPr lang="ru-RU" sz="1400">
              <a:solidFill>
                <a:srgbClr val="000000"/>
              </a:solidFill>
              <a:latin typeface="Tahoma" pitchFamily="34" charset="0"/>
              <a:cs typeface="Tahoma" pitchFamily="34" charset="0"/>
            </a:endParaRPr>
          </a:p>
          <a:p>
            <a:pPr algn="just">
              <a:buFont typeface="Wingdings" pitchFamily="2" charset="2"/>
              <a:buChar char="ü"/>
              <a:defRPr/>
            </a:pPr>
            <a:r>
              <a:rPr lang="ru-RU" sz="1400">
                <a:solidFill>
                  <a:srgbClr val="000000"/>
                </a:solidFill>
                <a:latin typeface="Tahoma" pitchFamily="34" charset="0"/>
                <a:cs typeface="Tahoma" pitchFamily="34" charset="0"/>
              </a:rPr>
              <a:t>Ребенок должен регулярно ходить босиком, настоящий закаливающий  эффект наступает лишь после длительных систематических тренировках.</a:t>
            </a:r>
          </a:p>
          <a:p>
            <a:pPr algn="just">
              <a:buFont typeface="Wingdings" pitchFamily="2" charset="2"/>
              <a:buChar char="ü"/>
              <a:defRPr/>
            </a:pPr>
            <a:endParaRPr lang="ru-RU" sz="1400">
              <a:solidFill>
                <a:srgbClr val="000000"/>
              </a:solidFill>
              <a:latin typeface="Tahoma" pitchFamily="34" charset="0"/>
              <a:cs typeface="Tahoma" pitchFamily="34" charset="0"/>
            </a:endParaRPr>
          </a:p>
          <a:p>
            <a:pPr algn="just">
              <a:buFont typeface="Wingdings" pitchFamily="2" charset="2"/>
              <a:buChar char="ü"/>
              <a:defRPr/>
            </a:pPr>
            <a:r>
              <a:rPr lang="ru-RU" sz="1400">
                <a:solidFill>
                  <a:srgbClr val="000000"/>
                </a:solidFill>
                <a:latin typeface="Tahoma" pitchFamily="34" charset="0"/>
                <a:cs typeface="Tahoma" pitchFamily="34" charset="0"/>
              </a:rPr>
              <a:t> Используйте специальные резиновые коврики с шиповым рифлением. Каждое утро начинайте зарядку с ходьбы босиком на таком коврике. </a:t>
            </a:r>
          </a:p>
          <a:p>
            <a:pPr algn="just">
              <a:buFont typeface="Wingdings" pitchFamily="2" charset="2"/>
              <a:buChar char="ü"/>
              <a:defRPr/>
            </a:pPr>
            <a:endParaRPr lang="ru-RU" sz="1400">
              <a:solidFill>
                <a:srgbClr val="000000"/>
              </a:solidFill>
              <a:latin typeface="Tahoma" pitchFamily="34" charset="0"/>
              <a:cs typeface="Tahoma" pitchFamily="34" charset="0"/>
            </a:endParaRPr>
          </a:p>
          <a:p>
            <a:pPr algn="just">
              <a:buFont typeface="Wingdings" pitchFamily="2" charset="2"/>
              <a:buChar char="ü"/>
              <a:defRPr/>
            </a:pPr>
            <a:r>
              <a:rPr lang="ru-RU" sz="1400">
                <a:solidFill>
                  <a:srgbClr val="000000"/>
                </a:solidFill>
                <a:latin typeface="Tahoma" pitchFamily="34" charset="0"/>
                <a:cs typeface="Tahoma" pitchFamily="34" charset="0"/>
              </a:rPr>
              <a:t>Полезно массировать стопы ног с помощью скалки или круглой палки, катая их подошвами по несколько минут в день.</a:t>
            </a:r>
          </a:p>
          <a:p>
            <a:pPr algn="just">
              <a:buFont typeface="Wingdings" pitchFamily="2" charset="2"/>
              <a:buChar char="ü"/>
              <a:defRPr/>
            </a:pPr>
            <a:endParaRPr lang="ru-RU" sz="1400">
              <a:solidFill>
                <a:srgbClr val="000000"/>
              </a:solidFill>
              <a:latin typeface="Tahoma" pitchFamily="34" charset="0"/>
              <a:cs typeface="Tahoma" pitchFamily="34" charset="0"/>
            </a:endParaRPr>
          </a:p>
        </p:txBody>
      </p:sp>
      <p:sp>
        <p:nvSpPr>
          <p:cNvPr id="11269" name="Прямоугольник 12"/>
          <p:cNvSpPr>
            <a:spLocks noChangeArrowheads="1"/>
          </p:cNvSpPr>
          <p:nvPr/>
        </p:nvSpPr>
        <p:spPr bwMode="auto">
          <a:xfrm>
            <a:off x="142875" y="1643063"/>
            <a:ext cx="6572250" cy="2246312"/>
          </a:xfrm>
          <a:prstGeom prst="rect">
            <a:avLst/>
          </a:prstGeom>
          <a:noFill/>
          <a:ln w="9525">
            <a:noFill/>
            <a:miter lim="800000"/>
            <a:headEnd/>
            <a:tailEnd/>
          </a:ln>
        </p:spPr>
        <p:txBody>
          <a:bodyPr>
            <a:spAutoFit/>
          </a:bodyPr>
          <a:lstStyle/>
          <a:p>
            <a:pPr algn="just"/>
            <a:endParaRPr lang="ru-RU" sz="1400"/>
          </a:p>
          <a:p>
            <a:pPr algn="just"/>
            <a:r>
              <a:rPr lang="ru-RU" sz="1400"/>
              <a:t>Еще один способ закалки – это </a:t>
            </a:r>
            <a:r>
              <a:rPr lang="ru-RU" sz="1400" b="1">
                <a:solidFill>
                  <a:srgbClr val="0070C0"/>
                </a:solidFill>
              </a:rPr>
              <a:t>прогулки босиком</a:t>
            </a:r>
            <a:r>
              <a:rPr lang="ru-RU" sz="1400"/>
              <a:t>. </a:t>
            </a:r>
          </a:p>
          <a:p>
            <a:pPr algn="just"/>
            <a:r>
              <a:rPr lang="ru-RU" sz="1400"/>
              <a:t>Хождение босиком не только закаляет, но и стимулирует нервные окончания, находящиеся на стопе, положительно влияет на работу внутренних органов.  По мнению некоторых специалистов</a:t>
            </a:r>
            <a:r>
              <a:rPr lang="ru-RU" sz="1400" i="1">
                <a:solidFill>
                  <a:srgbClr val="0070C0"/>
                </a:solidFill>
              </a:rPr>
              <a:t>, подошвы ног – это своеобразный распределительный щит с 72 тыс. нервных окончаний, через который можно  подключиться  к любому органу – головному мозгу, легким и верхним дыхательным путям, печени и почкам, эндокринным железам и др. органам. </a:t>
            </a:r>
          </a:p>
          <a:p>
            <a:pPr algn="just"/>
            <a:r>
              <a:rPr lang="ru-RU" sz="1400"/>
              <a:t>. </a:t>
            </a:r>
          </a:p>
        </p:txBody>
      </p:sp>
      <p:grpSp>
        <p:nvGrpSpPr>
          <p:cNvPr id="11270" name="Группа 14"/>
          <p:cNvGrpSpPr>
            <a:grpSpLocks/>
          </p:cNvGrpSpPr>
          <p:nvPr/>
        </p:nvGrpSpPr>
        <p:grpSpPr bwMode="auto">
          <a:xfrm>
            <a:off x="231775" y="1452563"/>
            <a:ext cx="6459538" cy="461962"/>
            <a:chOff x="231291" y="1452203"/>
            <a:chExt cx="6459729" cy="461963"/>
          </a:xfrm>
        </p:grpSpPr>
        <p:pic>
          <p:nvPicPr>
            <p:cNvPr id="11289"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5015586">
              <a:off x="940909" y="1498240"/>
              <a:ext cx="400050" cy="390525"/>
            </a:xfrm>
            <a:prstGeom prst="rect">
              <a:avLst/>
            </a:prstGeom>
            <a:noFill/>
            <a:ln w="9525">
              <a:noFill/>
              <a:miter lim="800000"/>
              <a:headEnd/>
              <a:tailEnd/>
            </a:ln>
          </p:spPr>
        </p:pic>
        <p:pic>
          <p:nvPicPr>
            <p:cNvPr id="11290"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5062684">
              <a:off x="1626895" y="1514116"/>
              <a:ext cx="400050" cy="400050"/>
            </a:xfrm>
            <a:prstGeom prst="rect">
              <a:avLst/>
            </a:prstGeom>
            <a:noFill/>
            <a:ln w="9525">
              <a:noFill/>
              <a:miter lim="800000"/>
              <a:headEnd/>
              <a:tailEnd/>
            </a:ln>
          </p:spPr>
        </p:pic>
        <p:pic>
          <p:nvPicPr>
            <p:cNvPr id="11291"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4956183">
              <a:off x="2346827" y="1457759"/>
              <a:ext cx="400050" cy="388937"/>
            </a:xfrm>
            <a:prstGeom prst="rect">
              <a:avLst/>
            </a:prstGeom>
            <a:noFill/>
            <a:ln w="9525">
              <a:noFill/>
              <a:miter lim="800000"/>
              <a:headEnd/>
              <a:tailEnd/>
            </a:ln>
          </p:spPr>
        </p:pic>
        <p:pic>
          <p:nvPicPr>
            <p:cNvPr id="11292"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4956183">
              <a:off x="3132639" y="1457759"/>
              <a:ext cx="400050" cy="388938"/>
            </a:xfrm>
            <a:prstGeom prst="rect">
              <a:avLst/>
            </a:prstGeom>
            <a:noFill/>
            <a:ln w="9525">
              <a:noFill/>
              <a:miter lim="800000"/>
              <a:headEnd/>
              <a:tailEnd/>
            </a:ln>
          </p:spPr>
        </p:pic>
        <p:pic>
          <p:nvPicPr>
            <p:cNvPr id="11293"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4956183">
              <a:off x="3938296" y="1456965"/>
              <a:ext cx="400050" cy="390525"/>
            </a:xfrm>
            <a:prstGeom prst="rect">
              <a:avLst/>
            </a:prstGeom>
            <a:noFill/>
            <a:ln w="9525">
              <a:noFill/>
              <a:miter lim="800000"/>
              <a:headEnd/>
              <a:tailEnd/>
            </a:ln>
          </p:spPr>
        </p:pic>
        <p:pic>
          <p:nvPicPr>
            <p:cNvPr id="11294"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4956183">
              <a:off x="4724108" y="1456965"/>
              <a:ext cx="400050" cy="390525"/>
            </a:xfrm>
            <a:prstGeom prst="rect">
              <a:avLst/>
            </a:prstGeom>
            <a:noFill/>
            <a:ln w="9525">
              <a:noFill/>
              <a:miter lim="800000"/>
              <a:headEnd/>
              <a:tailEnd/>
            </a:ln>
          </p:spPr>
        </p:pic>
        <p:pic>
          <p:nvPicPr>
            <p:cNvPr id="11295"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4956183">
              <a:off x="5581353" y="1456965"/>
              <a:ext cx="400050" cy="390525"/>
            </a:xfrm>
            <a:prstGeom prst="rect">
              <a:avLst/>
            </a:prstGeom>
            <a:noFill/>
            <a:ln w="9525">
              <a:noFill/>
              <a:miter lim="800000"/>
              <a:headEnd/>
              <a:tailEnd/>
            </a:ln>
          </p:spPr>
        </p:pic>
        <p:pic>
          <p:nvPicPr>
            <p:cNvPr id="11296"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4956183">
              <a:off x="6295733" y="1456965"/>
              <a:ext cx="400050" cy="390525"/>
            </a:xfrm>
            <a:prstGeom prst="rect">
              <a:avLst/>
            </a:prstGeom>
            <a:noFill/>
            <a:ln w="9525">
              <a:noFill/>
              <a:miter lim="800000"/>
              <a:headEnd/>
              <a:tailEnd/>
            </a:ln>
          </p:spPr>
        </p:pic>
        <p:pic>
          <p:nvPicPr>
            <p:cNvPr id="11297"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5015586">
              <a:off x="226529" y="1512607"/>
              <a:ext cx="400050" cy="390525"/>
            </a:xfrm>
            <a:prstGeom prst="rect">
              <a:avLst/>
            </a:prstGeom>
            <a:noFill/>
            <a:ln w="9525">
              <a:noFill/>
              <a:miter lim="800000"/>
              <a:headEnd/>
              <a:tailEnd/>
            </a:ln>
          </p:spPr>
        </p:pic>
      </p:grpSp>
      <p:pic>
        <p:nvPicPr>
          <p:cNvPr id="11271"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8748263" flipH="1">
            <a:off x="4508501" y="8370887"/>
            <a:ext cx="400050" cy="390525"/>
          </a:xfrm>
          <a:prstGeom prst="rect">
            <a:avLst/>
          </a:prstGeom>
          <a:noFill/>
          <a:ln w="9525">
            <a:noFill/>
            <a:miter lim="800000"/>
            <a:headEnd/>
            <a:tailEnd/>
          </a:ln>
        </p:spPr>
      </p:pic>
      <p:pic>
        <p:nvPicPr>
          <p:cNvPr id="11272"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4528342" flipH="1">
            <a:off x="6116638" y="6116638"/>
            <a:ext cx="400050" cy="400050"/>
          </a:xfrm>
          <a:prstGeom prst="rect">
            <a:avLst/>
          </a:prstGeom>
          <a:noFill/>
          <a:ln w="9525">
            <a:noFill/>
            <a:miter lim="800000"/>
            <a:headEnd/>
            <a:tailEnd/>
          </a:ln>
        </p:spPr>
      </p:pic>
      <p:pic>
        <p:nvPicPr>
          <p:cNvPr id="11273"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9780924" flipH="1">
            <a:off x="6100763" y="4822825"/>
            <a:ext cx="400050" cy="388938"/>
          </a:xfrm>
          <a:prstGeom prst="rect">
            <a:avLst/>
          </a:prstGeom>
          <a:noFill/>
          <a:ln w="9525">
            <a:noFill/>
            <a:miter lim="800000"/>
            <a:headEnd/>
            <a:tailEnd/>
          </a:ln>
        </p:spPr>
      </p:pic>
      <p:pic>
        <p:nvPicPr>
          <p:cNvPr id="11274"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3927194" flipH="1">
            <a:off x="4988719" y="6784181"/>
            <a:ext cx="400050" cy="388938"/>
          </a:xfrm>
          <a:prstGeom prst="rect">
            <a:avLst/>
          </a:prstGeom>
          <a:noFill/>
          <a:ln w="9525">
            <a:noFill/>
            <a:miter lim="800000"/>
            <a:headEnd/>
            <a:tailEnd/>
          </a:ln>
        </p:spPr>
      </p:pic>
      <p:pic>
        <p:nvPicPr>
          <p:cNvPr id="11275"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7755059" flipH="1">
            <a:off x="5322888" y="8469312"/>
            <a:ext cx="400050" cy="390525"/>
          </a:xfrm>
          <a:prstGeom prst="rect">
            <a:avLst/>
          </a:prstGeom>
          <a:noFill/>
          <a:ln w="9525">
            <a:noFill/>
            <a:miter lim="800000"/>
            <a:headEnd/>
            <a:tailEnd/>
          </a:ln>
        </p:spPr>
      </p:pic>
      <p:pic>
        <p:nvPicPr>
          <p:cNvPr id="11276"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4480998" flipH="1">
            <a:off x="130176" y="8621712"/>
            <a:ext cx="400050" cy="390525"/>
          </a:xfrm>
          <a:prstGeom prst="rect">
            <a:avLst/>
          </a:prstGeom>
          <a:noFill/>
          <a:ln w="9525">
            <a:noFill/>
            <a:miter lim="800000"/>
            <a:headEnd/>
            <a:tailEnd/>
          </a:ln>
        </p:spPr>
      </p:pic>
      <p:pic>
        <p:nvPicPr>
          <p:cNvPr id="11277"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6643817" flipH="1">
            <a:off x="5948363" y="314325"/>
            <a:ext cx="400050" cy="390525"/>
          </a:xfrm>
          <a:prstGeom prst="rect">
            <a:avLst/>
          </a:prstGeom>
          <a:noFill/>
          <a:ln w="9525">
            <a:noFill/>
            <a:miter lim="800000"/>
            <a:headEnd/>
            <a:tailEnd/>
          </a:ln>
        </p:spPr>
      </p:pic>
      <p:pic>
        <p:nvPicPr>
          <p:cNvPr id="11278"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6643817" flipH="1">
            <a:off x="519113" y="314325"/>
            <a:ext cx="400050" cy="390525"/>
          </a:xfrm>
          <a:prstGeom prst="rect">
            <a:avLst/>
          </a:prstGeom>
          <a:noFill/>
          <a:ln w="9525">
            <a:noFill/>
            <a:miter lim="800000"/>
            <a:headEnd/>
            <a:tailEnd/>
          </a:ln>
        </p:spPr>
      </p:pic>
      <p:pic>
        <p:nvPicPr>
          <p:cNvPr id="11279"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8198055" flipH="1">
            <a:off x="6145213" y="8674100"/>
            <a:ext cx="400050" cy="390525"/>
          </a:xfrm>
          <a:prstGeom prst="rect">
            <a:avLst/>
          </a:prstGeom>
          <a:noFill/>
          <a:ln w="9525">
            <a:noFill/>
            <a:miter lim="800000"/>
            <a:headEnd/>
            <a:tailEnd/>
          </a:ln>
        </p:spPr>
      </p:pic>
      <p:sp>
        <p:nvSpPr>
          <p:cNvPr id="11280" name="TextBox 25"/>
          <p:cNvSpPr txBox="1">
            <a:spLocks noChangeArrowheads="1"/>
          </p:cNvSpPr>
          <p:nvPr/>
        </p:nvSpPr>
        <p:spPr bwMode="auto">
          <a:xfrm>
            <a:off x="214313" y="7358063"/>
            <a:ext cx="6429375" cy="1323975"/>
          </a:xfrm>
          <a:prstGeom prst="rect">
            <a:avLst/>
          </a:prstGeom>
          <a:noFill/>
          <a:ln w="9525">
            <a:noFill/>
            <a:miter lim="800000"/>
            <a:headEnd/>
            <a:tailEnd/>
          </a:ln>
        </p:spPr>
        <p:txBody>
          <a:bodyPr>
            <a:spAutoFit/>
          </a:bodyPr>
          <a:lstStyle/>
          <a:p>
            <a:pPr algn="ctr"/>
            <a:r>
              <a:rPr lang="ru-RU" sz="1600" i="1"/>
              <a:t>При ходьбе босиком увеличивается интенсивная деятельность почти всех мышц, стимулируется кровообращение во всем организме, улучшается умственная деятельность.  </a:t>
            </a:r>
          </a:p>
          <a:p>
            <a:pPr algn="ctr"/>
            <a:endParaRPr lang="ru-RU" sz="1600" i="1"/>
          </a:p>
        </p:txBody>
      </p:sp>
      <p:pic>
        <p:nvPicPr>
          <p:cNvPr id="11281"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9433362" flipH="1">
            <a:off x="6238875" y="4102100"/>
            <a:ext cx="400050" cy="388938"/>
          </a:xfrm>
          <a:prstGeom prst="rect">
            <a:avLst/>
          </a:prstGeom>
          <a:noFill/>
          <a:ln w="9525">
            <a:noFill/>
            <a:miter lim="800000"/>
            <a:headEnd/>
            <a:tailEnd/>
          </a:ln>
        </p:spPr>
      </p:pic>
      <p:pic>
        <p:nvPicPr>
          <p:cNvPr id="11282"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8459382" flipH="1">
            <a:off x="5596732" y="3456781"/>
            <a:ext cx="400050" cy="388937"/>
          </a:xfrm>
          <a:prstGeom prst="rect">
            <a:avLst/>
          </a:prstGeom>
          <a:noFill/>
          <a:ln w="9525">
            <a:noFill/>
            <a:miter lim="800000"/>
            <a:headEnd/>
            <a:tailEnd/>
          </a:ln>
        </p:spPr>
      </p:pic>
      <p:pic>
        <p:nvPicPr>
          <p:cNvPr id="11283"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4480998" flipH="1">
            <a:off x="773113" y="8347075"/>
            <a:ext cx="400050" cy="390525"/>
          </a:xfrm>
          <a:prstGeom prst="rect">
            <a:avLst/>
          </a:prstGeom>
          <a:noFill/>
          <a:ln w="9525">
            <a:noFill/>
            <a:miter lim="800000"/>
            <a:headEnd/>
            <a:tailEnd/>
          </a:ln>
        </p:spPr>
      </p:pic>
      <p:pic>
        <p:nvPicPr>
          <p:cNvPr id="11284"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4480998" flipH="1">
            <a:off x="1541463" y="8193087"/>
            <a:ext cx="400050" cy="390525"/>
          </a:xfrm>
          <a:prstGeom prst="rect">
            <a:avLst/>
          </a:prstGeom>
          <a:noFill/>
          <a:ln w="9525">
            <a:noFill/>
            <a:miter lim="800000"/>
            <a:headEnd/>
            <a:tailEnd/>
          </a:ln>
        </p:spPr>
      </p:pic>
      <p:pic>
        <p:nvPicPr>
          <p:cNvPr id="11285"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8136839" flipH="1">
            <a:off x="4744244" y="3461544"/>
            <a:ext cx="400050" cy="388938"/>
          </a:xfrm>
          <a:prstGeom prst="rect">
            <a:avLst/>
          </a:prstGeom>
          <a:noFill/>
          <a:ln w="9525">
            <a:noFill/>
            <a:miter lim="800000"/>
            <a:headEnd/>
            <a:tailEnd/>
          </a:ln>
        </p:spPr>
      </p:pic>
      <p:pic>
        <p:nvPicPr>
          <p:cNvPr id="11286"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7578600" flipH="1">
            <a:off x="3901282" y="3474244"/>
            <a:ext cx="400050" cy="388937"/>
          </a:xfrm>
          <a:prstGeom prst="rect">
            <a:avLst/>
          </a:prstGeom>
          <a:noFill/>
          <a:ln w="9525">
            <a:noFill/>
            <a:miter lim="800000"/>
            <a:headEnd/>
            <a:tailEnd/>
          </a:ln>
        </p:spPr>
      </p:pic>
      <p:pic>
        <p:nvPicPr>
          <p:cNvPr id="11287"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7578600" flipH="1">
            <a:off x="3056732" y="3474244"/>
            <a:ext cx="400050" cy="388937"/>
          </a:xfrm>
          <a:prstGeom prst="rect">
            <a:avLst/>
          </a:prstGeom>
          <a:noFill/>
          <a:ln w="9525">
            <a:noFill/>
            <a:miter lim="800000"/>
            <a:headEnd/>
            <a:tailEnd/>
          </a:ln>
        </p:spPr>
      </p:pic>
      <p:pic>
        <p:nvPicPr>
          <p:cNvPr id="34" name="Picture 2" descr="C:\Users\viki\AppData\Local\Microsoft\Windows\Temporary Internet Files\Content.IE5\GMERIPU6\MCj04160140000[1].wmf"/>
          <p:cNvPicPr>
            <a:picLocks noChangeAspect="1" noChangeArrowheads="1"/>
          </p:cNvPicPr>
          <p:nvPr/>
        </p:nvPicPr>
        <p:blipFill>
          <a:blip r:embed="rId2"/>
          <a:srcRect/>
          <a:stretch>
            <a:fillRect/>
          </a:stretch>
        </p:blipFill>
        <p:spPr bwMode="auto">
          <a:xfrm rot="19215870" flipH="1">
            <a:off x="2364100" y="3434712"/>
            <a:ext cx="400050" cy="388937"/>
          </a:xfrm>
          <a:prstGeom prst="rect">
            <a:avLst/>
          </a:prstGeom>
          <a:noFill/>
          <a:ln w="9525">
            <a:noFill/>
            <a:miter lim="800000"/>
            <a:headEnd/>
            <a:tailEnd/>
          </a:ln>
          <a:scene3d>
            <a:camera prst="isometricOffAxis1Right"/>
            <a:lightRig rig="threePt" dir="t"/>
          </a:scene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57150"/>
        </p:spPr>
        <p:style>
          <a:lnRef idx="2">
            <a:schemeClr val="accent4"/>
          </a:lnRef>
          <a:fillRef idx="1">
            <a:schemeClr val="lt1"/>
          </a:fillRef>
          <a:effectRef idx="0">
            <a:schemeClr val="accent4"/>
          </a:effectRef>
          <a:fontRef idx="minor">
            <a:schemeClr val="dk1"/>
          </a:fontRef>
        </p:style>
        <p:txBody>
          <a:bodyPr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6" name="Прямоугольник 5"/>
          <p:cNvSpPr/>
          <p:nvPr/>
        </p:nvSpPr>
        <p:spPr>
          <a:xfrm>
            <a:off x="-1500222" y="425421"/>
            <a:ext cx="10300000" cy="1754326"/>
          </a:xfrm>
          <a:prstGeom prst="rect">
            <a:avLst/>
          </a:prstGeom>
          <a:noFill/>
        </p:spPr>
        <p:txBody>
          <a:bodyPr spcFirstLastPara="1" wrap="none">
            <a:prstTxWarp prst="textArchUp">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ru-RU" sz="3600" b="1" dirty="0">
                <a:ln w="38100">
                  <a:solidFill>
                    <a:srgbClr val="CC0099"/>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ПЛОСКОСТОПИЕ</a:t>
            </a:r>
          </a:p>
        </p:txBody>
      </p:sp>
      <p:sp>
        <p:nvSpPr>
          <p:cNvPr id="12292" name="TextBox 6"/>
          <p:cNvSpPr txBox="1">
            <a:spLocks noChangeArrowheads="1"/>
          </p:cNvSpPr>
          <p:nvPr/>
        </p:nvSpPr>
        <p:spPr bwMode="auto">
          <a:xfrm>
            <a:off x="0" y="755650"/>
            <a:ext cx="6858000" cy="1069975"/>
          </a:xfrm>
          <a:prstGeom prst="rect">
            <a:avLst/>
          </a:prstGeom>
          <a:noFill/>
          <a:ln w="9525">
            <a:noFill/>
            <a:miter lim="800000"/>
            <a:headEnd/>
            <a:tailEnd/>
          </a:ln>
        </p:spPr>
        <p:txBody>
          <a:bodyPr>
            <a:spAutoFit/>
          </a:bodyPr>
          <a:lstStyle/>
          <a:p>
            <a:pPr algn="ctr"/>
            <a:r>
              <a:rPr lang="ru-RU" sz="1600" i="1">
                <a:latin typeface="Arno Pro Caption" pitchFamily="18" charset="0"/>
              </a:rPr>
              <a:t>Окончательно стопа формируется у ребенка к 7-8 годам. Плоскостопие считается одним из самых распространенных заболеваний у  детей. Но родители часто не воспринимают это заболевание всерьез и это неправильная позиция. </a:t>
            </a:r>
          </a:p>
        </p:txBody>
      </p:sp>
      <p:sp>
        <p:nvSpPr>
          <p:cNvPr id="8" name="Прямоугольник 7"/>
          <p:cNvSpPr/>
          <p:nvPr/>
        </p:nvSpPr>
        <p:spPr>
          <a:xfrm>
            <a:off x="340053" y="1928794"/>
            <a:ext cx="6232219" cy="523220"/>
          </a:xfrm>
          <a:prstGeom prst="rect">
            <a:avLst/>
          </a:prstGeom>
          <a:noFill/>
        </p:spPr>
        <p:txBody>
          <a:bodyPr wrap="none">
            <a:spAutoFit/>
          </a:bodyPr>
          <a:lstStyle/>
          <a:p>
            <a:pPr algn="ctr">
              <a:defRPr/>
            </a:pPr>
            <a:r>
              <a:rPr lang="ru-RU" sz="2800" b="1" dirty="0">
                <a:ln w="31550" cmpd="sng">
                  <a:solidFill>
                    <a:srgbClr val="FF3399"/>
                  </a:solidFill>
                  <a:prstDash val="solid"/>
                </a:ln>
                <a:solidFill>
                  <a:srgbClr val="FFFFFF"/>
                </a:solidFill>
                <a:effectLst>
                  <a:innerShdw blurRad="63500" dist="50800" dir="8100000">
                    <a:prstClr val="black">
                      <a:alpha val="50000"/>
                    </a:prstClr>
                  </a:innerShdw>
                </a:effectLst>
              </a:rPr>
              <a:t>Как предупредить плоскостопие?</a:t>
            </a:r>
          </a:p>
        </p:txBody>
      </p:sp>
      <p:sp>
        <p:nvSpPr>
          <p:cNvPr id="12294" name="TextBox 8"/>
          <p:cNvSpPr txBox="1">
            <a:spLocks noChangeArrowheads="1"/>
          </p:cNvSpPr>
          <p:nvPr/>
        </p:nvSpPr>
        <p:spPr bwMode="auto">
          <a:xfrm>
            <a:off x="285750" y="3000375"/>
            <a:ext cx="6357938" cy="1816100"/>
          </a:xfrm>
          <a:prstGeom prst="rect">
            <a:avLst/>
          </a:prstGeom>
          <a:noFill/>
          <a:ln w="9525">
            <a:noFill/>
            <a:miter lim="800000"/>
            <a:headEnd/>
            <a:tailEnd/>
          </a:ln>
        </p:spPr>
        <p:txBody>
          <a:bodyPr>
            <a:spAutoFit/>
          </a:bodyPr>
          <a:lstStyle/>
          <a:p>
            <a:pPr>
              <a:buFont typeface="Wingdings" pitchFamily="2" charset="2"/>
              <a:buChar char="q"/>
            </a:pPr>
            <a:r>
              <a:rPr lang="ru-RU" sz="1600" i="1"/>
              <a:t> Обувь у ребенка должна быть сделана из </a:t>
            </a:r>
            <a:r>
              <a:rPr lang="ru-RU" sz="1600" i="1">
                <a:solidFill>
                  <a:srgbClr val="D60093"/>
                </a:solidFill>
              </a:rPr>
              <a:t>натуральных материалов</a:t>
            </a:r>
            <a:r>
              <a:rPr lang="ru-RU" sz="1600" i="1"/>
              <a:t>, внутри с твердым </a:t>
            </a:r>
            <a:r>
              <a:rPr lang="ru-RU" sz="1600" i="1">
                <a:solidFill>
                  <a:srgbClr val="D60093"/>
                </a:solidFill>
              </a:rPr>
              <a:t>супинатором</a:t>
            </a:r>
            <a:r>
              <a:rPr lang="ru-RU" sz="1600" i="1"/>
              <a:t>, поднимающим внутренний край стопы.</a:t>
            </a:r>
          </a:p>
          <a:p>
            <a:pPr>
              <a:buFont typeface="Wingdings" pitchFamily="2" charset="2"/>
              <a:buChar char="q"/>
            </a:pPr>
            <a:r>
              <a:rPr lang="ru-RU" sz="1600" i="1"/>
              <a:t> Подошва детской обуви должна быть гибкой  и иметь </a:t>
            </a:r>
            <a:r>
              <a:rPr lang="ru-RU" sz="1600" i="1">
                <a:solidFill>
                  <a:srgbClr val="D60093"/>
                </a:solidFill>
              </a:rPr>
              <a:t>каблук (5-10 мм)</a:t>
            </a:r>
            <a:r>
              <a:rPr lang="ru-RU" sz="1600" i="1"/>
              <a:t>, искусственно поднимающий свод стопы, защищающий пятку от ушибов</a:t>
            </a:r>
          </a:p>
          <a:p>
            <a:pPr>
              <a:buFont typeface="Wingdings" pitchFamily="2" charset="2"/>
              <a:buChar char="q"/>
            </a:pPr>
            <a:endParaRPr lang="ru-RU" sz="1600" i="1"/>
          </a:p>
        </p:txBody>
      </p:sp>
      <p:pic>
        <p:nvPicPr>
          <p:cNvPr id="12295" name="Picture 5" descr="C:\Users\viki\AppData\Local\Microsoft\Windows\Temporary Internet Files\Content.IE5\HT7649U9\MCBD10572_0000[1].wmf"/>
          <p:cNvPicPr>
            <a:picLocks noChangeAspect="1" noChangeArrowheads="1"/>
          </p:cNvPicPr>
          <p:nvPr/>
        </p:nvPicPr>
        <p:blipFill>
          <a:blip r:embed="rId2"/>
          <a:srcRect/>
          <a:stretch>
            <a:fillRect/>
          </a:stretch>
        </p:blipFill>
        <p:spPr bwMode="auto">
          <a:xfrm>
            <a:off x="285750" y="4552950"/>
            <a:ext cx="2598738" cy="2305050"/>
          </a:xfrm>
          <a:prstGeom prst="rect">
            <a:avLst/>
          </a:prstGeom>
          <a:noFill/>
          <a:ln w="9525">
            <a:noFill/>
            <a:miter lim="800000"/>
            <a:headEnd/>
            <a:tailEnd/>
          </a:ln>
        </p:spPr>
      </p:pic>
      <p:pic>
        <p:nvPicPr>
          <p:cNvPr id="12296" name="Picture 7" descr="C:\Users\viki\AppData\Local\Microsoft\Windows\Temporary Internet Files\Content.IE5\6NZXK4SD\MCj00903600000[1].wmf"/>
          <p:cNvPicPr>
            <a:picLocks noChangeAspect="1" noChangeArrowheads="1"/>
          </p:cNvPicPr>
          <p:nvPr/>
        </p:nvPicPr>
        <p:blipFill>
          <a:blip r:embed="rId3"/>
          <a:srcRect/>
          <a:stretch>
            <a:fillRect/>
          </a:stretch>
        </p:blipFill>
        <p:spPr bwMode="auto">
          <a:xfrm>
            <a:off x="0" y="2500313"/>
            <a:ext cx="6861175" cy="574675"/>
          </a:xfrm>
          <a:prstGeom prst="rect">
            <a:avLst/>
          </a:prstGeom>
          <a:noFill/>
          <a:ln w="9525">
            <a:noFill/>
            <a:miter lim="800000"/>
            <a:headEnd/>
            <a:tailEnd/>
          </a:ln>
        </p:spPr>
      </p:pic>
      <p:grpSp>
        <p:nvGrpSpPr>
          <p:cNvPr id="12297" name="Группа 14"/>
          <p:cNvGrpSpPr>
            <a:grpSpLocks/>
          </p:cNvGrpSpPr>
          <p:nvPr/>
        </p:nvGrpSpPr>
        <p:grpSpPr bwMode="auto">
          <a:xfrm>
            <a:off x="5456238" y="7997825"/>
            <a:ext cx="1285875" cy="1074738"/>
            <a:chOff x="207963" y="7354889"/>
            <a:chExt cx="1285496" cy="1074736"/>
          </a:xfrm>
        </p:grpSpPr>
        <p:pic>
          <p:nvPicPr>
            <p:cNvPr id="12302" name="Picture 3" descr="C:\Users\viki\AppData\Local\Microsoft\Windows\Temporary Internet Files\Content.IE5\YHBMSOS7\MCHH01678_0000[1].wmf"/>
            <p:cNvPicPr>
              <a:picLocks noChangeAspect="1" noChangeArrowheads="1"/>
            </p:cNvPicPr>
            <p:nvPr/>
          </p:nvPicPr>
          <p:blipFill>
            <a:blip r:embed="rId4"/>
            <a:srcRect/>
            <a:stretch>
              <a:fillRect/>
            </a:stretch>
          </p:blipFill>
          <p:spPr bwMode="auto">
            <a:xfrm>
              <a:off x="708025" y="7354889"/>
              <a:ext cx="785434" cy="717574"/>
            </a:xfrm>
            <a:prstGeom prst="rect">
              <a:avLst/>
            </a:prstGeom>
            <a:noFill/>
            <a:ln w="9525">
              <a:noFill/>
              <a:miter lim="800000"/>
              <a:headEnd/>
              <a:tailEnd/>
            </a:ln>
          </p:spPr>
        </p:pic>
        <p:pic>
          <p:nvPicPr>
            <p:cNvPr id="12303" name="Picture 3" descr="C:\Users\viki\AppData\Local\Microsoft\Windows\Temporary Internet Files\Content.IE5\YHBMSOS7\MCHH01678_0000[1].wmf"/>
            <p:cNvPicPr>
              <a:picLocks noChangeAspect="1" noChangeArrowheads="1"/>
            </p:cNvPicPr>
            <p:nvPr/>
          </p:nvPicPr>
          <p:blipFill>
            <a:blip r:embed="rId4"/>
            <a:srcRect/>
            <a:stretch>
              <a:fillRect/>
            </a:stretch>
          </p:blipFill>
          <p:spPr bwMode="auto">
            <a:xfrm flipH="1">
              <a:off x="207963" y="7640638"/>
              <a:ext cx="863600" cy="788987"/>
            </a:xfrm>
            <a:prstGeom prst="rect">
              <a:avLst/>
            </a:prstGeom>
            <a:noFill/>
            <a:ln w="9525">
              <a:noFill/>
              <a:miter lim="800000"/>
              <a:headEnd/>
              <a:tailEnd/>
            </a:ln>
          </p:spPr>
        </p:pic>
      </p:grpSp>
      <p:sp>
        <p:nvSpPr>
          <p:cNvPr id="12298" name="TextBox 16"/>
          <p:cNvSpPr txBox="1">
            <a:spLocks noChangeArrowheads="1"/>
          </p:cNvSpPr>
          <p:nvPr/>
        </p:nvSpPr>
        <p:spPr bwMode="auto">
          <a:xfrm>
            <a:off x="2000250" y="4462463"/>
            <a:ext cx="5429250" cy="1323975"/>
          </a:xfrm>
          <a:prstGeom prst="rect">
            <a:avLst/>
          </a:prstGeom>
          <a:noFill/>
          <a:ln w="9525">
            <a:noFill/>
            <a:miter lim="800000"/>
            <a:headEnd/>
            <a:tailEnd/>
          </a:ln>
        </p:spPr>
        <p:txBody>
          <a:bodyPr>
            <a:spAutoFit/>
          </a:bodyPr>
          <a:lstStyle/>
          <a:p>
            <a:pPr>
              <a:buFont typeface="Wingdings" pitchFamily="2" charset="2"/>
              <a:buChar char="q"/>
            </a:pPr>
            <a:r>
              <a:rPr lang="ru-RU" sz="1600" i="1"/>
              <a:t> Обувь должна соответствовать форме </a:t>
            </a:r>
          </a:p>
          <a:p>
            <a:r>
              <a:rPr lang="ru-RU" sz="1600" i="1"/>
              <a:t>и размеру стопы, была </a:t>
            </a:r>
            <a:r>
              <a:rPr lang="ru-RU" sz="1600" i="1">
                <a:solidFill>
                  <a:srgbClr val="D60093"/>
                </a:solidFill>
              </a:rPr>
              <a:t>удобной при носке </a:t>
            </a:r>
            <a:r>
              <a:rPr lang="ru-RU" sz="1600" i="1"/>
              <a:t>и не мешала естественному развитию ноги, не сдавливала стопу, нарушая кровообращение и вызывая потертости.  </a:t>
            </a:r>
          </a:p>
        </p:txBody>
      </p:sp>
      <p:sp>
        <p:nvSpPr>
          <p:cNvPr id="12299" name="TextBox 17"/>
          <p:cNvSpPr txBox="1">
            <a:spLocks noChangeArrowheads="1"/>
          </p:cNvSpPr>
          <p:nvPr/>
        </p:nvSpPr>
        <p:spPr bwMode="auto">
          <a:xfrm>
            <a:off x="3143250" y="5716588"/>
            <a:ext cx="3714750" cy="1570037"/>
          </a:xfrm>
          <a:prstGeom prst="rect">
            <a:avLst/>
          </a:prstGeom>
          <a:noFill/>
          <a:ln w="9525">
            <a:noFill/>
            <a:miter lim="800000"/>
            <a:headEnd/>
            <a:tailEnd/>
          </a:ln>
        </p:spPr>
        <p:txBody>
          <a:bodyPr>
            <a:spAutoFit/>
          </a:bodyPr>
          <a:lstStyle/>
          <a:p>
            <a:pPr>
              <a:buFont typeface="Wingdings" pitchFamily="2" charset="2"/>
              <a:buChar char="q"/>
            </a:pPr>
            <a:r>
              <a:rPr lang="ru-RU" sz="1600" i="1"/>
              <a:t> По весу обувь должна быть максимально </a:t>
            </a:r>
            <a:r>
              <a:rPr lang="ru-RU" sz="1600" i="1">
                <a:solidFill>
                  <a:srgbClr val="D60093"/>
                </a:solidFill>
              </a:rPr>
              <a:t>легкой, </a:t>
            </a:r>
            <a:r>
              <a:rPr lang="ru-RU" sz="1600" i="1"/>
              <a:t>достаточно жесткой, с хорошим задником</a:t>
            </a:r>
            <a:endParaRPr lang="en-US" sz="1600" i="1"/>
          </a:p>
          <a:p>
            <a:pPr>
              <a:buFont typeface="Wingdings" pitchFamily="2" charset="2"/>
              <a:buChar char="q"/>
            </a:pPr>
            <a:r>
              <a:rPr lang="en-US" sz="1600" i="1"/>
              <a:t> </a:t>
            </a:r>
            <a:r>
              <a:rPr lang="ru-RU" sz="1600" i="1"/>
              <a:t>Помните, длина следа должна быть </a:t>
            </a:r>
            <a:r>
              <a:rPr lang="ru-RU" sz="1600" i="1">
                <a:solidFill>
                  <a:srgbClr val="D60093"/>
                </a:solidFill>
              </a:rPr>
              <a:t>больше стопы </a:t>
            </a:r>
            <a:r>
              <a:rPr lang="ru-RU" sz="1600" i="1"/>
              <a:t>в носочной части, припуск в 10 мм.</a:t>
            </a:r>
          </a:p>
        </p:txBody>
      </p:sp>
      <p:sp>
        <p:nvSpPr>
          <p:cNvPr id="12300" name="TextBox 18"/>
          <p:cNvSpPr txBox="1">
            <a:spLocks noChangeArrowheads="1"/>
          </p:cNvSpPr>
          <p:nvPr/>
        </p:nvSpPr>
        <p:spPr bwMode="auto">
          <a:xfrm>
            <a:off x="1643063" y="7715250"/>
            <a:ext cx="5429250" cy="338138"/>
          </a:xfrm>
          <a:prstGeom prst="rect">
            <a:avLst/>
          </a:prstGeom>
          <a:noFill/>
          <a:ln w="9525">
            <a:noFill/>
            <a:miter lim="800000"/>
            <a:headEnd/>
            <a:tailEnd/>
          </a:ln>
        </p:spPr>
        <p:txBody>
          <a:bodyPr>
            <a:spAutoFit/>
          </a:bodyPr>
          <a:lstStyle/>
          <a:p>
            <a:pPr>
              <a:buFont typeface="Wingdings" pitchFamily="2" charset="2"/>
              <a:buChar char="q"/>
            </a:pPr>
            <a:endParaRPr lang="ru-RU" sz="1600" i="1"/>
          </a:p>
        </p:txBody>
      </p:sp>
      <p:sp>
        <p:nvSpPr>
          <p:cNvPr id="12301" name="TextBox 17"/>
          <p:cNvSpPr txBox="1">
            <a:spLocks noChangeArrowheads="1"/>
          </p:cNvSpPr>
          <p:nvPr/>
        </p:nvSpPr>
        <p:spPr bwMode="auto">
          <a:xfrm>
            <a:off x="71438" y="7297738"/>
            <a:ext cx="5572125" cy="1754187"/>
          </a:xfrm>
          <a:prstGeom prst="rect">
            <a:avLst/>
          </a:prstGeom>
          <a:noFill/>
          <a:ln w="9525">
            <a:noFill/>
            <a:miter lim="800000"/>
            <a:headEnd/>
            <a:tailEnd/>
          </a:ln>
        </p:spPr>
        <p:txBody>
          <a:bodyPr>
            <a:spAutoFit/>
          </a:bodyPr>
          <a:lstStyle/>
          <a:p>
            <a:r>
              <a:rPr lang="ru-RU" i="1">
                <a:latin typeface="Arno Pro Smbd Caption" pitchFamily="18" charset="0"/>
              </a:rPr>
              <a:t>При определении размера обуви ребенка руководствуйтесь длиной стопы которая определяется расстоянием между наиболее выступающей точкой пятки и концом самого длинного пальца </a:t>
            </a:r>
          </a:p>
          <a:p>
            <a:r>
              <a:rPr lang="ru-RU" i="1">
                <a:latin typeface="Arno Pro Smbd Caption" pitchFamily="18" charset="0"/>
              </a:rPr>
              <a:t>(первого или второго)</a:t>
            </a:r>
            <a:endParaRPr lang="en-US" i="1">
              <a:latin typeface="Arno Pro Smbd Captio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6858000" cy="9144000"/>
          </a:xfrm>
          <a:prstGeom prst="rect">
            <a:avLst/>
          </a:prstGeom>
          <a:ln w="57150"/>
        </p:spPr>
        <p:style>
          <a:lnRef idx="2">
            <a:schemeClr val="accent4"/>
          </a:lnRef>
          <a:fillRef idx="1">
            <a:schemeClr val="lt1"/>
          </a:fillRef>
          <a:effectRef idx="0">
            <a:schemeClr val="accent4"/>
          </a:effectRef>
          <a:fontRef idx="minor">
            <a:schemeClr val="dk1"/>
          </a:fontRef>
        </p:style>
        <p:txBody>
          <a:bodyPr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4" name="Прямоугольник 3"/>
          <p:cNvSpPr/>
          <p:nvPr/>
        </p:nvSpPr>
        <p:spPr>
          <a:xfrm>
            <a:off x="-1571660" y="928662"/>
            <a:ext cx="10300000" cy="1754326"/>
          </a:xfrm>
          <a:prstGeom prst="rect">
            <a:avLst/>
          </a:prstGeom>
          <a:noFill/>
        </p:spPr>
        <p:txBody>
          <a:bodyPr spcFirstLastPara="1" wrap="none">
            <a:prstTxWarp prst="textArchUp">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ru-RU" sz="3200" b="1" dirty="0">
                <a:ln w="38100">
                  <a:solidFill>
                    <a:srgbClr val="CC0099"/>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Что делать</a:t>
            </a:r>
            <a:r>
              <a:rPr lang="en-US" sz="3200" b="1" dirty="0">
                <a:ln w="38100">
                  <a:solidFill>
                    <a:srgbClr val="CC0099"/>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r>
              <a:rPr lang="ru-RU" sz="3200" b="1" dirty="0">
                <a:ln w="38100">
                  <a:solidFill>
                    <a:srgbClr val="CC0099"/>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если</a:t>
            </a:r>
          </a:p>
          <a:p>
            <a:pPr algn="ctr">
              <a:defRPr/>
            </a:pPr>
            <a:r>
              <a:rPr lang="ru-RU" sz="3200" b="1" dirty="0">
                <a:ln w="38100">
                  <a:solidFill>
                    <a:srgbClr val="CC0099"/>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у ребенка плоскостопие?</a:t>
            </a:r>
          </a:p>
        </p:txBody>
      </p:sp>
      <p:sp>
        <p:nvSpPr>
          <p:cNvPr id="7" name="TextBox 6"/>
          <p:cNvSpPr txBox="1"/>
          <p:nvPr/>
        </p:nvSpPr>
        <p:spPr>
          <a:xfrm>
            <a:off x="26988" y="2268538"/>
            <a:ext cx="6858000" cy="6578600"/>
          </a:xfrm>
          <a:prstGeom prst="rect">
            <a:avLst/>
          </a:prstGeom>
          <a:noFill/>
        </p:spPr>
        <p:txBody>
          <a:bodyPr>
            <a:spAutoFit/>
          </a:bodyPr>
          <a:lstStyle/>
          <a:p>
            <a:pPr algn="ctr">
              <a:defRPr/>
            </a:pPr>
            <a:r>
              <a:rPr lang="ru-RU" sz="1600" b="1" dirty="0"/>
              <a:t>            Комплекс упражнений при плоскостопии </a:t>
            </a:r>
          </a:p>
          <a:p>
            <a:pPr algn="ctr">
              <a:defRPr/>
            </a:pPr>
            <a:r>
              <a:rPr lang="ru-RU" sz="1600" b="1" dirty="0"/>
              <a:t>(лечебная гимнастика)</a:t>
            </a:r>
          </a:p>
          <a:p>
            <a:pPr algn="ctr">
              <a:defRPr/>
            </a:pPr>
            <a:endParaRPr lang="ru-RU" sz="1600" b="1" dirty="0"/>
          </a:p>
          <a:p>
            <a:pPr>
              <a:defRPr/>
            </a:pPr>
            <a:r>
              <a:rPr lang="ru-RU" sz="1600" u="sng" dirty="0">
                <a:solidFill>
                  <a:srgbClr val="CC0099"/>
                </a:solidFill>
                <a:effectLst>
                  <a:outerShdw blurRad="38100" dist="38100" dir="2700000" algn="tl">
                    <a:srgbClr val="C0C0C0"/>
                  </a:outerShdw>
                </a:effectLst>
              </a:rPr>
              <a:t>Описание упражнений</a:t>
            </a:r>
            <a:r>
              <a:rPr lang="ru-RU" sz="1600" dirty="0">
                <a:solidFill>
                  <a:srgbClr val="CC0099"/>
                </a:solidFill>
                <a:effectLst>
                  <a:outerShdw blurRad="38100" dist="38100" dir="2700000" algn="tl">
                    <a:srgbClr val="C0C0C0"/>
                  </a:outerShdw>
                </a:effectLst>
              </a:rPr>
              <a:t>                                  </a:t>
            </a:r>
            <a:r>
              <a:rPr lang="ru-RU" sz="1600" u="sng" dirty="0">
                <a:solidFill>
                  <a:srgbClr val="CC0099"/>
                </a:solidFill>
                <a:effectLst>
                  <a:outerShdw blurRad="38100" dist="38100" dir="2700000" algn="tl">
                    <a:srgbClr val="C0C0C0"/>
                  </a:outerShdw>
                </a:effectLst>
              </a:rPr>
              <a:t>Кол-во повторов </a:t>
            </a:r>
          </a:p>
          <a:p>
            <a:pPr>
              <a:buFontTx/>
              <a:buAutoNum type="arabicPeriod"/>
              <a:defRPr/>
            </a:pPr>
            <a:r>
              <a:rPr lang="ru-RU" sz="1600" dirty="0"/>
              <a:t>Ходьба </a:t>
            </a:r>
          </a:p>
          <a:p>
            <a:pPr>
              <a:defRPr/>
            </a:pPr>
            <a:r>
              <a:rPr lang="ru-RU" sz="1400" dirty="0"/>
              <a:t>а</a:t>
            </a:r>
            <a:r>
              <a:rPr lang="ru-RU" sz="1200" dirty="0"/>
              <a:t>) </a:t>
            </a:r>
            <a:r>
              <a:rPr lang="ru-RU" sz="1400" dirty="0"/>
              <a:t>на носках, руки вверх                                               </a:t>
            </a:r>
            <a:r>
              <a:rPr lang="en-US" sz="1400" dirty="0"/>
              <a:t>                         </a:t>
            </a:r>
            <a:r>
              <a:rPr lang="ru-RU" sz="1400" dirty="0"/>
              <a:t> </a:t>
            </a:r>
            <a:r>
              <a:rPr lang="ru-RU" sz="1400" dirty="0">
                <a:solidFill>
                  <a:srgbClr val="D60093"/>
                </a:solidFill>
              </a:rPr>
              <a:t>по 20-30 сек.</a:t>
            </a:r>
          </a:p>
          <a:p>
            <a:pPr>
              <a:defRPr/>
            </a:pPr>
            <a:r>
              <a:rPr lang="ru-RU" sz="1400" dirty="0"/>
              <a:t>б) на пятках, руки на пояс </a:t>
            </a:r>
          </a:p>
          <a:p>
            <a:pPr>
              <a:defRPr/>
            </a:pPr>
            <a:r>
              <a:rPr lang="ru-RU" sz="1400" dirty="0"/>
              <a:t>в) на наружном своде стоп, пальцы согнуты, руки на поясе </a:t>
            </a:r>
          </a:p>
          <a:p>
            <a:pPr>
              <a:defRPr/>
            </a:pPr>
            <a:r>
              <a:rPr lang="ru-RU" sz="1400" dirty="0"/>
              <a:t>г) с мячом (теннисным) - зажать стопами, ходить на внешней стороне стоп </a:t>
            </a:r>
          </a:p>
          <a:p>
            <a:pPr>
              <a:defRPr/>
            </a:pPr>
            <a:r>
              <a:rPr lang="ru-RU" sz="1600" dirty="0"/>
              <a:t>2. Стоя на палке (обруче)                                   </a:t>
            </a:r>
            <a:r>
              <a:rPr lang="en-US" sz="1600" dirty="0"/>
              <a:t>                          </a:t>
            </a:r>
            <a:r>
              <a:rPr lang="ru-RU" sz="1600" dirty="0"/>
              <a:t> </a:t>
            </a:r>
            <a:r>
              <a:rPr lang="ru-RU" sz="1400" dirty="0">
                <a:solidFill>
                  <a:srgbClr val="CC0099"/>
                </a:solidFill>
              </a:rPr>
              <a:t>6-8 раз </a:t>
            </a:r>
            <a:endParaRPr lang="ru-RU" sz="1600" dirty="0">
              <a:solidFill>
                <a:srgbClr val="CC0099"/>
              </a:solidFill>
            </a:endParaRPr>
          </a:p>
          <a:p>
            <a:pPr>
              <a:defRPr/>
            </a:pPr>
            <a:r>
              <a:rPr lang="ru-RU" sz="1400" dirty="0"/>
              <a:t>а) полуприседания и приседания, руки вперед или в стороны</a:t>
            </a:r>
          </a:p>
          <a:p>
            <a:pPr>
              <a:defRPr/>
            </a:pPr>
            <a:r>
              <a:rPr lang="ru-RU" sz="1400" dirty="0"/>
              <a:t>б) передвижение вдоль палки - ставить стопы вдоль или поперек палки </a:t>
            </a:r>
            <a:r>
              <a:rPr lang="ru-RU" sz="1400" dirty="0">
                <a:solidFill>
                  <a:srgbClr val="CC0099"/>
                </a:solidFill>
              </a:rPr>
              <a:t>3-4 раза </a:t>
            </a:r>
          </a:p>
          <a:p>
            <a:pPr>
              <a:defRPr/>
            </a:pPr>
            <a:r>
              <a:rPr lang="ru-RU" sz="1600" dirty="0"/>
              <a:t>3. Стоя </a:t>
            </a:r>
          </a:p>
          <a:p>
            <a:pPr>
              <a:defRPr/>
            </a:pPr>
            <a:r>
              <a:rPr lang="ru-RU" sz="1400" dirty="0"/>
              <a:t>а) на наружном своде стоп - поворот туловище лев </a:t>
            </a:r>
            <a:r>
              <a:rPr lang="ru-RU" sz="1400" dirty="0"/>
              <a:t>–</a:t>
            </a:r>
            <a:r>
              <a:rPr lang="en-US" sz="1400" dirty="0"/>
              <a:t> </a:t>
            </a:r>
            <a:r>
              <a:rPr lang="ru-RU" sz="1400" dirty="0"/>
              <a:t>прав</a:t>
            </a:r>
            <a:r>
              <a:rPr lang="ru-RU" sz="1400" dirty="0"/>
              <a:t>.    </a:t>
            </a:r>
            <a:r>
              <a:rPr lang="en-US" sz="1400" dirty="0"/>
              <a:t>                   </a:t>
            </a:r>
            <a:r>
              <a:rPr lang="ru-RU" sz="1400" dirty="0">
                <a:solidFill>
                  <a:srgbClr val="CC0099"/>
                </a:solidFill>
              </a:rPr>
              <a:t>6-8 </a:t>
            </a:r>
            <a:r>
              <a:rPr lang="ru-RU" sz="1400" dirty="0">
                <a:solidFill>
                  <a:srgbClr val="CC0099"/>
                </a:solidFill>
              </a:rPr>
              <a:t>раз </a:t>
            </a:r>
          </a:p>
          <a:p>
            <a:pPr>
              <a:defRPr/>
            </a:pPr>
            <a:r>
              <a:rPr lang="ru-RU" sz="1400" dirty="0"/>
              <a:t>б) поднимание на носках с упором на наружный свод стопы </a:t>
            </a:r>
            <a:r>
              <a:rPr lang="en-US" sz="1400" dirty="0"/>
              <a:t>                </a:t>
            </a:r>
            <a:r>
              <a:rPr lang="ru-RU" sz="1400" dirty="0">
                <a:solidFill>
                  <a:srgbClr val="CC0099"/>
                </a:solidFill>
              </a:rPr>
              <a:t>10-12 </a:t>
            </a:r>
            <a:r>
              <a:rPr lang="ru-RU" sz="1400" dirty="0">
                <a:solidFill>
                  <a:srgbClr val="CC0099"/>
                </a:solidFill>
              </a:rPr>
              <a:t>раз </a:t>
            </a:r>
          </a:p>
          <a:p>
            <a:pPr>
              <a:defRPr/>
            </a:pPr>
            <a:r>
              <a:rPr lang="ru-RU" sz="1600" dirty="0"/>
              <a:t>4. "Лодочка" - </a:t>
            </a:r>
            <a:r>
              <a:rPr lang="ru-RU" sz="1400" dirty="0"/>
              <a:t>лежа на животе одновременно поднять руки, голову, ноги и держать до 5-7 минут                                                          </a:t>
            </a:r>
            <a:r>
              <a:rPr lang="en-US" sz="1400" dirty="0"/>
              <a:t>                          </a:t>
            </a:r>
            <a:r>
              <a:rPr lang="ru-RU" sz="1400" dirty="0"/>
              <a:t> </a:t>
            </a:r>
            <a:r>
              <a:rPr lang="ru-RU" sz="1400" dirty="0">
                <a:solidFill>
                  <a:srgbClr val="CC0099"/>
                </a:solidFill>
              </a:rPr>
              <a:t>4-6 раз</a:t>
            </a:r>
            <a:endParaRPr lang="ru-RU" sz="1600" dirty="0">
              <a:solidFill>
                <a:srgbClr val="CC0099"/>
              </a:solidFill>
            </a:endParaRPr>
          </a:p>
          <a:p>
            <a:pPr>
              <a:defRPr/>
            </a:pPr>
            <a:r>
              <a:rPr lang="ru-RU" sz="1600" dirty="0"/>
              <a:t>5. "Угол" - </a:t>
            </a:r>
            <a:r>
              <a:rPr lang="ru-RU" sz="1400" dirty="0"/>
              <a:t>лежа на спине держать ноги под углом 45 </a:t>
            </a:r>
            <a:r>
              <a:rPr lang="ru-RU" sz="1400" dirty="0"/>
              <a:t>г</a:t>
            </a:r>
            <a:r>
              <a:rPr lang="en-US" sz="1400" dirty="0"/>
              <a:t>   </a:t>
            </a:r>
            <a:r>
              <a:rPr lang="ru-RU" sz="1400" dirty="0"/>
              <a:t>      </a:t>
            </a:r>
            <a:r>
              <a:rPr lang="en-US" sz="1400" dirty="0"/>
              <a:t>                   </a:t>
            </a:r>
            <a:r>
              <a:rPr lang="ru-RU" sz="1400" dirty="0"/>
              <a:t> </a:t>
            </a:r>
            <a:r>
              <a:rPr lang="ru-RU" sz="1400" dirty="0">
                <a:solidFill>
                  <a:srgbClr val="CC0099"/>
                </a:solidFill>
              </a:rPr>
              <a:t>4-6 раз</a:t>
            </a:r>
            <a:endParaRPr lang="ru-RU" sz="1600" dirty="0">
              <a:solidFill>
                <a:srgbClr val="CC0099"/>
              </a:solidFill>
            </a:endParaRPr>
          </a:p>
          <a:p>
            <a:pPr>
              <a:defRPr/>
            </a:pPr>
            <a:r>
              <a:rPr lang="ru-RU" sz="1600" dirty="0"/>
              <a:t>6. Сидя </a:t>
            </a:r>
          </a:p>
          <a:p>
            <a:pPr>
              <a:defRPr/>
            </a:pPr>
            <a:r>
              <a:rPr lang="ru-RU" sz="1400" dirty="0"/>
              <a:t>а) сгибание - разгибание пальцев стоп                                    </a:t>
            </a:r>
            <a:r>
              <a:rPr lang="en-US" sz="1400" dirty="0"/>
              <a:t>              </a:t>
            </a:r>
            <a:r>
              <a:rPr lang="ru-RU" sz="1400" dirty="0"/>
              <a:t> </a:t>
            </a:r>
            <a:r>
              <a:rPr lang="en-US" sz="1400" dirty="0"/>
              <a:t>  </a:t>
            </a:r>
            <a:r>
              <a:rPr lang="ru-RU" sz="1400" dirty="0">
                <a:solidFill>
                  <a:srgbClr val="CC0099"/>
                </a:solidFill>
              </a:rPr>
              <a:t>15-20 </a:t>
            </a:r>
            <a:r>
              <a:rPr lang="ru-RU" sz="1400" dirty="0">
                <a:solidFill>
                  <a:srgbClr val="CC0099"/>
                </a:solidFill>
              </a:rPr>
              <a:t>раз</a:t>
            </a:r>
          </a:p>
          <a:p>
            <a:pPr>
              <a:defRPr/>
            </a:pPr>
            <a:r>
              <a:rPr lang="ru-RU" sz="1400" dirty="0"/>
              <a:t>б</a:t>
            </a:r>
            <a:r>
              <a:rPr lang="ru-RU" sz="1400" dirty="0"/>
              <a:t>) максимальное разведение и сведение пяток, не отрывая носков  </a:t>
            </a:r>
            <a:r>
              <a:rPr lang="en-US" sz="1400" dirty="0"/>
              <a:t>   </a:t>
            </a:r>
            <a:r>
              <a:rPr lang="ru-RU" sz="1400" dirty="0">
                <a:solidFill>
                  <a:srgbClr val="CC0099"/>
                </a:solidFill>
              </a:rPr>
              <a:t>15-20 </a:t>
            </a:r>
            <a:r>
              <a:rPr lang="ru-RU" sz="1400" dirty="0">
                <a:solidFill>
                  <a:srgbClr val="CC0099"/>
                </a:solidFill>
              </a:rPr>
              <a:t>раз </a:t>
            </a:r>
          </a:p>
          <a:p>
            <a:pPr>
              <a:defRPr/>
            </a:pPr>
            <a:r>
              <a:rPr lang="ru-RU" sz="1400" dirty="0"/>
              <a:t>в) с напряжением тянуть носки на себя, от себя  (колени прямые )     </a:t>
            </a:r>
            <a:r>
              <a:rPr lang="en-US" sz="1400" dirty="0"/>
              <a:t>  </a:t>
            </a:r>
            <a:r>
              <a:rPr lang="ru-RU" sz="1400" dirty="0">
                <a:solidFill>
                  <a:srgbClr val="CC0099"/>
                </a:solidFill>
              </a:rPr>
              <a:t>10-12 </a:t>
            </a:r>
            <a:r>
              <a:rPr lang="ru-RU" sz="1400" dirty="0">
                <a:solidFill>
                  <a:srgbClr val="CC0099"/>
                </a:solidFill>
              </a:rPr>
              <a:t>раз </a:t>
            </a:r>
          </a:p>
          <a:p>
            <a:pPr>
              <a:defRPr/>
            </a:pPr>
            <a:r>
              <a:rPr lang="ru-RU" sz="1400" dirty="0"/>
              <a:t>г) соединить </a:t>
            </a:r>
            <a:r>
              <a:rPr lang="ru-RU" sz="1400" dirty="0"/>
              <a:t>стопы</a:t>
            </a:r>
            <a:r>
              <a:rPr lang="en-US" sz="1400" dirty="0"/>
              <a:t>, </a:t>
            </a:r>
            <a:r>
              <a:rPr lang="ru-RU" sz="1400" dirty="0"/>
              <a:t>колени </a:t>
            </a:r>
            <a:r>
              <a:rPr lang="ru-RU" sz="1400" dirty="0"/>
              <a:t>прямые     </a:t>
            </a:r>
            <a:r>
              <a:rPr lang="ru-RU" sz="1400" dirty="0"/>
              <a:t> </a:t>
            </a:r>
            <a:r>
              <a:rPr lang="en-US" sz="1400" dirty="0"/>
              <a:t>      </a:t>
            </a:r>
            <a:r>
              <a:rPr lang="ru-RU" sz="1400" dirty="0"/>
              <a:t>  </a:t>
            </a:r>
            <a:r>
              <a:rPr lang="ru-RU" sz="1400" dirty="0">
                <a:solidFill>
                  <a:srgbClr val="CC0099"/>
                </a:solidFill>
              </a:rPr>
              <a:t>10-12 раз </a:t>
            </a:r>
          </a:p>
          <a:p>
            <a:pPr>
              <a:defRPr/>
            </a:pPr>
            <a:r>
              <a:rPr lang="ru-RU" sz="1400" dirty="0" err="1"/>
              <a:t>д</a:t>
            </a:r>
            <a:r>
              <a:rPr lang="ru-RU" sz="1400" dirty="0"/>
              <a:t>) круговые движения стопами </a:t>
            </a:r>
            <a:r>
              <a:rPr lang="ru-RU" sz="1400" dirty="0"/>
              <a:t>внутрь</a:t>
            </a:r>
            <a:r>
              <a:rPr lang="en-US" sz="1400" dirty="0"/>
              <a:t>       </a:t>
            </a:r>
            <a:r>
              <a:rPr lang="ru-RU" sz="1400" dirty="0"/>
              <a:t>   </a:t>
            </a:r>
            <a:r>
              <a:rPr lang="ru-RU" sz="1400" dirty="0">
                <a:solidFill>
                  <a:srgbClr val="CC0099"/>
                </a:solidFill>
              </a:rPr>
              <a:t>10-12 раз </a:t>
            </a:r>
          </a:p>
          <a:p>
            <a:pPr>
              <a:defRPr/>
            </a:pPr>
            <a:r>
              <a:rPr lang="ru-RU" sz="1400" dirty="0"/>
              <a:t>е) захватывание и приподнимание пальцами стопы </a:t>
            </a:r>
          </a:p>
          <a:p>
            <a:pPr>
              <a:defRPr/>
            </a:pPr>
            <a:r>
              <a:rPr lang="ru-RU" sz="1400" dirty="0"/>
              <a:t>    карандаша или мелкого предмета     </a:t>
            </a:r>
            <a:r>
              <a:rPr lang="en-US" sz="1400" dirty="0"/>
              <a:t>       </a:t>
            </a:r>
            <a:r>
              <a:rPr lang="ru-RU" sz="1400" dirty="0"/>
              <a:t> </a:t>
            </a:r>
            <a:r>
              <a:rPr lang="ru-RU" sz="1400" dirty="0">
                <a:solidFill>
                  <a:srgbClr val="CC0099"/>
                </a:solidFill>
              </a:rPr>
              <a:t>10-12 раз </a:t>
            </a:r>
          </a:p>
          <a:p>
            <a:pPr>
              <a:defRPr/>
            </a:pPr>
            <a:r>
              <a:rPr lang="ru-RU" sz="1400" dirty="0"/>
              <a:t>ж) захватывание и приподнимание стопами малого</a:t>
            </a:r>
          </a:p>
          <a:p>
            <a:pPr>
              <a:defRPr/>
            </a:pPr>
            <a:r>
              <a:rPr lang="ru-RU" sz="1400" dirty="0"/>
              <a:t>     мяча, колени прямые </a:t>
            </a:r>
            <a:r>
              <a:rPr lang="ru-RU" sz="1400" dirty="0">
                <a:solidFill>
                  <a:srgbClr val="CC0099"/>
                </a:solidFill>
              </a:rPr>
              <a:t>                          </a:t>
            </a:r>
            <a:r>
              <a:rPr lang="en-US" sz="1400" dirty="0">
                <a:solidFill>
                  <a:srgbClr val="CC0099"/>
                </a:solidFill>
              </a:rPr>
              <a:t>         </a:t>
            </a:r>
            <a:r>
              <a:rPr lang="ru-RU" sz="1400" dirty="0">
                <a:solidFill>
                  <a:srgbClr val="CC0099"/>
                </a:solidFill>
              </a:rPr>
              <a:t> </a:t>
            </a:r>
            <a:r>
              <a:rPr lang="ru-RU" sz="1400" dirty="0">
                <a:solidFill>
                  <a:srgbClr val="CC0099"/>
                </a:solidFill>
              </a:rPr>
              <a:t>6-8 раз </a:t>
            </a:r>
          </a:p>
        </p:txBody>
      </p:sp>
      <p:pic>
        <p:nvPicPr>
          <p:cNvPr id="13317" name="Рисунок 8" descr="art874_1.jpg"/>
          <p:cNvPicPr>
            <a:picLocks noChangeAspect="1"/>
          </p:cNvPicPr>
          <p:nvPr/>
        </p:nvPicPr>
        <p:blipFill>
          <a:blip r:embed="rId2"/>
          <a:srcRect b="49998"/>
          <a:stretch>
            <a:fillRect/>
          </a:stretch>
        </p:blipFill>
        <p:spPr bwMode="auto">
          <a:xfrm>
            <a:off x="214313" y="1785938"/>
            <a:ext cx="1360487" cy="1000125"/>
          </a:xfrm>
          <a:prstGeom prst="rect">
            <a:avLst/>
          </a:prstGeom>
          <a:noFill/>
          <a:ln w="9525">
            <a:noFill/>
            <a:miter lim="800000"/>
            <a:headEnd/>
            <a:tailEnd/>
          </a:ln>
        </p:spPr>
      </p:pic>
      <p:pic>
        <p:nvPicPr>
          <p:cNvPr id="13318" name="Рисунок 9" descr="platy3.jpg"/>
          <p:cNvPicPr>
            <a:picLocks noChangeAspect="1"/>
          </p:cNvPicPr>
          <p:nvPr/>
        </p:nvPicPr>
        <p:blipFill>
          <a:blip r:embed="rId3"/>
          <a:srcRect/>
          <a:stretch>
            <a:fillRect/>
          </a:stretch>
        </p:blipFill>
        <p:spPr bwMode="auto">
          <a:xfrm>
            <a:off x="4572000" y="7542213"/>
            <a:ext cx="1952625" cy="1373187"/>
          </a:xfrm>
          <a:prstGeom prst="rect">
            <a:avLst/>
          </a:prstGeom>
          <a:noFill/>
          <a:ln w="9525">
            <a:noFill/>
            <a:miter lim="800000"/>
            <a:headEnd/>
            <a:tailEnd/>
          </a:ln>
        </p:spPr>
      </p:pic>
      <p:pic>
        <p:nvPicPr>
          <p:cNvPr id="13319" name="Рисунок 10" descr="art874_1.jpg"/>
          <p:cNvPicPr>
            <a:picLocks noChangeAspect="1"/>
          </p:cNvPicPr>
          <p:nvPr/>
        </p:nvPicPr>
        <p:blipFill>
          <a:blip r:embed="rId2"/>
          <a:srcRect t="49525"/>
          <a:stretch>
            <a:fillRect/>
          </a:stretch>
        </p:blipFill>
        <p:spPr bwMode="auto">
          <a:xfrm>
            <a:off x="1643063" y="1214438"/>
            <a:ext cx="1360487" cy="1009650"/>
          </a:xfrm>
          <a:prstGeom prst="rect">
            <a:avLst/>
          </a:prstGeom>
          <a:noFill/>
          <a:ln w="9525">
            <a:noFill/>
            <a:miter lim="800000"/>
            <a:headEnd/>
            <a:tailEnd/>
          </a:ln>
        </p:spPr>
      </p:pic>
      <p:sp>
        <p:nvSpPr>
          <p:cNvPr id="13320" name="TextBox 7"/>
          <p:cNvSpPr txBox="1">
            <a:spLocks noChangeArrowheads="1"/>
          </p:cNvSpPr>
          <p:nvPr/>
        </p:nvSpPr>
        <p:spPr bwMode="auto">
          <a:xfrm>
            <a:off x="2857500" y="1214438"/>
            <a:ext cx="4000500" cy="942975"/>
          </a:xfrm>
          <a:prstGeom prst="rect">
            <a:avLst/>
          </a:prstGeom>
          <a:noFill/>
          <a:ln w="9525">
            <a:noFill/>
            <a:miter lim="800000"/>
            <a:headEnd/>
            <a:tailEnd/>
          </a:ln>
        </p:spPr>
        <p:txBody>
          <a:bodyPr>
            <a:spAutoFit/>
          </a:bodyPr>
          <a:lstStyle/>
          <a:p>
            <a:pPr algn="r"/>
            <a:r>
              <a:rPr lang="ru-RU" sz="1400" i="1">
                <a:latin typeface="Calibri" pitchFamily="34" charset="0"/>
              </a:rPr>
              <a:t>Если Ваш ребёнок жалуется на усталость после прогулки и/или слишком быстро снашивает обувь, то, возможно, у него развивается плоскостопие</a:t>
            </a:r>
          </a:p>
        </p:txBody>
      </p:sp>
      <p:sp>
        <p:nvSpPr>
          <p:cNvPr id="13321" name="Прямоугольник 11"/>
          <p:cNvSpPr>
            <a:spLocks noChangeArrowheads="1"/>
          </p:cNvSpPr>
          <p:nvPr/>
        </p:nvSpPr>
        <p:spPr bwMode="auto">
          <a:xfrm>
            <a:off x="3429000" y="8836025"/>
            <a:ext cx="3429000" cy="307975"/>
          </a:xfrm>
          <a:prstGeom prst="rect">
            <a:avLst/>
          </a:prstGeom>
          <a:noFill/>
          <a:ln w="9525">
            <a:noFill/>
            <a:miter lim="800000"/>
            <a:headEnd/>
            <a:tailEnd/>
          </a:ln>
        </p:spPr>
        <p:txBody>
          <a:bodyPr>
            <a:spAutoFit/>
          </a:bodyPr>
          <a:lstStyle/>
          <a:p>
            <a:r>
              <a:rPr lang="ru-RU" sz="1400" i="1"/>
              <a:t>Степени продольного </a:t>
            </a:r>
            <a:r>
              <a:rPr lang="ru-RU" sz="1400" b="1" i="1"/>
              <a:t>плоскостопия</a:t>
            </a:r>
            <a:endParaRPr lang="ru-RU" sz="1400" i="1"/>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6858000" cy="9144000"/>
          </a:xfrm>
          <a:prstGeom prst="rect">
            <a:avLst/>
          </a:prstGeom>
          <a:ln w="57150"/>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339" name="Заголовок 1"/>
          <p:cNvSpPr>
            <a:spLocks noGrp="1"/>
          </p:cNvSpPr>
          <p:nvPr>
            <p:ph type="title"/>
          </p:nvPr>
        </p:nvSpPr>
        <p:spPr>
          <a:xfrm>
            <a:off x="214313" y="2786063"/>
            <a:ext cx="6529387" cy="4000500"/>
          </a:xfrm>
        </p:spPr>
        <p:txBody>
          <a:bodyPr/>
          <a:lstStyle/>
          <a:p>
            <a:pPr algn="l"/>
            <a:r>
              <a:rPr lang="ru-RU" sz="1800" smtClean="0"/>
              <a:t>1. Улучшает работу внутренних органов, развивает сердечно-сосудистую и дыхательную систему. </a:t>
            </a:r>
            <a:br>
              <a:rPr lang="ru-RU" sz="1800" smtClean="0"/>
            </a:br>
            <a:r>
              <a:rPr lang="ru-RU" sz="1800" smtClean="0"/>
              <a:t/>
            </a:r>
            <a:br>
              <a:rPr lang="ru-RU" sz="1800" smtClean="0"/>
            </a:br>
            <a:r>
              <a:rPr lang="ru-RU" sz="1800" smtClean="0"/>
              <a:t>2. В условиях продолжительного пребывания в воде совершенствуются процессы терморегуляции. Происходит закаливание организма, растет  сопротивляемость неблагоприятным факторам внешней среды.</a:t>
            </a:r>
            <a:br>
              <a:rPr lang="ru-RU" sz="1800" smtClean="0"/>
            </a:br>
            <a:r>
              <a:rPr lang="ru-RU" sz="1800" smtClean="0"/>
              <a:t/>
            </a:r>
            <a:br>
              <a:rPr lang="ru-RU" sz="1800" smtClean="0"/>
            </a:br>
            <a:r>
              <a:rPr lang="ru-RU" sz="1800" smtClean="0"/>
              <a:t>3. Плавание, является одним из лучших средств формирования правильной осанки ребенка. </a:t>
            </a:r>
            <a:br>
              <a:rPr lang="ru-RU" sz="1800" smtClean="0"/>
            </a:br>
            <a:r>
              <a:rPr lang="ru-RU" sz="1800" smtClean="0"/>
              <a:t/>
            </a:r>
            <a:br>
              <a:rPr lang="ru-RU" sz="1800" smtClean="0"/>
            </a:br>
            <a:r>
              <a:rPr lang="ru-RU" sz="1800" smtClean="0"/>
              <a:t>4. Дозированное плавание может быть полезно детям, склонным к простудным заболеваниям. </a:t>
            </a:r>
          </a:p>
        </p:txBody>
      </p:sp>
      <p:sp>
        <p:nvSpPr>
          <p:cNvPr id="7" name="Прямоугольник 6"/>
          <p:cNvSpPr/>
          <p:nvPr/>
        </p:nvSpPr>
        <p:spPr>
          <a:xfrm>
            <a:off x="714356" y="-71470"/>
            <a:ext cx="5339923" cy="923330"/>
          </a:xfrm>
          <a:prstGeom prst="rect">
            <a:avLst/>
          </a:prstGeom>
          <a:noFill/>
        </p:spPr>
        <p:txBody>
          <a:bodyPr wrap="none">
            <a:spAutoFit/>
          </a:bodyPr>
          <a:lstStyle/>
          <a:p>
            <a:pPr algn="ctr">
              <a:defRPr/>
            </a:pPr>
            <a:r>
              <a:rPr lang="ru-RU" sz="5400" b="1" dirty="0">
                <a:ln w="19050" cmpd="sng">
                  <a:solidFill>
                    <a:srgbClr val="0070C0"/>
                  </a:solidFill>
                  <a:prstDash val="solid"/>
                </a:ln>
                <a:blipFill>
                  <a:blip r:embed="rId2"/>
                  <a:tile tx="0" ty="0" sx="100000" sy="100000" flip="none" algn="tl"/>
                </a:blipFill>
                <a:latin typeface="Candara" pitchFamily="34" charset="0"/>
              </a:rPr>
              <a:t>Польза плавания</a:t>
            </a:r>
          </a:p>
        </p:txBody>
      </p:sp>
      <p:pic>
        <p:nvPicPr>
          <p:cNvPr id="14341" name="Picture 3" descr="C:\Users\viki\AppData\Local\Microsoft\Windows\Temporary Internet Files\Content.IE5\QYIAUPJ1\MCj02321440000[1].wmf"/>
          <p:cNvPicPr>
            <a:picLocks noChangeAspect="1" noChangeArrowheads="1"/>
          </p:cNvPicPr>
          <p:nvPr/>
        </p:nvPicPr>
        <p:blipFill>
          <a:blip r:embed="rId3"/>
          <a:srcRect/>
          <a:stretch>
            <a:fillRect/>
          </a:stretch>
        </p:blipFill>
        <p:spPr bwMode="auto">
          <a:xfrm>
            <a:off x="4786313" y="7123113"/>
            <a:ext cx="1857375" cy="2020887"/>
          </a:xfrm>
          <a:prstGeom prst="rect">
            <a:avLst/>
          </a:prstGeom>
          <a:noFill/>
          <a:ln w="9525">
            <a:noFill/>
            <a:miter lim="800000"/>
            <a:headEnd/>
            <a:tailEnd/>
          </a:ln>
        </p:spPr>
      </p:pic>
      <p:sp>
        <p:nvSpPr>
          <p:cNvPr id="14342" name="TextBox 12"/>
          <p:cNvSpPr txBox="1">
            <a:spLocks noChangeArrowheads="1"/>
          </p:cNvSpPr>
          <p:nvPr/>
        </p:nvSpPr>
        <p:spPr bwMode="auto">
          <a:xfrm>
            <a:off x="2357438" y="928688"/>
            <a:ext cx="4429125" cy="1816100"/>
          </a:xfrm>
          <a:prstGeom prst="rect">
            <a:avLst/>
          </a:prstGeom>
          <a:noFill/>
          <a:ln w="19050">
            <a:solidFill>
              <a:srgbClr val="00B0F0"/>
            </a:solidFill>
            <a:miter lim="800000"/>
            <a:headEnd/>
            <a:tailEnd/>
          </a:ln>
        </p:spPr>
        <p:txBody>
          <a:bodyPr>
            <a:spAutoFit/>
          </a:bodyPr>
          <a:lstStyle/>
          <a:p>
            <a:pPr algn="just"/>
            <a:r>
              <a:rPr lang="ru-RU" sz="1600" i="1"/>
              <a:t>    Раннее плавание детей способствует быстрейшему их физическому и психомоторному развитию. При плавании кожа ребенка испытывает благотворное массирующее воздействие воды, в связи с чем улучшается кровообращение и укрепляется нервная система.</a:t>
            </a:r>
          </a:p>
        </p:txBody>
      </p:sp>
      <p:pic>
        <p:nvPicPr>
          <p:cNvPr id="14343" name="Picture 7" descr="C:\Users\viki\AppData\Local\Microsoft\Windows\Temporary Internet Files\Content.IE5\09MDLVTJ\MCj03433910000[1].wmf"/>
          <p:cNvPicPr>
            <a:picLocks noChangeAspect="1" noChangeArrowheads="1"/>
          </p:cNvPicPr>
          <p:nvPr/>
        </p:nvPicPr>
        <p:blipFill>
          <a:blip r:embed="rId4"/>
          <a:srcRect t="9180"/>
          <a:stretch>
            <a:fillRect/>
          </a:stretch>
        </p:blipFill>
        <p:spPr bwMode="auto">
          <a:xfrm>
            <a:off x="214313" y="928688"/>
            <a:ext cx="2041525" cy="1785937"/>
          </a:xfrm>
          <a:prstGeom prst="rect">
            <a:avLst/>
          </a:prstGeom>
          <a:noFill/>
          <a:ln w="19050">
            <a:solidFill>
              <a:srgbClr val="00B0F0"/>
            </a:solidFill>
            <a:miter lim="800000"/>
            <a:headEnd/>
            <a:tailEnd/>
          </a:ln>
        </p:spPr>
      </p:pic>
      <p:sp>
        <p:nvSpPr>
          <p:cNvPr id="15" name="TextBox 14"/>
          <p:cNvSpPr txBox="1"/>
          <p:nvPr/>
        </p:nvSpPr>
        <p:spPr>
          <a:xfrm>
            <a:off x="214313" y="6675438"/>
            <a:ext cx="4429125" cy="1754187"/>
          </a:xfrm>
          <a:prstGeom prst="rect">
            <a:avLst/>
          </a:prstGeom>
          <a:noFill/>
        </p:spPr>
        <p:txBody>
          <a:bodyPr>
            <a:spAutoFit/>
          </a:bodyPr>
          <a:lstStyle/>
          <a:p>
            <a:pPr>
              <a:defRPr/>
            </a:pPr>
            <a:r>
              <a:rPr lang="ru-RU" dirty="0">
                <a:latin typeface="+mn-lt"/>
              </a:rPr>
              <a:t>5. Регулярные занятия плаванием, способствуют укреплению нервной системы, крепче становится сон, улучшается аппетит, повышается общий тонус организма, совершенствуются движения, увеличивается выносливость.</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6858000" cy="9144000"/>
          </a:xfrm>
          <a:prstGeom prst="rect">
            <a:avLst/>
          </a:prstGeom>
          <a:ln w="76200">
            <a:solidFill>
              <a:srgbClr val="FFFF00"/>
            </a:solidFill>
          </a:ln>
        </p:spPr>
        <p:style>
          <a:lnRef idx="2">
            <a:schemeClr val="accent5"/>
          </a:lnRef>
          <a:fillRef idx="1">
            <a:schemeClr val="lt1"/>
          </a:fillRef>
          <a:effectRef idx="0">
            <a:schemeClr val="accent5"/>
          </a:effectRef>
          <a:fontRef idx="minor">
            <a:schemeClr val="dk1"/>
          </a:fontRef>
        </p:style>
        <p:txBody>
          <a:bodyPr anchor="ctr"/>
          <a:lstStyle/>
          <a:p>
            <a:pPr>
              <a:defRPr/>
            </a:pPr>
            <a:endParaRPr lang="ru-RU" b="1" dirty="0"/>
          </a:p>
        </p:txBody>
      </p:sp>
      <p:sp>
        <p:nvSpPr>
          <p:cNvPr id="15363" name="Содержимое 2"/>
          <p:cNvSpPr>
            <a:spLocks noGrp="1"/>
          </p:cNvSpPr>
          <p:nvPr>
            <p:ph idx="1"/>
          </p:nvPr>
        </p:nvSpPr>
        <p:spPr>
          <a:xfrm>
            <a:off x="-214313" y="1276350"/>
            <a:ext cx="6929438" cy="1724025"/>
          </a:xfrm>
        </p:spPr>
        <p:txBody>
          <a:bodyPr/>
          <a:lstStyle/>
          <a:p>
            <a:pPr algn="just">
              <a:buFont typeface="Arial" charset="0"/>
              <a:buNone/>
            </a:pPr>
            <a:r>
              <a:rPr lang="ru-RU" sz="2000" i="1" smtClean="0"/>
              <a:t>      </a:t>
            </a:r>
            <a:r>
              <a:rPr lang="ru-RU" sz="1800" i="1" smtClean="0"/>
              <a:t>Осанка – это привычное положение тела человека. Она считается правильной, если человек держит голову прямо и свободно, плечи находятся на одном уровне, слегка опущены назад, корпус выпрямлен, живот подтянут, грудь слегка выступает вперед, колени выпрямлены.</a:t>
            </a:r>
            <a:endParaRPr lang="ru-RU" sz="2000" i="1" smtClean="0"/>
          </a:p>
        </p:txBody>
      </p:sp>
      <p:sp>
        <p:nvSpPr>
          <p:cNvPr id="4" name="Прямоугольник 3"/>
          <p:cNvSpPr/>
          <p:nvPr/>
        </p:nvSpPr>
        <p:spPr>
          <a:xfrm>
            <a:off x="542495" y="-71470"/>
            <a:ext cx="5601149" cy="1446550"/>
          </a:xfrm>
          <a:prstGeom prst="rect">
            <a:avLst/>
          </a:prstGeom>
          <a:noFill/>
        </p:spPr>
        <p:txBody>
          <a:bodyPr wrap="none">
            <a:spAutoFit/>
          </a:bodyPr>
          <a:lstStyle/>
          <a:p>
            <a:pPr algn="ctr">
              <a:defRPr/>
            </a:pPr>
            <a:r>
              <a:rPr lang="ru-RU" sz="4400" dirty="0">
                <a:ln w="10160">
                  <a:solidFill>
                    <a:schemeClr val="tx1">
                      <a:lumMod val="95000"/>
                      <a:lumOff val="5000"/>
                    </a:schemeClr>
                  </a:solidFill>
                  <a:prstDash val="solid"/>
                </a:ln>
                <a:solidFill>
                  <a:srgbClr val="FFFF00"/>
                </a:solidFill>
                <a:effectLst>
                  <a:outerShdw blurRad="38100" dist="32000" dir="5400000" algn="tl">
                    <a:srgbClr val="000000">
                      <a:alpha val="30000"/>
                    </a:srgbClr>
                  </a:outerShdw>
                </a:effectLst>
              </a:rPr>
              <a:t>Как сформировать</a:t>
            </a:r>
          </a:p>
          <a:p>
            <a:pPr algn="ctr">
              <a:defRPr/>
            </a:pPr>
            <a:r>
              <a:rPr lang="ru-RU" sz="4400" dirty="0">
                <a:ln w="10160">
                  <a:solidFill>
                    <a:schemeClr val="tx1">
                      <a:lumMod val="95000"/>
                      <a:lumOff val="5000"/>
                    </a:schemeClr>
                  </a:solidFill>
                  <a:prstDash val="solid"/>
                </a:ln>
                <a:solidFill>
                  <a:srgbClr val="FFFF00"/>
                </a:solidFill>
                <a:effectLst>
                  <a:outerShdw blurRad="38100" dist="32000" dir="5400000" algn="tl">
                    <a:srgbClr val="000000">
                      <a:alpha val="30000"/>
                    </a:srgbClr>
                  </a:outerShdw>
                </a:effectLst>
              </a:rPr>
              <a:t>правильную осанку?</a:t>
            </a:r>
          </a:p>
        </p:txBody>
      </p:sp>
      <p:pic>
        <p:nvPicPr>
          <p:cNvPr id="15365" name="Рисунок 6" descr="osanka2.gif"/>
          <p:cNvPicPr>
            <a:picLocks noChangeAspect="1"/>
          </p:cNvPicPr>
          <p:nvPr/>
        </p:nvPicPr>
        <p:blipFill>
          <a:blip r:embed="rId2"/>
          <a:srcRect/>
          <a:stretch>
            <a:fillRect/>
          </a:stretch>
        </p:blipFill>
        <p:spPr bwMode="auto">
          <a:xfrm>
            <a:off x="2571750" y="2838450"/>
            <a:ext cx="4214813" cy="1733550"/>
          </a:xfrm>
          <a:prstGeom prst="rect">
            <a:avLst/>
          </a:prstGeom>
          <a:noFill/>
          <a:ln w="9525">
            <a:noFill/>
            <a:miter lim="800000"/>
            <a:headEnd/>
            <a:tailEnd/>
          </a:ln>
        </p:spPr>
      </p:pic>
      <p:sp>
        <p:nvSpPr>
          <p:cNvPr id="15366" name="TextBox 7"/>
          <p:cNvSpPr txBox="1">
            <a:spLocks noChangeArrowheads="1"/>
          </p:cNvSpPr>
          <p:nvPr/>
        </p:nvSpPr>
        <p:spPr bwMode="auto">
          <a:xfrm>
            <a:off x="0" y="2928938"/>
            <a:ext cx="3214688" cy="1477962"/>
          </a:xfrm>
          <a:prstGeom prst="rect">
            <a:avLst/>
          </a:prstGeom>
          <a:noFill/>
          <a:ln w="9525">
            <a:noFill/>
            <a:miter lim="800000"/>
            <a:headEnd/>
            <a:tailEnd/>
          </a:ln>
        </p:spPr>
        <p:txBody>
          <a:bodyPr>
            <a:spAutoFit/>
          </a:bodyPr>
          <a:lstStyle/>
          <a:p>
            <a:r>
              <a:rPr lang="ru-RU"/>
              <a:t>Правильная осанка не бывает врожденной, она начинает формироваться </a:t>
            </a:r>
          </a:p>
          <a:p>
            <a:r>
              <a:rPr lang="ru-RU"/>
              <a:t>с первых лет нашей жизни.</a:t>
            </a:r>
          </a:p>
          <a:p>
            <a:endParaRPr lang="ru-RU"/>
          </a:p>
        </p:txBody>
      </p:sp>
      <p:sp>
        <p:nvSpPr>
          <p:cNvPr id="15367" name="TextBox 5"/>
          <p:cNvSpPr txBox="1">
            <a:spLocks noChangeArrowheads="1"/>
          </p:cNvSpPr>
          <p:nvPr/>
        </p:nvSpPr>
        <p:spPr bwMode="auto">
          <a:xfrm>
            <a:off x="214313" y="4357688"/>
            <a:ext cx="6858000" cy="1077912"/>
          </a:xfrm>
          <a:prstGeom prst="rect">
            <a:avLst/>
          </a:prstGeom>
          <a:noFill/>
          <a:ln w="9525">
            <a:noFill/>
            <a:miter lim="800000"/>
            <a:headEnd/>
            <a:tailEnd/>
          </a:ln>
        </p:spPr>
        <p:txBody>
          <a:bodyPr>
            <a:spAutoFit/>
          </a:bodyPr>
          <a:lstStyle/>
          <a:p>
            <a:pPr>
              <a:buFont typeface="Wingdings" pitchFamily="2" charset="2"/>
              <a:buChar char="Ø"/>
            </a:pPr>
            <a:r>
              <a:rPr lang="ru-RU" sz="1600" b="1"/>
              <a:t> Наиболее ответственный период для формирования</a:t>
            </a:r>
          </a:p>
          <a:p>
            <a:r>
              <a:rPr lang="ru-RU" sz="1600" b="1"/>
              <a:t>    осанки </a:t>
            </a:r>
            <a:r>
              <a:rPr lang="ru-RU" sz="1600" b="1" u="sng"/>
              <a:t>от 4 до 10 лет</a:t>
            </a:r>
          </a:p>
          <a:p>
            <a:pPr>
              <a:buFont typeface="Wingdings" pitchFamily="2" charset="2"/>
              <a:buChar char="Ø"/>
            </a:pPr>
            <a:r>
              <a:rPr lang="ru-RU" sz="1600" b="1"/>
              <a:t> Приучая вашего ребенка «правильно» держать свое тело, </a:t>
            </a:r>
          </a:p>
          <a:p>
            <a:r>
              <a:rPr lang="ru-RU" sz="1600" b="1"/>
              <a:t>    не забывайте при этом и про вашу осанку.</a:t>
            </a:r>
          </a:p>
        </p:txBody>
      </p:sp>
      <p:sp>
        <p:nvSpPr>
          <p:cNvPr id="9" name="TextBox 8"/>
          <p:cNvSpPr txBox="1"/>
          <p:nvPr/>
        </p:nvSpPr>
        <p:spPr>
          <a:xfrm>
            <a:off x="142875" y="5486400"/>
            <a:ext cx="6643688" cy="2800350"/>
          </a:xfrm>
          <a:prstGeom prst="rect">
            <a:avLst/>
          </a:prstGeom>
          <a:noFill/>
        </p:spPr>
        <p:txBody>
          <a:bodyPr>
            <a:spAutoFit/>
          </a:bodyPr>
          <a:lstStyle/>
          <a:p>
            <a:pPr>
              <a:defRPr/>
            </a:pPr>
            <a:r>
              <a:rPr lang="ru-RU" sz="1600" u="sng" dirty="0">
                <a:solidFill>
                  <a:srgbClr val="FF6600"/>
                </a:solidFill>
                <a:effectLst>
                  <a:outerShdw blurRad="38100" dist="38100" dir="2700000" algn="tl">
                    <a:srgbClr val="000000">
                      <a:alpha val="43137"/>
                    </a:srgbClr>
                  </a:outerShdw>
                </a:effectLst>
                <a:latin typeface="Segoe Print" pitchFamily="2" charset="0"/>
              </a:rPr>
              <a:t>Причины формирования неправильной осанки являются:</a:t>
            </a:r>
          </a:p>
          <a:p>
            <a:pPr>
              <a:buFontTx/>
              <a:buChar char="-"/>
              <a:defRPr/>
            </a:pPr>
            <a:r>
              <a:rPr lang="ru-RU" sz="1600" dirty="0"/>
              <a:t>Отсутствие крепкого, достаточно развитого мышечного корсажа – мышечной системы;</a:t>
            </a:r>
          </a:p>
          <a:p>
            <a:pPr>
              <a:buFontTx/>
              <a:buChar char="-"/>
              <a:defRPr/>
            </a:pPr>
            <a:r>
              <a:rPr lang="ru-RU" sz="1600" dirty="0"/>
              <a:t>Неравномерное развитие мышц спины, живота  и бедер, изменение тяги, определяющей вертикальное положение позвоночника;</a:t>
            </a:r>
          </a:p>
          <a:p>
            <a:pPr>
              <a:buFontTx/>
              <a:buChar char="-"/>
              <a:defRPr/>
            </a:pPr>
            <a:r>
              <a:rPr lang="ru-RU" sz="1600" dirty="0"/>
              <a:t>Продолжительная болезнь или хронические заболевания, ослабляющие организм;</a:t>
            </a:r>
          </a:p>
          <a:p>
            <a:pPr>
              <a:buFontTx/>
              <a:buChar char="-"/>
              <a:defRPr/>
            </a:pPr>
            <a:r>
              <a:rPr lang="ru-RU" sz="1600" dirty="0"/>
              <a:t>Последствия рахита</a:t>
            </a:r>
          </a:p>
          <a:p>
            <a:pPr>
              <a:buFontTx/>
              <a:buChar char="-"/>
              <a:defRPr/>
            </a:pPr>
            <a:r>
              <a:rPr lang="ru-RU" sz="1600" dirty="0"/>
              <a:t>Не соответствующая росту мебель;</a:t>
            </a:r>
          </a:p>
          <a:p>
            <a:pPr>
              <a:buFontTx/>
              <a:buChar char="-"/>
              <a:defRPr/>
            </a:pPr>
            <a:r>
              <a:rPr lang="ru-RU" sz="1600" dirty="0"/>
              <a:t>Неудобная одежда и обувь.</a:t>
            </a:r>
          </a:p>
        </p:txBody>
      </p:sp>
      <p:sp>
        <p:nvSpPr>
          <p:cNvPr id="15369" name="TextBox 9"/>
          <p:cNvSpPr txBox="1">
            <a:spLocks noChangeArrowheads="1"/>
          </p:cNvSpPr>
          <p:nvPr/>
        </p:nvSpPr>
        <p:spPr bwMode="auto">
          <a:xfrm>
            <a:off x="142875" y="8416925"/>
            <a:ext cx="4786313" cy="584200"/>
          </a:xfrm>
          <a:prstGeom prst="rect">
            <a:avLst/>
          </a:prstGeom>
          <a:noFill/>
          <a:ln w="9525">
            <a:noFill/>
            <a:miter lim="800000"/>
            <a:headEnd/>
            <a:tailEnd/>
          </a:ln>
        </p:spPr>
        <p:txBody>
          <a:bodyPr>
            <a:spAutoFit/>
          </a:bodyPr>
          <a:lstStyle/>
          <a:p>
            <a:r>
              <a:rPr lang="ru-RU" sz="1600" i="1">
                <a:latin typeface="Times New Roman" pitchFamily="18" charset="0"/>
                <a:cs typeface="Times New Roman" pitchFamily="18" charset="0"/>
              </a:rPr>
              <a:t>Контролируйте осанку своего ребенка раз в пол года самостоятельно, не прибегая к помощи врача.</a:t>
            </a:r>
          </a:p>
        </p:txBody>
      </p:sp>
      <p:pic>
        <p:nvPicPr>
          <p:cNvPr id="15370" name="Рисунок 10" descr="osanka3.jpg"/>
          <p:cNvPicPr>
            <a:picLocks noChangeAspect="1"/>
          </p:cNvPicPr>
          <p:nvPr/>
        </p:nvPicPr>
        <p:blipFill>
          <a:blip r:embed="rId3"/>
          <a:srcRect/>
          <a:stretch>
            <a:fillRect/>
          </a:stretch>
        </p:blipFill>
        <p:spPr bwMode="auto">
          <a:xfrm>
            <a:off x="4916488" y="7358063"/>
            <a:ext cx="1727200" cy="1697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endParaRPr lang="ru-RU" smtClean="0"/>
          </a:p>
        </p:txBody>
      </p:sp>
      <p:sp>
        <p:nvSpPr>
          <p:cNvPr id="4" name="Прямоугольник 3"/>
          <p:cNvSpPr/>
          <p:nvPr/>
        </p:nvSpPr>
        <p:spPr>
          <a:xfrm>
            <a:off x="0" y="0"/>
            <a:ext cx="6858000" cy="9144000"/>
          </a:xfrm>
          <a:prstGeom prst="rect">
            <a:avLst/>
          </a:prstGeom>
          <a:ln w="76200">
            <a:solidFill>
              <a:srgbClr val="FFFF00"/>
            </a:solidFill>
          </a:ln>
        </p:spPr>
        <p:style>
          <a:lnRef idx="2">
            <a:schemeClr val="accent5"/>
          </a:lnRef>
          <a:fillRef idx="1">
            <a:schemeClr val="lt1"/>
          </a:fillRef>
          <a:effectRef idx="0">
            <a:schemeClr val="accent5"/>
          </a:effectRef>
          <a:fontRef idx="minor">
            <a:schemeClr val="dk1"/>
          </a:fontRef>
        </p:style>
        <p:txBody>
          <a:bodyPr anchor="ctr"/>
          <a:lstStyle/>
          <a:p>
            <a:pPr>
              <a:defRPr/>
            </a:pPr>
            <a:endParaRPr lang="ru-RU" b="1" dirty="0"/>
          </a:p>
        </p:txBody>
      </p:sp>
      <p:sp>
        <p:nvSpPr>
          <p:cNvPr id="5" name="Прямоугольник 4"/>
          <p:cNvSpPr/>
          <p:nvPr/>
        </p:nvSpPr>
        <p:spPr>
          <a:xfrm>
            <a:off x="-285752" y="71406"/>
            <a:ext cx="7572404" cy="584775"/>
          </a:xfrm>
          <a:prstGeom prst="rect">
            <a:avLst/>
          </a:prstGeom>
          <a:noFill/>
        </p:spPr>
        <p:txBody>
          <a:bodyPr>
            <a:spAutoFit/>
          </a:bodyPr>
          <a:lstStyle/>
          <a:p>
            <a:pPr algn="ctr">
              <a:defRPr/>
            </a:pPr>
            <a:r>
              <a:rPr lang="ru-RU" sz="3200" i="1" dirty="0">
                <a:ln w="10160">
                  <a:solidFill>
                    <a:schemeClr val="tx1">
                      <a:lumMod val="95000"/>
                      <a:lumOff val="5000"/>
                    </a:schemeClr>
                  </a:solidFill>
                  <a:prstDash val="solid"/>
                </a:ln>
                <a:solidFill>
                  <a:srgbClr val="FFFF00"/>
                </a:solidFill>
                <a:effectLst>
                  <a:outerShdw blurRad="38100" dist="32000" dir="5400000" algn="tl">
                    <a:srgbClr val="000000">
                      <a:alpha val="30000"/>
                    </a:srgbClr>
                  </a:outerShdw>
                </a:effectLst>
              </a:rPr>
              <a:t>Как </a:t>
            </a:r>
            <a:r>
              <a:rPr lang="ru-RU" sz="3200" i="1" dirty="0">
                <a:ln w="10160">
                  <a:solidFill>
                    <a:schemeClr val="tx1">
                      <a:lumMod val="95000"/>
                      <a:lumOff val="5000"/>
                    </a:schemeClr>
                  </a:solidFill>
                  <a:prstDash val="solid"/>
                </a:ln>
                <a:solidFill>
                  <a:srgbClr val="FF6600"/>
                </a:solidFill>
                <a:effectLst>
                  <a:outerShdw blurRad="38100" dist="32000" dir="5400000" algn="tl">
                    <a:srgbClr val="000000">
                      <a:alpha val="30000"/>
                    </a:srgbClr>
                  </a:outerShdw>
                </a:effectLst>
              </a:rPr>
              <a:t>проверить </a:t>
            </a:r>
            <a:r>
              <a:rPr lang="ru-RU" sz="3200" i="1" dirty="0">
                <a:ln w="10160">
                  <a:solidFill>
                    <a:schemeClr val="tx1">
                      <a:lumMod val="95000"/>
                      <a:lumOff val="5000"/>
                    </a:schemeClr>
                  </a:solidFill>
                  <a:prstDash val="solid"/>
                </a:ln>
                <a:solidFill>
                  <a:srgbClr val="FFFF00"/>
                </a:solidFill>
                <a:effectLst>
                  <a:outerShdw blurRad="38100" dist="32000" dir="5400000" algn="tl">
                    <a:srgbClr val="000000">
                      <a:alpha val="30000"/>
                    </a:srgbClr>
                  </a:outerShdw>
                </a:effectLst>
              </a:rPr>
              <a:t>осанку у ребенка?</a:t>
            </a:r>
          </a:p>
        </p:txBody>
      </p:sp>
      <p:pic>
        <p:nvPicPr>
          <p:cNvPr id="16389" name="Содержимое 5" descr="556a4fba3e10.png"/>
          <p:cNvPicPr>
            <a:picLocks noGrp="1" noChangeAspect="1"/>
          </p:cNvPicPr>
          <p:nvPr>
            <p:ph idx="1"/>
          </p:nvPr>
        </p:nvPicPr>
        <p:blipFill>
          <a:blip r:embed="rId2"/>
          <a:srcRect/>
          <a:stretch>
            <a:fillRect/>
          </a:stretch>
        </p:blipFill>
        <p:spPr>
          <a:xfrm>
            <a:off x="4321175" y="6477000"/>
            <a:ext cx="2536825" cy="2667000"/>
          </a:xfrm>
        </p:spPr>
      </p:pic>
      <p:sp>
        <p:nvSpPr>
          <p:cNvPr id="16390" name="TextBox 6"/>
          <p:cNvSpPr txBox="1">
            <a:spLocks noChangeArrowheads="1"/>
          </p:cNvSpPr>
          <p:nvPr/>
        </p:nvSpPr>
        <p:spPr bwMode="auto">
          <a:xfrm>
            <a:off x="214313" y="1285875"/>
            <a:ext cx="6500812" cy="923925"/>
          </a:xfrm>
          <a:prstGeom prst="rect">
            <a:avLst/>
          </a:prstGeom>
          <a:solidFill>
            <a:srgbClr val="FFFF00"/>
          </a:solidFill>
          <a:ln w="9525">
            <a:noFill/>
            <a:miter lim="800000"/>
            <a:headEnd/>
            <a:tailEnd/>
          </a:ln>
        </p:spPr>
        <p:txBody>
          <a:bodyPr>
            <a:spAutoFit/>
          </a:bodyPr>
          <a:lstStyle/>
          <a:p>
            <a:pPr algn="just"/>
            <a:r>
              <a:rPr lang="ru-RU">
                <a:latin typeface="Times New Roman" pitchFamily="18" charset="0"/>
                <a:cs typeface="Times New Roman" pitchFamily="18" charset="0"/>
              </a:rPr>
              <a:t>Разуйте и разденьте ребенка до трусиков, поставьте прямо, руки должны быть опущены вдоль туловища. Сами сядьте на стул на расстоянии 2-3 м и внимательно посмотрите на ребенка.</a:t>
            </a:r>
          </a:p>
        </p:txBody>
      </p:sp>
      <p:sp>
        <p:nvSpPr>
          <p:cNvPr id="16391" name="TextBox 7"/>
          <p:cNvSpPr txBox="1">
            <a:spLocks noChangeArrowheads="1"/>
          </p:cNvSpPr>
          <p:nvPr/>
        </p:nvSpPr>
        <p:spPr bwMode="auto">
          <a:xfrm>
            <a:off x="214313" y="642938"/>
            <a:ext cx="6643687" cy="923925"/>
          </a:xfrm>
          <a:prstGeom prst="rect">
            <a:avLst/>
          </a:prstGeom>
          <a:noFill/>
          <a:ln w="9525">
            <a:noFill/>
            <a:miter lim="800000"/>
            <a:headEnd/>
            <a:tailEnd/>
          </a:ln>
        </p:spPr>
        <p:txBody>
          <a:bodyPr>
            <a:spAutoFit/>
          </a:bodyPr>
          <a:lstStyle/>
          <a:p>
            <a:r>
              <a:rPr lang="ru-RU" i="1"/>
              <a:t>Осмотр вашего ребенка проводите в дневное время, при хорошем и равномерном освещении. </a:t>
            </a:r>
          </a:p>
          <a:p>
            <a:endParaRPr lang="ru-RU" i="1"/>
          </a:p>
        </p:txBody>
      </p:sp>
      <p:sp>
        <p:nvSpPr>
          <p:cNvPr id="16392" name="TextBox 8"/>
          <p:cNvSpPr txBox="1">
            <a:spLocks noChangeArrowheads="1"/>
          </p:cNvSpPr>
          <p:nvPr/>
        </p:nvSpPr>
        <p:spPr bwMode="auto">
          <a:xfrm>
            <a:off x="142875" y="2214563"/>
            <a:ext cx="6643688" cy="3786187"/>
          </a:xfrm>
          <a:prstGeom prst="rect">
            <a:avLst/>
          </a:prstGeom>
          <a:noFill/>
          <a:ln w="9525">
            <a:noFill/>
            <a:miter lim="800000"/>
            <a:headEnd/>
            <a:tailEnd/>
          </a:ln>
        </p:spPr>
        <p:txBody>
          <a:bodyPr>
            <a:spAutoFit/>
          </a:bodyPr>
          <a:lstStyle/>
          <a:p>
            <a:pPr algn="just">
              <a:buFont typeface="Wingdings" pitchFamily="2" charset="2"/>
              <a:buChar char="v"/>
            </a:pPr>
            <a:r>
              <a:rPr lang="ru-RU" sz="1600"/>
              <a:t>симметрично ли расположены уши, лопатки, талия, складки под ягодицами и сами ягодицы. Если они находятся на разной высоте, есть причина для беспокойства!</a:t>
            </a:r>
          </a:p>
          <a:p>
            <a:pPr algn="just">
              <a:buFont typeface="Wingdings" pitchFamily="2" charset="2"/>
              <a:buChar char="v"/>
            </a:pPr>
            <a:endParaRPr lang="ru-RU" sz="1600"/>
          </a:p>
          <a:p>
            <a:pPr algn="just">
              <a:buFont typeface="Wingdings" pitchFamily="2" charset="2"/>
              <a:buChar char="v"/>
            </a:pPr>
            <a:r>
              <a:rPr lang="ru-RU" sz="1600"/>
              <a:t> попросите ребенка достать руками до пола, выгнув спину. Проверьте, нет ли вдоль поясничных позвонков валиков, не торчат ли лопатки.</a:t>
            </a:r>
          </a:p>
          <a:p>
            <a:pPr algn="just">
              <a:buFont typeface="Wingdings" pitchFamily="2" charset="2"/>
              <a:buChar char="v"/>
            </a:pPr>
            <a:endParaRPr lang="ru-RU" sz="1600"/>
          </a:p>
          <a:p>
            <a:pPr algn="just">
              <a:buFont typeface="Wingdings" pitchFamily="2" charset="2"/>
              <a:buChar char="v"/>
            </a:pPr>
            <a:r>
              <a:rPr lang="ru-RU" sz="1600"/>
              <a:t> Посмотрите на ребенка сбоку и проверьте, не сутулится ли он, попросите его наклонить голову вперед и, не поднимая головы, повернуть ее сначала в одну, затем в другую сторону. Убедитесь, что объем движений при этом одинаков и выполняются они без ограничения.</a:t>
            </a:r>
          </a:p>
          <a:p>
            <a:pPr algn="just">
              <a:buFont typeface="Wingdings" pitchFamily="2" charset="2"/>
              <a:buChar char="v"/>
            </a:pPr>
            <a:endParaRPr lang="ru-RU" sz="1600"/>
          </a:p>
          <a:p>
            <a:pPr algn="just">
              <a:buFont typeface="Arial" charset="0"/>
              <a:buChar char="•"/>
            </a:pPr>
            <a:endParaRPr lang="ru-RU" sz="1600"/>
          </a:p>
        </p:txBody>
      </p:sp>
      <p:sp>
        <p:nvSpPr>
          <p:cNvPr id="10" name="Прямоугольник 9"/>
          <p:cNvSpPr/>
          <p:nvPr/>
        </p:nvSpPr>
        <p:spPr>
          <a:xfrm>
            <a:off x="2032000" y="5143500"/>
            <a:ext cx="4683125" cy="523875"/>
          </a:xfrm>
          <a:prstGeom prst="rect">
            <a:avLst/>
          </a:prstGeom>
          <a:noFill/>
        </p:spPr>
        <p:txBody>
          <a:bodyPr wrap="none">
            <a:spAutoFit/>
          </a:bodyPr>
          <a:lstStyle/>
          <a:p>
            <a:pPr algn="r">
              <a:defRPr/>
            </a:pPr>
            <a:r>
              <a:rPr lang="ru-RU" sz="2800" dirty="0">
                <a:ln w="31550" cmpd="sng">
                  <a:noFill/>
                  <a:prstDash val="solid"/>
                </a:ln>
                <a:solidFill>
                  <a:srgbClr val="EE5B00"/>
                </a:solidFill>
                <a:effectLst>
                  <a:outerShdw blurRad="50800" dist="40000" dir="5400000" algn="tl" rotWithShape="0">
                    <a:srgbClr val="000000">
                      <a:shade val="5000"/>
                      <a:satMod val="120000"/>
                      <a:alpha val="33000"/>
                    </a:srgbClr>
                  </a:outerShdw>
                </a:effectLst>
              </a:rPr>
              <a:t>Следим за осанкой вместе</a:t>
            </a:r>
          </a:p>
        </p:txBody>
      </p:sp>
      <p:sp>
        <p:nvSpPr>
          <p:cNvPr id="11" name="TextBox 10"/>
          <p:cNvSpPr txBox="1"/>
          <p:nvPr/>
        </p:nvSpPr>
        <p:spPr>
          <a:xfrm>
            <a:off x="142875" y="5700713"/>
            <a:ext cx="5143500" cy="3694112"/>
          </a:xfrm>
          <a:prstGeom prst="rect">
            <a:avLst/>
          </a:prstGeom>
          <a:noFill/>
        </p:spPr>
        <p:txBody>
          <a:bodyPr>
            <a:spAutoFit/>
          </a:bodyPr>
          <a:lstStyle/>
          <a:p>
            <a:pPr>
              <a:defRPr/>
            </a:pPr>
            <a:r>
              <a:rPr lang="ru-RU" dirty="0">
                <a:latin typeface="Minion Pro" pitchFamily="18" charset="0"/>
              </a:rPr>
              <a:t>Покажите ребенку такой способ: </a:t>
            </a:r>
            <a:r>
              <a:rPr lang="ru-RU" dirty="0">
                <a:solidFill>
                  <a:srgbClr val="FF6600"/>
                </a:solidFill>
                <a:effectLst>
                  <a:outerShdw blurRad="38100" dist="38100" dir="2700000" algn="tl">
                    <a:srgbClr val="000000">
                      <a:alpha val="43137"/>
                    </a:srgbClr>
                  </a:outerShdw>
                </a:effectLst>
                <a:latin typeface="Minion Pro" pitchFamily="18" charset="0"/>
              </a:rPr>
              <a:t>стать к стене, плотно прижавшись затылком, </a:t>
            </a:r>
            <a:r>
              <a:rPr lang="ru-RU" dirty="0">
                <a:latin typeface="Minion Pro" pitchFamily="18" charset="0"/>
              </a:rPr>
              <a:t>лопатками, ягодицами, икрами ног и пятками, подбородок слегка приподнять. Ребенок должен </a:t>
            </a:r>
            <a:r>
              <a:rPr lang="ru-RU" dirty="0">
                <a:solidFill>
                  <a:srgbClr val="FF6600"/>
                </a:solidFill>
                <a:latin typeface="Minion Pro" pitchFamily="18" charset="0"/>
              </a:rPr>
              <a:t>зафиксировать в сознании </a:t>
            </a:r>
            <a:r>
              <a:rPr lang="ru-RU" dirty="0">
                <a:latin typeface="Minion Pro" pitchFamily="18" charset="0"/>
              </a:rPr>
              <a:t>мышечные ощущения при таком положении тела. Если </a:t>
            </a:r>
            <a:r>
              <a:rPr lang="ru-RU" dirty="0">
                <a:solidFill>
                  <a:srgbClr val="FF6600"/>
                </a:solidFill>
                <a:latin typeface="Minion Pro" pitchFamily="18" charset="0"/>
              </a:rPr>
              <a:t>3-4 раза в день  </a:t>
            </a:r>
            <a:r>
              <a:rPr lang="ru-RU" dirty="0">
                <a:latin typeface="Minion Pro" pitchFamily="18" charset="0"/>
              </a:rPr>
              <a:t>ребенок будет стараться удерживать такую позу </a:t>
            </a:r>
            <a:r>
              <a:rPr lang="ru-RU" dirty="0">
                <a:solidFill>
                  <a:srgbClr val="FF6600"/>
                </a:solidFill>
                <a:latin typeface="Minion Pro" pitchFamily="18" charset="0"/>
              </a:rPr>
              <a:t>несколько секунд</a:t>
            </a:r>
            <a:r>
              <a:rPr lang="ru-RU" dirty="0">
                <a:latin typeface="Minion Pro" pitchFamily="18" charset="0"/>
              </a:rPr>
              <a:t>, это благотворно отразится на его осанке.  Для формирования правильной осанки проводите с детьми </a:t>
            </a:r>
            <a:r>
              <a:rPr lang="ru-RU" dirty="0">
                <a:solidFill>
                  <a:srgbClr val="FF6600"/>
                </a:solidFill>
                <a:latin typeface="Minion Pro" pitchFamily="18" charset="0"/>
              </a:rPr>
              <a:t>упражнения с предметами на голове</a:t>
            </a:r>
            <a:r>
              <a:rPr lang="ru-RU" dirty="0">
                <a:latin typeface="Minion Pro" pitchFamily="18" charset="0"/>
              </a:rPr>
              <a:t>, балансирование, хождение по наклонной плоскости.</a:t>
            </a:r>
          </a:p>
          <a:p>
            <a:pPr>
              <a:defRPr/>
            </a:pPr>
            <a:endParaRPr lang="ru-RU" dirty="0">
              <a:latin typeface="Minion Pro"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76200">
            <a:solidFill>
              <a:srgbClr val="92D050"/>
            </a:solidFill>
          </a:ln>
        </p:spPr>
        <p:style>
          <a:lnRef idx="2">
            <a:schemeClr val="accent5"/>
          </a:lnRef>
          <a:fillRef idx="1">
            <a:schemeClr val="lt1"/>
          </a:fillRef>
          <a:effectRef idx="0">
            <a:schemeClr val="accent5"/>
          </a:effectRef>
          <a:fontRef idx="minor">
            <a:schemeClr val="dk1"/>
          </a:fontRef>
        </p:style>
        <p:txBody>
          <a:bodyPr anchor="ctr"/>
          <a:lstStyle/>
          <a:p>
            <a:pPr>
              <a:defRPr/>
            </a:pP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214290" y="-32"/>
            <a:ext cx="6552491" cy="1446550"/>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ru-RU" sz="4400" b="1" dirty="0">
                <a:ln/>
                <a:solidFill>
                  <a:schemeClr val="accent3"/>
                </a:solidFill>
              </a:rPr>
              <a:t>Красивые и здоровые </a:t>
            </a:r>
          </a:p>
          <a:p>
            <a:pPr algn="ctr">
              <a:defRPr/>
            </a:pPr>
            <a:r>
              <a:rPr lang="ru-RU" sz="4400" b="1" spc="300" dirty="0">
                <a:ln/>
                <a:solidFill>
                  <a:schemeClr val="accent3"/>
                </a:solidFill>
                <a:effectLst>
                  <a:outerShdw blurRad="38100" dist="38100" dir="2700000" algn="tl">
                    <a:srgbClr val="000000">
                      <a:alpha val="43137"/>
                    </a:srgbClr>
                  </a:outerShdw>
                </a:effectLst>
              </a:rPr>
              <a:t>ЗУБЫ</a:t>
            </a:r>
          </a:p>
        </p:txBody>
      </p:sp>
      <p:sp>
        <p:nvSpPr>
          <p:cNvPr id="6" name="TextBox 5"/>
          <p:cNvSpPr txBox="1"/>
          <p:nvPr/>
        </p:nvSpPr>
        <p:spPr>
          <a:xfrm>
            <a:off x="0" y="1357313"/>
            <a:ext cx="6858000" cy="1477962"/>
          </a:xfrm>
          <a:prstGeom prst="rect">
            <a:avLst/>
          </a:prstGeom>
          <a:noFill/>
        </p:spPr>
        <p:txBody>
          <a:bodyPr>
            <a:spAutoFit/>
          </a:bodyPr>
          <a:lstStyle/>
          <a:p>
            <a:pPr algn="just">
              <a:defRPr/>
            </a:pPr>
            <a:r>
              <a:rPr lang="ru-RU" dirty="0">
                <a:solidFill>
                  <a:schemeClr val="tx1">
                    <a:lumMod val="95000"/>
                    <a:lumOff val="5000"/>
                  </a:schemeClr>
                </a:solidFill>
                <a:latin typeface="Times New Roman" pitchFamily="18" charset="0"/>
                <a:cs typeface="Times New Roman" pitchFamily="18" charset="0"/>
              </a:rPr>
              <a:t>   Красивая улыбка не только привлекает внимание, помогает в общении, но и говорит о том, что у вас здоровые, крепкие зубы. Когда люди жили в пещерах,  у них не было зубных щеток, но они все равно ухаживали за зубами, вытаскивали кусочки мяса маленькими палочками с острыми концами. </a:t>
            </a:r>
          </a:p>
        </p:txBody>
      </p:sp>
      <p:sp>
        <p:nvSpPr>
          <p:cNvPr id="17413" name="TextBox 6"/>
          <p:cNvSpPr txBox="1">
            <a:spLocks noChangeArrowheads="1"/>
          </p:cNvSpPr>
          <p:nvPr/>
        </p:nvSpPr>
        <p:spPr bwMode="auto">
          <a:xfrm>
            <a:off x="71438" y="7872413"/>
            <a:ext cx="6643687" cy="1200150"/>
          </a:xfrm>
          <a:prstGeom prst="rect">
            <a:avLst/>
          </a:prstGeom>
          <a:noFill/>
          <a:ln w="9525">
            <a:noFill/>
            <a:miter lim="800000"/>
            <a:headEnd/>
            <a:tailEnd/>
          </a:ln>
        </p:spPr>
        <p:txBody>
          <a:bodyPr>
            <a:spAutoFit/>
          </a:bodyPr>
          <a:lstStyle/>
          <a:p>
            <a:pPr algn="just"/>
            <a:r>
              <a:rPr lang="ru-RU">
                <a:solidFill>
                  <a:srgbClr val="0B770E"/>
                </a:solidFill>
                <a:latin typeface="Comic Sans MS" pitchFamily="66" charset="0"/>
              </a:rPr>
              <a:t>Ухаживайте за своими зубами ежедневно, ешьте полезные продукты, посещайте стоматолога раз в полгода и тогда ваши зубки будут крепкими, а улыбка белоснежной </a:t>
            </a:r>
            <a:r>
              <a:rPr lang="ru-RU">
                <a:solidFill>
                  <a:srgbClr val="0B770E"/>
                </a:solidFill>
                <a:latin typeface="Comic Sans MS" pitchFamily="66" charset="0"/>
                <a:sym typeface="Wingdings" pitchFamily="2" charset="2"/>
              </a:rPr>
              <a:t></a:t>
            </a:r>
            <a:endParaRPr lang="ru-RU">
              <a:solidFill>
                <a:srgbClr val="0B770E"/>
              </a:solidFill>
              <a:latin typeface="Comic Sans MS" pitchFamily="66" charset="0"/>
            </a:endParaRPr>
          </a:p>
        </p:txBody>
      </p:sp>
      <p:sp>
        <p:nvSpPr>
          <p:cNvPr id="17414" name="TextBox 8"/>
          <p:cNvSpPr txBox="1">
            <a:spLocks noChangeArrowheads="1"/>
          </p:cNvSpPr>
          <p:nvPr/>
        </p:nvSpPr>
        <p:spPr bwMode="auto">
          <a:xfrm>
            <a:off x="0" y="4572000"/>
            <a:ext cx="6786563" cy="1323975"/>
          </a:xfrm>
          <a:prstGeom prst="rect">
            <a:avLst/>
          </a:prstGeom>
          <a:noFill/>
          <a:ln w="9525">
            <a:noFill/>
            <a:miter lim="800000"/>
            <a:headEnd/>
            <a:tailEnd/>
          </a:ln>
        </p:spPr>
        <p:txBody>
          <a:bodyPr>
            <a:spAutoFit/>
          </a:bodyPr>
          <a:lstStyle/>
          <a:p>
            <a:pPr algn="just"/>
            <a:r>
              <a:rPr lang="ru-RU" sz="1600">
                <a:solidFill>
                  <a:srgbClr val="990000"/>
                </a:solidFill>
              </a:rPr>
              <a:t>    Зубы  необходимо чистить правильно, тщательно вычищать остатки пищи щеткой из самых труднодоступных  уголков. </a:t>
            </a:r>
          </a:p>
          <a:p>
            <a:pPr algn="just"/>
            <a:r>
              <a:rPr lang="ru-RU" sz="1600">
                <a:solidFill>
                  <a:srgbClr val="990000"/>
                </a:solidFill>
              </a:rPr>
              <a:t>Зубы нужно чистить не менее 3х минут. Передние зубы чистить по направлению вверх и вниз, затем задние зубы. Зубы всегда нужно чистить круговыми движениями</a:t>
            </a:r>
            <a:endParaRPr lang="ru-RU" sz="1600"/>
          </a:p>
        </p:txBody>
      </p:sp>
      <p:pic>
        <p:nvPicPr>
          <p:cNvPr id="17415" name="Picture 3" descr="C:\Users\viki\AppData\Local\Microsoft\Windows\Temporary Internet Files\Content.IE5\YN4VUU4O\MCj02812880000[1].wmf"/>
          <p:cNvPicPr>
            <a:picLocks noChangeAspect="1" noChangeArrowheads="1"/>
          </p:cNvPicPr>
          <p:nvPr/>
        </p:nvPicPr>
        <p:blipFill>
          <a:blip r:embed="rId2"/>
          <a:srcRect/>
          <a:stretch>
            <a:fillRect/>
          </a:stretch>
        </p:blipFill>
        <p:spPr bwMode="auto">
          <a:xfrm rot="-217024">
            <a:off x="4811713" y="2573338"/>
            <a:ext cx="1943100" cy="936625"/>
          </a:xfrm>
          <a:prstGeom prst="rect">
            <a:avLst/>
          </a:prstGeom>
          <a:noFill/>
          <a:ln w="9525">
            <a:noFill/>
            <a:miter lim="800000"/>
            <a:headEnd/>
            <a:tailEnd/>
          </a:ln>
        </p:spPr>
      </p:pic>
      <p:pic>
        <p:nvPicPr>
          <p:cNvPr id="17416" name="Picture 4" descr="C:\Users\viki\AppData\Local\Microsoft\Windows\Temporary Internet Files\Content.IE5\YHBMSOS7\MCj02329840000[1].wmf"/>
          <p:cNvPicPr>
            <a:picLocks noChangeAspect="1" noChangeArrowheads="1"/>
          </p:cNvPicPr>
          <p:nvPr/>
        </p:nvPicPr>
        <p:blipFill>
          <a:blip r:embed="rId3"/>
          <a:srcRect/>
          <a:stretch>
            <a:fillRect/>
          </a:stretch>
        </p:blipFill>
        <p:spPr bwMode="auto">
          <a:xfrm>
            <a:off x="357188" y="6000750"/>
            <a:ext cx="1166812" cy="1865313"/>
          </a:xfrm>
          <a:prstGeom prst="rect">
            <a:avLst/>
          </a:prstGeom>
          <a:noFill/>
          <a:ln w="9525">
            <a:noFill/>
            <a:miter lim="800000"/>
            <a:headEnd/>
            <a:tailEnd/>
          </a:ln>
        </p:spPr>
      </p:pic>
      <p:sp>
        <p:nvSpPr>
          <p:cNvPr id="17417" name="TextBox 12"/>
          <p:cNvSpPr txBox="1">
            <a:spLocks noChangeArrowheads="1"/>
          </p:cNvSpPr>
          <p:nvPr/>
        </p:nvSpPr>
        <p:spPr bwMode="auto">
          <a:xfrm>
            <a:off x="71438" y="2857500"/>
            <a:ext cx="5000625" cy="1077913"/>
          </a:xfrm>
          <a:prstGeom prst="rect">
            <a:avLst/>
          </a:prstGeom>
          <a:noFill/>
          <a:ln w="9525">
            <a:noFill/>
            <a:miter lim="800000"/>
            <a:headEnd/>
            <a:tailEnd/>
          </a:ln>
        </p:spPr>
        <p:txBody>
          <a:bodyPr>
            <a:spAutoFit/>
          </a:bodyPr>
          <a:lstStyle/>
          <a:p>
            <a:r>
              <a:rPr lang="ru-RU" sz="1600">
                <a:solidFill>
                  <a:srgbClr val="0B770E"/>
                </a:solidFill>
              </a:rPr>
              <a:t>Как только у ребенка появились молочные зубы, давайте ему после кормления кипяченную воду, а более старших детей приучайте полоскать рот после еды. </a:t>
            </a:r>
          </a:p>
        </p:txBody>
      </p:sp>
      <p:sp>
        <p:nvSpPr>
          <p:cNvPr id="17418" name="TextBox 13"/>
          <p:cNvSpPr txBox="1">
            <a:spLocks noChangeArrowheads="1"/>
          </p:cNvSpPr>
          <p:nvPr/>
        </p:nvSpPr>
        <p:spPr bwMode="auto">
          <a:xfrm>
            <a:off x="71438" y="3929063"/>
            <a:ext cx="6643687" cy="862012"/>
          </a:xfrm>
          <a:prstGeom prst="rect">
            <a:avLst/>
          </a:prstGeom>
          <a:noFill/>
          <a:ln w="9525">
            <a:noFill/>
            <a:miter lim="800000"/>
            <a:headEnd/>
            <a:tailEnd/>
          </a:ln>
        </p:spPr>
        <p:txBody>
          <a:bodyPr>
            <a:spAutoFit/>
          </a:bodyPr>
          <a:lstStyle/>
          <a:p>
            <a:r>
              <a:rPr lang="ru-RU" sz="1600" b="1">
                <a:solidFill>
                  <a:srgbClr val="008000"/>
                </a:solidFill>
              </a:rPr>
              <a:t>    В 3 года подарите ребенку зубную щетку и приучите чистить зубы ежедневно утром и вечером после еды. </a:t>
            </a:r>
          </a:p>
          <a:p>
            <a:endParaRPr lang="ru-RU" sz="1600" b="1">
              <a:solidFill>
                <a:srgbClr val="008000"/>
              </a:solidFill>
            </a:endParaRPr>
          </a:p>
        </p:txBody>
      </p:sp>
      <p:sp>
        <p:nvSpPr>
          <p:cNvPr id="17419" name="TextBox 16"/>
          <p:cNvSpPr txBox="1">
            <a:spLocks noChangeArrowheads="1"/>
          </p:cNvSpPr>
          <p:nvPr/>
        </p:nvSpPr>
        <p:spPr bwMode="auto">
          <a:xfrm>
            <a:off x="1785938" y="5929313"/>
            <a:ext cx="5000625" cy="2032000"/>
          </a:xfrm>
          <a:prstGeom prst="rect">
            <a:avLst/>
          </a:prstGeom>
          <a:noFill/>
          <a:ln w="9525">
            <a:noFill/>
            <a:miter lim="800000"/>
            <a:headEnd/>
            <a:tailEnd/>
          </a:ln>
        </p:spPr>
        <p:txBody>
          <a:bodyPr>
            <a:spAutoFit/>
          </a:bodyPr>
          <a:lstStyle/>
          <a:p>
            <a:pPr algn="just"/>
            <a:r>
              <a:rPr lang="ru-RU"/>
              <a:t>Начинайте обращать внимание на состояние зубов у детей в возрасте старше 2-3 лет, когда у них возникает кариес.</a:t>
            </a:r>
          </a:p>
          <a:p>
            <a:pPr algn="just"/>
            <a:r>
              <a:rPr lang="ru-RU"/>
              <a:t>Примерно к 10-12 годам молочные зубы у ребенка полностью заменяются на коренные, и заболеваемость кариесом снова возрастает.</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76200">
            <a:solidFill>
              <a:srgbClr val="92D050"/>
            </a:solidFill>
          </a:ln>
        </p:spPr>
        <p:style>
          <a:lnRef idx="2">
            <a:schemeClr val="accent5"/>
          </a:lnRef>
          <a:fillRef idx="1">
            <a:schemeClr val="lt1"/>
          </a:fillRef>
          <a:effectRef idx="0">
            <a:schemeClr val="accent5"/>
          </a:effectRef>
          <a:fontRef idx="minor">
            <a:schemeClr val="dk1"/>
          </a:fontRef>
        </p:style>
        <p:txBody>
          <a:bodyPr anchor="ctr"/>
          <a:lstStyle/>
          <a:p>
            <a:pPr>
              <a:defRPr/>
            </a:pP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2264579" y="-32"/>
            <a:ext cx="4522007" cy="156966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ru-RU" sz="4800" b="1" dirty="0">
                <a:ln/>
                <a:solidFill>
                  <a:schemeClr val="accent3"/>
                </a:solidFill>
                <a:effectLst>
                  <a:outerShdw blurRad="38100" dist="38100" dir="2700000" algn="tl">
                    <a:srgbClr val="000000">
                      <a:alpha val="43137"/>
                    </a:srgbClr>
                  </a:outerShdw>
                </a:effectLst>
              </a:rPr>
              <a:t>Массаж</a:t>
            </a:r>
          </a:p>
          <a:p>
            <a:pPr algn="ctr">
              <a:defRPr/>
            </a:pPr>
            <a:r>
              <a:rPr lang="ru-RU" sz="4800" b="1" dirty="0">
                <a:ln/>
                <a:solidFill>
                  <a:schemeClr val="accent3"/>
                </a:solidFill>
                <a:effectLst>
                  <a:outerShdw blurRad="38100" dist="38100" dir="2700000" algn="tl">
                    <a:srgbClr val="000000">
                      <a:alpha val="43137"/>
                    </a:srgbClr>
                  </a:outerShdw>
                </a:effectLst>
              </a:rPr>
              <a:t> десен щеткой</a:t>
            </a:r>
            <a:endParaRPr lang="ru-RU" sz="4800" b="1" spc="300" dirty="0">
              <a:ln/>
              <a:solidFill>
                <a:schemeClr val="accent3"/>
              </a:solidFill>
              <a:effectLst>
                <a:outerShdw blurRad="38100" dist="38100" dir="2700000" algn="tl">
                  <a:srgbClr val="000000">
                    <a:alpha val="43137"/>
                  </a:srgbClr>
                </a:outerShdw>
              </a:effectLst>
            </a:endParaRPr>
          </a:p>
        </p:txBody>
      </p:sp>
      <p:pic>
        <p:nvPicPr>
          <p:cNvPr id="18436" name="Picture 5" descr="C:\Users\viki\AppData\Local\Microsoft\Windows\Temporary Internet Files\Content.IE5\COU2X6RI\MCj03432950000[1].wmf"/>
          <p:cNvPicPr>
            <a:picLocks noChangeAspect="1" noChangeArrowheads="1"/>
          </p:cNvPicPr>
          <p:nvPr/>
        </p:nvPicPr>
        <p:blipFill>
          <a:blip r:embed="rId2"/>
          <a:srcRect/>
          <a:stretch>
            <a:fillRect/>
          </a:stretch>
        </p:blipFill>
        <p:spPr bwMode="auto">
          <a:xfrm>
            <a:off x="71438" y="71438"/>
            <a:ext cx="2339975" cy="1500187"/>
          </a:xfrm>
          <a:prstGeom prst="rect">
            <a:avLst/>
          </a:prstGeom>
          <a:noFill/>
          <a:ln w="9525">
            <a:noFill/>
            <a:miter lim="800000"/>
            <a:headEnd/>
            <a:tailEnd/>
          </a:ln>
        </p:spPr>
      </p:pic>
      <p:sp>
        <p:nvSpPr>
          <p:cNvPr id="7" name="TextBox 6"/>
          <p:cNvSpPr txBox="1"/>
          <p:nvPr/>
        </p:nvSpPr>
        <p:spPr>
          <a:xfrm>
            <a:off x="142876" y="1643043"/>
            <a:ext cx="6858024" cy="3500462"/>
          </a:xfrm>
          <a:prstGeom prst="rect">
            <a:avLst/>
          </a:prstGeom>
          <a:noFill/>
        </p:spPr>
        <p:txBody>
          <a:bodyPr numCol="2">
            <a:spAutoFit/>
          </a:bodyPr>
          <a:lstStyle/>
          <a:p>
            <a:pPr>
              <a:defRPr/>
            </a:pPr>
            <a:r>
              <a:rPr lang="ru-RU" dirty="0"/>
              <a:t>Рано утром звери встали,</a:t>
            </a:r>
            <a:br>
              <a:rPr lang="ru-RU" dirty="0"/>
            </a:br>
            <a:r>
              <a:rPr lang="ru-RU" dirty="0"/>
              <a:t>Зубки чистить побежали.</a:t>
            </a:r>
            <a:br>
              <a:rPr lang="ru-RU" dirty="0"/>
            </a:br>
            <a:r>
              <a:rPr lang="ru-RU" dirty="0"/>
              <a:t>Чистят зубки мишки</a:t>
            </a:r>
            <a:br>
              <a:rPr lang="ru-RU" dirty="0"/>
            </a:br>
            <a:r>
              <a:rPr lang="ru-RU" dirty="0"/>
              <a:t>Щеточкой из шишки.</a:t>
            </a:r>
            <a:br>
              <a:rPr lang="ru-RU" dirty="0"/>
            </a:br>
            <a:r>
              <a:rPr lang="ru-RU" dirty="0"/>
              <a:t>Белка в рыжей шубке</a:t>
            </a:r>
            <a:br>
              <a:rPr lang="ru-RU" dirty="0"/>
            </a:br>
            <a:r>
              <a:rPr lang="ru-RU" dirty="0"/>
              <a:t>Тоже чистит зубки.</a:t>
            </a:r>
            <a:br>
              <a:rPr lang="ru-RU" dirty="0"/>
            </a:br>
            <a:r>
              <a:rPr lang="ru-RU" dirty="0"/>
              <a:t>Серые мышата,</a:t>
            </a:r>
            <a:br>
              <a:rPr lang="ru-RU" dirty="0"/>
            </a:br>
            <a:r>
              <a:rPr lang="ru-RU" dirty="0"/>
              <a:t>Веселые ежата,</a:t>
            </a:r>
            <a:br>
              <a:rPr lang="ru-RU" dirty="0"/>
            </a:br>
            <a:r>
              <a:rPr lang="ru-RU" dirty="0"/>
              <a:t>Серый волк зубастый</a:t>
            </a:r>
            <a:br>
              <a:rPr lang="ru-RU" dirty="0"/>
            </a:br>
            <a:r>
              <a:rPr lang="ru-RU" dirty="0"/>
              <a:t>Чистят зубки пастой.</a:t>
            </a:r>
            <a:br>
              <a:rPr lang="ru-RU" dirty="0"/>
            </a:br>
            <a:r>
              <a:rPr lang="ru-RU" dirty="0"/>
              <a:t>Чистят поросенок</a:t>
            </a:r>
            <a:br>
              <a:rPr lang="ru-RU" dirty="0"/>
            </a:br>
            <a:r>
              <a:rPr lang="ru-RU" dirty="0"/>
              <a:t>И смешной лосенок.</a:t>
            </a:r>
            <a:br>
              <a:rPr lang="ru-RU" dirty="0"/>
            </a:br>
            <a:r>
              <a:rPr lang="ru-RU" dirty="0"/>
              <a:t>Мы позавтракали вкусно -</a:t>
            </a:r>
            <a:br>
              <a:rPr lang="ru-RU" dirty="0"/>
            </a:br>
            <a:r>
              <a:rPr lang="ru-RU" dirty="0"/>
              <a:t>Зубы нам почистить нужно.</a:t>
            </a:r>
            <a:br>
              <a:rPr lang="ru-RU" dirty="0"/>
            </a:br>
            <a:r>
              <a:rPr lang="ru-RU" dirty="0"/>
              <a:t>В руки щёточку возьмём,</a:t>
            </a:r>
            <a:br>
              <a:rPr lang="ru-RU" dirty="0"/>
            </a:br>
            <a:r>
              <a:rPr lang="ru-RU" dirty="0"/>
              <a:t>Зубной пасты нанесём.</a:t>
            </a:r>
            <a:br>
              <a:rPr lang="ru-RU" dirty="0"/>
            </a:br>
            <a:r>
              <a:rPr lang="ru-RU" dirty="0"/>
              <a:t>Зубы чистим осторожно,</a:t>
            </a:r>
            <a:br>
              <a:rPr lang="ru-RU" dirty="0"/>
            </a:br>
            <a:r>
              <a:rPr lang="ru-RU" dirty="0"/>
              <a:t>Ведь поранить дёсны можно…</a:t>
            </a:r>
            <a:br>
              <a:rPr lang="ru-RU" dirty="0"/>
            </a:br>
            <a:r>
              <a:rPr lang="ru-RU" dirty="0"/>
              <a:t>А потом что? А потом</a:t>
            </a:r>
            <a:br>
              <a:rPr lang="ru-RU" dirty="0"/>
            </a:br>
            <a:r>
              <a:rPr lang="ru-RU" dirty="0"/>
              <a:t>Зубы мы ополоснём.</a:t>
            </a:r>
            <a:br>
              <a:rPr lang="ru-RU" dirty="0"/>
            </a:br>
            <a:r>
              <a:rPr lang="ru-RU" dirty="0"/>
              <a:t>Нам понадобится кружка…</a:t>
            </a:r>
            <a:br>
              <a:rPr lang="ru-RU" dirty="0"/>
            </a:br>
            <a:r>
              <a:rPr lang="ru-RU" dirty="0" err="1"/>
              <a:t>Улыбнёмся-ка</a:t>
            </a:r>
            <a:r>
              <a:rPr lang="ru-RU" dirty="0"/>
              <a:t> друг дружке,</a:t>
            </a:r>
            <a:br>
              <a:rPr lang="ru-RU" dirty="0"/>
            </a:br>
            <a:r>
              <a:rPr lang="ru-RU" dirty="0"/>
              <a:t>Поработали умело!</a:t>
            </a:r>
            <a:br>
              <a:rPr lang="ru-RU" dirty="0"/>
            </a:br>
            <a:r>
              <a:rPr lang="ru-RU" dirty="0"/>
              <a:t>Наши зубки стали белы. </a:t>
            </a:r>
          </a:p>
        </p:txBody>
      </p:sp>
      <p:pic>
        <p:nvPicPr>
          <p:cNvPr id="18438" name="Рисунок 8" descr="03.jpg"/>
          <p:cNvPicPr>
            <a:picLocks noChangeAspect="1"/>
          </p:cNvPicPr>
          <p:nvPr/>
        </p:nvPicPr>
        <p:blipFill>
          <a:blip r:embed="rId3"/>
          <a:srcRect/>
          <a:stretch>
            <a:fillRect/>
          </a:stretch>
        </p:blipFill>
        <p:spPr bwMode="auto">
          <a:xfrm>
            <a:off x="1214438" y="5072063"/>
            <a:ext cx="4572000" cy="3990975"/>
          </a:xfrm>
          <a:prstGeom prst="rect">
            <a:avLst/>
          </a:prstGeom>
          <a:noFill/>
          <a:ln w="28575">
            <a:solidFill>
              <a:srgbClr val="92D050"/>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pPr eaLnBrk="1" hangingPunct="1"/>
            <a:endParaRPr lang="ru-RU" smtClean="0"/>
          </a:p>
        </p:txBody>
      </p:sp>
      <p:sp>
        <p:nvSpPr>
          <p:cNvPr id="19459" name="Содержимое 2"/>
          <p:cNvSpPr>
            <a:spLocks noGrp="1"/>
          </p:cNvSpPr>
          <p:nvPr>
            <p:ph idx="1"/>
          </p:nvPr>
        </p:nvSpPr>
        <p:spPr/>
        <p:txBody>
          <a:bodyPr/>
          <a:lstStyle/>
          <a:p>
            <a:pPr eaLnBrk="1" hangingPunct="1"/>
            <a:endParaRPr lang="ru-RU" smtClean="0"/>
          </a:p>
        </p:txBody>
      </p:sp>
      <p:sp>
        <p:nvSpPr>
          <p:cNvPr id="4" name="Прямоугольник 3"/>
          <p:cNvSpPr/>
          <p:nvPr/>
        </p:nvSpPr>
        <p:spPr>
          <a:xfrm>
            <a:off x="0" y="0"/>
            <a:ext cx="6858000" cy="9144000"/>
          </a:xfrm>
          <a:prstGeom prst="rect">
            <a:avLst/>
          </a:prstGeom>
          <a:ln w="381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dirty="0"/>
          </a:p>
        </p:txBody>
      </p:sp>
      <p:sp>
        <p:nvSpPr>
          <p:cNvPr id="5" name="Прямоугольник 4"/>
          <p:cNvSpPr/>
          <p:nvPr/>
        </p:nvSpPr>
        <p:spPr>
          <a:xfrm>
            <a:off x="-319748" y="928662"/>
            <a:ext cx="7963590" cy="1071570"/>
          </a:xfrm>
          <a:prstGeom prst="rect">
            <a:avLst/>
          </a:prstGeom>
          <a:noFill/>
        </p:spPr>
        <p:txBody>
          <a:bodyPr spcFirstLastPara="1" wrap="none">
            <a:prstTxWarp prst="textArchUp">
              <a:avLst/>
            </a:prstTxWarp>
            <a:spAutoFit/>
          </a:bodyPr>
          <a:lstStyle/>
          <a:p>
            <a:pPr algn="ctr" fontAlgn="auto">
              <a:spcBef>
                <a:spcPts val="0"/>
              </a:spcBef>
              <a:spcAft>
                <a:spcPts val="0"/>
              </a:spcAft>
              <a:defRPr/>
            </a:pPr>
            <a:r>
              <a:rPr lang="ru-RU" sz="3600" b="1" dirty="0">
                <a:ln w="10541" cmpd="sng">
                  <a:solidFill>
                    <a:srgbClr val="00B0F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cs typeface="+mn-cs"/>
              </a:rPr>
              <a:t>5 правил родителям</a:t>
            </a:r>
            <a:r>
              <a:rPr lang="ru-RU" sz="3600" dirty="0">
                <a:ln w="10541" cmpd="sng">
                  <a:solidFill>
                    <a:srgbClr val="FF0000"/>
                  </a:solidFill>
                  <a:prstDash val="solid"/>
                </a:ln>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a:latin typeface="Comic Sans MS" pitchFamily="66" charset="0"/>
                <a:cs typeface="+mn-cs"/>
              </a:rPr>
              <a:t> </a:t>
            </a:r>
          </a:p>
          <a:p>
            <a:pPr algn="ctr" fontAlgn="auto">
              <a:spcBef>
                <a:spcPts val="0"/>
              </a:spcBef>
              <a:spcAft>
                <a:spcPts val="0"/>
              </a:spcAft>
              <a:defRPr/>
            </a:pPr>
            <a:r>
              <a:rPr lang="ru-RU" sz="3600" dirty="0">
                <a:ln w="10541" cmpd="sng">
                  <a:solidFill>
                    <a:srgbClr val="FF0000"/>
                  </a:solidFill>
                  <a:prstDash val="solid"/>
                </a:ln>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a:latin typeface="Bookman Old Style" pitchFamily="18" charset="0"/>
                <a:cs typeface="+mn-cs"/>
              </a:rPr>
              <a:t>первоклассника</a:t>
            </a:r>
          </a:p>
        </p:txBody>
      </p:sp>
      <p:sp>
        <p:nvSpPr>
          <p:cNvPr id="19462" name="TextBox 6"/>
          <p:cNvSpPr txBox="1">
            <a:spLocks noChangeArrowheads="1"/>
          </p:cNvSpPr>
          <p:nvPr/>
        </p:nvSpPr>
        <p:spPr bwMode="auto">
          <a:xfrm>
            <a:off x="0" y="1285875"/>
            <a:ext cx="6858000" cy="4894263"/>
          </a:xfrm>
          <a:prstGeom prst="rect">
            <a:avLst/>
          </a:prstGeom>
          <a:noFill/>
          <a:ln w="9525">
            <a:noFill/>
            <a:miter lim="800000"/>
            <a:headEnd/>
            <a:tailEnd/>
          </a:ln>
        </p:spPr>
        <p:txBody>
          <a:bodyPr>
            <a:spAutoFit/>
          </a:bodyPr>
          <a:lstStyle/>
          <a:p>
            <a:pPr marL="342900" indent="-342900" algn="just">
              <a:buFontTx/>
              <a:buAutoNum type="arabicPeriod"/>
            </a:pPr>
            <a:r>
              <a:rPr lang="ru-RU" sz="1200" b="1"/>
              <a:t>Адаптация. </a:t>
            </a:r>
            <a:r>
              <a:rPr lang="ru-RU" sz="1200"/>
              <a:t>Любой человек, оказавшись в непривычных условиях, ведет себя не естественно, привыкает, приспосабливается. Тоже происходит и с ребенком, поэтому в сентябре-октябре в его поведении могут появиться изменения. Вдруг ребенок может стать капризным, плаксивым, как будто снова стал маленьким и хочет, чтобы к нему относились как малышу.</a:t>
            </a:r>
          </a:p>
          <a:p>
            <a:pPr marL="342900" indent="-342900" algn="just">
              <a:buFontTx/>
              <a:buAutoNum type="arabicPeriod"/>
            </a:pPr>
            <a:endParaRPr lang="ru-RU" sz="1200"/>
          </a:p>
          <a:p>
            <a:pPr marL="342900" indent="-342900" algn="just">
              <a:buFontTx/>
              <a:buAutoNum type="arabicPeriod"/>
            </a:pPr>
            <a:r>
              <a:rPr lang="ru-RU" sz="1200" b="1"/>
              <a:t>Учеба-игра. </a:t>
            </a:r>
            <a:r>
              <a:rPr lang="ru-RU" sz="1200"/>
              <a:t>Очень важно сочетать игру и учебу. Учиться, играя </a:t>
            </a:r>
            <a:r>
              <a:rPr lang="ru-RU" sz="1200">
                <a:latin typeface="Calibri" pitchFamily="34" charset="0"/>
              </a:rPr>
              <a:t>–</a:t>
            </a:r>
            <a:r>
              <a:rPr lang="ru-RU" sz="1200"/>
              <a:t> намного легче, ведь играть ребенок умеет очень хорошо. А учеба </a:t>
            </a:r>
            <a:r>
              <a:rPr lang="ru-RU" sz="1200">
                <a:latin typeface="Calibri" pitchFamily="34" charset="0"/>
              </a:rPr>
              <a:t>–</a:t>
            </a:r>
            <a:r>
              <a:rPr lang="ru-RU" sz="1200"/>
              <a:t> это та сфера, где ребенок  первоклассник </a:t>
            </a:r>
            <a:r>
              <a:rPr lang="ru-RU" sz="1200">
                <a:latin typeface="Calibri" pitchFamily="34" charset="0"/>
              </a:rPr>
              <a:t>–</a:t>
            </a:r>
            <a:r>
              <a:rPr lang="ru-RU" sz="1200"/>
              <a:t> новичок.</a:t>
            </a:r>
          </a:p>
          <a:p>
            <a:pPr marL="342900" indent="-342900" algn="just">
              <a:buFontTx/>
              <a:buAutoNum type="arabicPeriod"/>
            </a:pPr>
            <a:endParaRPr lang="ru-RU" sz="1200"/>
          </a:p>
          <a:p>
            <a:pPr marL="342900" indent="-342900" algn="just">
              <a:buFontTx/>
              <a:buAutoNum type="arabicPeriod"/>
            </a:pPr>
            <a:r>
              <a:rPr lang="ru-RU" sz="1200" b="1"/>
              <a:t>Ошибки. </a:t>
            </a:r>
            <a:r>
              <a:rPr lang="ru-RU" sz="1200"/>
              <a:t>Ошибки и неудачи </a:t>
            </a:r>
            <a:r>
              <a:rPr lang="ru-RU" sz="1200">
                <a:latin typeface="Calibri" pitchFamily="34" charset="0"/>
              </a:rPr>
              <a:t>–</a:t>
            </a:r>
            <a:r>
              <a:rPr lang="ru-RU" sz="1200"/>
              <a:t> это естественные вехи на пути обучения. Почему же мы, взрослые, часто относятся к ошибкам как к чему-то противоестественному , чего быть не должно. А ошибки лишь указывают на слабые места, которые требуют дополнительного внимания и все! Критикуя за ошибки, мы как бы не позволяем быть естественным вещам, относимся к ребенку так, как будто он уже должен все уметь, а не только учиться.</a:t>
            </a:r>
          </a:p>
          <a:p>
            <a:pPr marL="342900" indent="-342900" algn="just">
              <a:buFontTx/>
              <a:buAutoNum type="arabicPeriod"/>
            </a:pPr>
            <a:endParaRPr lang="ru-RU" sz="1200"/>
          </a:p>
          <a:p>
            <a:pPr marL="342900" indent="-342900" algn="just">
              <a:buFontTx/>
              <a:buAutoNum type="arabicPeriod"/>
            </a:pPr>
            <a:r>
              <a:rPr lang="ru-RU" sz="1200" b="1"/>
              <a:t>Оценивать результаты, а не личность ребенка. </a:t>
            </a:r>
            <a:r>
              <a:rPr lang="ru-RU" sz="1200"/>
              <a:t>Оценки в жизни первоклассника зачастую болезненный вопрос. Ребенок через отношение к своим поступкам, результатам в учебе формирует отношение к себе. </a:t>
            </a:r>
            <a:r>
              <a:rPr lang="ru-RU" sz="1200">
                <a:latin typeface="Calibri" pitchFamily="34" charset="0"/>
              </a:rPr>
              <a:t>«</a:t>
            </a:r>
            <a:r>
              <a:rPr lang="ru-RU" sz="1200"/>
              <a:t>Как хорошо написал, какой хороший мальчик!</a:t>
            </a:r>
            <a:r>
              <a:rPr lang="ru-RU" sz="1200">
                <a:latin typeface="Calibri" pitchFamily="34" charset="0"/>
              </a:rPr>
              <a:t>»</a:t>
            </a:r>
            <a:r>
              <a:rPr lang="ru-RU" sz="1200"/>
              <a:t>. Казалось бы, что здесь плохого? А если завтра напишет хуже, значит уже плохой? Конечно, нет, но ребенок рассудит именно так. Важно, чтобы в словах взрослых не смешивалось отношение к личности ребенка с отношением к его результатам в учебе.</a:t>
            </a:r>
          </a:p>
          <a:p>
            <a:pPr marL="342900" indent="-342900" algn="just">
              <a:buFontTx/>
              <a:buAutoNum type="arabicPeriod"/>
            </a:pPr>
            <a:endParaRPr lang="ru-RU" sz="1200"/>
          </a:p>
          <a:p>
            <a:pPr marL="342900" indent="-342900" algn="just"/>
            <a:endParaRPr lang="ru-RU" sz="1200" b="1"/>
          </a:p>
        </p:txBody>
      </p:sp>
      <p:sp>
        <p:nvSpPr>
          <p:cNvPr id="19463" name="TextBox 7"/>
          <p:cNvSpPr txBox="1">
            <a:spLocks noChangeArrowheads="1"/>
          </p:cNvSpPr>
          <p:nvPr/>
        </p:nvSpPr>
        <p:spPr bwMode="auto">
          <a:xfrm>
            <a:off x="404813" y="8215313"/>
            <a:ext cx="6310312" cy="1069975"/>
          </a:xfrm>
          <a:prstGeom prst="rect">
            <a:avLst/>
          </a:prstGeom>
          <a:noFill/>
          <a:ln w="9525">
            <a:noFill/>
            <a:miter lim="800000"/>
            <a:headEnd/>
            <a:tailEnd/>
          </a:ln>
        </p:spPr>
        <p:txBody>
          <a:bodyPr>
            <a:spAutoFit/>
          </a:bodyPr>
          <a:lstStyle/>
          <a:p>
            <a:r>
              <a:rPr lang="ru-RU" sz="1600" b="1" i="1">
                <a:solidFill>
                  <a:srgbClr val="C00000"/>
                </a:solidFill>
                <a:latin typeface="Minion Pro" pitchFamily="18" charset="0"/>
              </a:rPr>
              <a:t>Школа </a:t>
            </a:r>
            <a:r>
              <a:rPr lang="ru-RU" sz="1600" b="1" i="1">
                <a:solidFill>
                  <a:srgbClr val="C00000"/>
                </a:solidFill>
              </a:rPr>
              <a:t>- </a:t>
            </a:r>
            <a:r>
              <a:rPr lang="ru-RU" sz="1600" b="1" i="1">
                <a:solidFill>
                  <a:srgbClr val="C00000"/>
                </a:solidFill>
                <a:latin typeface="Minion Pro" pitchFamily="18" charset="0"/>
              </a:rPr>
              <a:t>это как работа для взрослых, </a:t>
            </a:r>
          </a:p>
          <a:p>
            <a:r>
              <a:rPr lang="ru-RU" sz="1600" b="1" i="1">
                <a:solidFill>
                  <a:srgbClr val="C00000"/>
                </a:solidFill>
                <a:latin typeface="Minion Pro" pitchFamily="18" charset="0"/>
              </a:rPr>
              <a:t>только ребенок получает за свой труд </a:t>
            </a:r>
            <a:endParaRPr lang="ru-RU" sz="1600" b="1" i="1">
              <a:solidFill>
                <a:srgbClr val="C00000"/>
              </a:solidFill>
            </a:endParaRPr>
          </a:p>
          <a:p>
            <a:r>
              <a:rPr lang="ru-RU" sz="1600" b="1" i="1">
                <a:solidFill>
                  <a:srgbClr val="C00000"/>
                </a:solidFill>
                <a:latin typeface="Minion Pro" pitchFamily="18" charset="0"/>
              </a:rPr>
              <a:t>не деньги, а знания.</a:t>
            </a:r>
          </a:p>
          <a:p>
            <a:endParaRPr lang="ru-RU" sz="1600" b="1" i="1">
              <a:latin typeface="Minion Pro" pitchFamily="18" charset="0"/>
            </a:endParaRPr>
          </a:p>
        </p:txBody>
      </p:sp>
      <p:pic>
        <p:nvPicPr>
          <p:cNvPr id="19464" name="Picture 10" descr="C:\Users\viki\AppData\Local\Microsoft\Windows\Temporary Internet Files\Content.IE5\M4P7N6CI\MCj04358410000[1].wmf"/>
          <p:cNvPicPr>
            <a:picLocks noChangeAspect="1" noChangeArrowheads="1"/>
          </p:cNvPicPr>
          <p:nvPr/>
        </p:nvPicPr>
        <p:blipFill>
          <a:blip r:embed="rId2"/>
          <a:srcRect/>
          <a:stretch>
            <a:fillRect/>
          </a:stretch>
        </p:blipFill>
        <p:spPr bwMode="auto">
          <a:xfrm flipH="1">
            <a:off x="4997450" y="5643563"/>
            <a:ext cx="1503363" cy="3357562"/>
          </a:xfrm>
          <a:prstGeom prst="rect">
            <a:avLst/>
          </a:prstGeom>
          <a:noFill/>
          <a:ln w="9525">
            <a:noFill/>
            <a:miter lim="800000"/>
            <a:headEnd/>
            <a:tailEnd/>
          </a:ln>
        </p:spPr>
      </p:pic>
      <p:sp>
        <p:nvSpPr>
          <p:cNvPr id="10" name="TextBox 9"/>
          <p:cNvSpPr txBox="1"/>
          <p:nvPr/>
        </p:nvSpPr>
        <p:spPr>
          <a:xfrm>
            <a:off x="71438" y="5929313"/>
            <a:ext cx="4643437" cy="2308225"/>
          </a:xfrm>
          <a:prstGeom prst="rect">
            <a:avLst/>
          </a:prstGeom>
          <a:noFill/>
        </p:spPr>
        <p:txBody>
          <a:bodyPr>
            <a:spAutoFit/>
          </a:bodyPr>
          <a:lstStyle/>
          <a:p>
            <a:pPr marL="228600" indent="-228600" algn="just">
              <a:buFontTx/>
              <a:buAutoNum type="arabicPeriod" startAt="5"/>
              <a:defRPr/>
            </a:pPr>
            <a:r>
              <a:rPr lang="ru-RU" sz="1200" b="1" dirty="0">
                <a:latin typeface="Arial" pitchFamily="34" charset="0"/>
                <a:cs typeface="Arial" pitchFamily="34" charset="0"/>
              </a:rPr>
              <a:t>Школа – это авторитарная структура</a:t>
            </a:r>
            <a:r>
              <a:rPr lang="ru-RU" sz="1200" dirty="0">
                <a:latin typeface="Arial" pitchFamily="34" charset="0"/>
                <a:cs typeface="Arial" pitchFamily="34" charset="0"/>
              </a:rPr>
              <a:t>, где дисциплина и повиновение очень важный компонент в процессе обучения. Поэтому не следует ожидать что в школе вашего ребенка полюбят, будут заботиться, что там ему будет хорошо и весело, что там разовьются всевозможные способности ребенка, его творческий потенциал. У школы задачи другие – дать знания ребенку и сделать его способным жить в обществе, где есть определенные законы и ограничения, где люди – разные и по-разному могут относиться друг к другу. </a:t>
            </a:r>
          </a:p>
          <a:p>
            <a:pPr marL="228600" indent="-228600" algn="just">
              <a:buFontTx/>
              <a:buAutoNum type="arabicPeriod" startAt="5"/>
              <a:defRPr/>
            </a:pPr>
            <a:endParaRPr lang="ru-RU" sz="1200" dirty="0">
              <a:latin typeface="Arial" pitchFamily="34" charset="0"/>
              <a:cs typeface="Arial" pitchFamily="34" charset="0"/>
            </a:endParaRPr>
          </a:p>
          <a:p>
            <a:pPr algn="just">
              <a:defRPr/>
            </a:pPr>
            <a:endParaRPr lang="ru-RU"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57150" y="261938"/>
            <a:ext cx="6943725" cy="1524000"/>
          </a:xfrm>
        </p:spPr>
        <p:txBody>
          <a:bodyPr/>
          <a:lstStyle/>
          <a:p>
            <a:pPr algn="l"/>
            <a:r>
              <a:rPr lang="ru-RU" sz="3200" b="1" smtClean="0">
                <a:solidFill>
                  <a:srgbClr val="0070C0"/>
                </a:solidFill>
              </a:rPr>
              <a:t>ОСОБЕННОСТИ ФИЗИЧЕСКОГО ВОСПИТАНИЯ ДЕТЕЙ ПРИ ПОСТУПЛЕНИИ ИХ В ШКОЛУ</a:t>
            </a:r>
            <a:br>
              <a:rPr lang="ru-RU" sz="3200" b="1" smtClean="0">
                <a:solidFill>
                  <a:srgbClr val="0070C0"/>
                </a:solidFill>
              </a:rPr>
            </a:br>
            <a:endParaRPr lang="ru-RU" sz="3200" smtClean="0">
              <a:solidFill>
                <a:srgbClr val="0070C0"/>
              </a:solidFill>
            </a:endParaRPr>
          </a:p>
        </p:txBody>
      </p:sp>
      <p:pic>
        <p:nvPicPr>
          <p:cNvPr id="20483" name="Picture 2" descr="C:\Users\viki\AppData\Local\Microsoft\Windows\Temporary Internet Files\Content.IE5\16OLWOMK\MCj04357730000[1].wmf"/>
          <p:cNvPicPr>
            <a:picLocks noChangeAspect="1" noChangeArrowheads="1"/>
          </p:cNvPicPr>
          <p:nvPr/>
        </p:nvPicPr>
        <p:blipFill>
          <a:blip r:embed="rId2"/>
          <a:srcRect/>
          <a:stretch>
            <a:fillRect/>
          </a:stretch>
        </p:blipFill>
        <p:spPr bwMode="auto">
          <a:xfrm>
            <a:off x="5643563" y="71438"/>
            <a:ext cx="1143000" cy="2486025"/>
          </a:xfrm>
          <a:prstGeom prst="rect">
            <a:avLst/>
          </a:prstGeom>
          <a:noFill/>
          <a:ln w="9525">
            <a:noFill/>
            <a:miter lim="800000"/>
            <a:headEnd/>
            <a:tailEnd/>
          </a:ln>
        </p:spPr>
      </p:pic>
      <p:pic>
        <p:nvPicPr>
          <p:cNvPr id="20484" name="Picture 4" descr="C:\Users\viki\AppData\Local\Microsoft\Windows\Temporary Internet Files\Content.IE5\YN4VUU4O\MCj04357450000[1].wmf"/>
          <p:cNvPicPr>
            <a:picLocks noChangeAspect="1" noChangeArrowheads="1"/>
          </p:cNvPicPr>
          <p:nvPr/>
        </p:nvPicPr>
        <p:blipFill>
          <a:blip r:embed="rId3"/>
          <a:srcRect/>
          <a:stretch>
            <a:fillRect/>
          </a:stretch>
        </p:blipFill>
        <p:spPr bwMode="auto">
          <a:xfrm>
            <a:off x="71438" y="6705600"/>
            <a:ext cx="2025650" cy="2295525"/>
          </a:xfrm>
          <a:prstGeom prst="rect">
            <a:avLst/>
          </a:prstGeom>
          <a:noFill/>
          <a:ln w="9525">
            <a:noFill/>
            <a:miter lim="800000"/>
            <a:headEnd/>
            <a:tailEnd/>
          </a:ln>
        </p:spPr>
      </p:pic>
      <p:sp>
        <p:nvSpPr>
          <p:cNvPr id="20485" name="TextBox 6"/>
          <p:cNvSpPr txBox="1">
            <a:spLocks noChangeArrowheads="1"/>
          </p:cNvSpPr>
          <p:nvPr/>
        </p:nvSpPr>
        <p:spPr bwMode="auto">
          <a:xfrm>
            <a:off x="71438" y="1500188"/>
            <a:ext cx="5500687" cy="1323975"/>
          </a:xfrm>
          <a:prstGeom prst="rect">
            <a:avLst/>
          </a:prstGeom>
          <a:noFill/>
          <a:ln w="9525">
            <a:noFill/>
            <a:miter lim="800000"/>
            <a:headEnd/>
            <a:tailEnd/>
          </a:ln>
        </p:spPr>
        <p:txBody>
          <a:bodyPr>
            <a:spAutoFit/>
          </a:bodyPr>
          <a:lstStyle/>
          <a:p>
            <a:pPr algn="just"/>
            <a:r>
              <a:rPr lang="ru-RU" sz="1600" i="1"/>
              <a:t>Переход ребенка от условий воспитания в семье к школе — переломный момент в его жизни. Школа предъявляет к детям ряд новых для них требований, связанных с систематическим обучением, с пребыванием в коллективе.</a:t>
            </a:r>
          </a:p>
        </p:txBody>
      </p:sp>
      <p:sp>
        <p:nvSpPr>
          <p:cNvPr id="20486" name="TextBox 7"/>
          <p:cNvSpPr txBox="1">
            <a:spLocks noChangeArrowheads="1"/>
          </p:cNvSpPr>
          <p:nvPr/>
        </p:nvSpPr>
        <p:spPr bwMode="auto">
          <a:xfrm>
            <a:off x="0" y="2857500"/>
            <a:ext cx="6858000" cy="1816100"/>
          </a:xfrm>
          <a:prstGeom prst="rect">
            <a:avLst/>
          </a:prstGeom>
          <a:noFill/>
          <a:ln w="9525">
            <a:noFill/>
            <a:miter lim="800000"/>
            <a:headEnd/>
            <a:tailEnd/>
          </a:ln>
        </p:spPr>
        <p:txBody>
          <a:bodyPr>
            <a:spAutoFit/>
          </a:bodyPr>
          <a:lstStyle/>
          <a:p>
            <a:r>
              <a:rPr lang="ru-RU" sz="1400"/>
              <a:t>Для школьников 1—2-х классов установлен следующий режим, разработанный Институтом физического воспитания и школьной гигиены Академии педагогических наук, утвержденный Управлением школ Министерства просвещения РСФСР. </a:t>
            </a:r>
          </a:p>
          <a:p>
            <a:r>
              <a:rPr lang="ru-RU" sz="1400">
                <a:solidFill>
                  <a:srgbClr val="0070C0"/>
                </a:solidFill>
              </a:rPr>
              <a:t>Пробуждение — в 7 часов утра, </a:t>
            </a:r>
            <a:r>
              <a:rPr lang="ru-RU" sz="1400"/>
              <a:t>утренняя гимнастика, закаливающие процедуры (обтирание, душ), уборка постели, умывание. В 7 часов 30 минут. ребенок садится завтракать.</a:t>
            </a:r>
            <a:br>
              <a:rPr lang="ru-RU" sz="1400"/>
            </a:br>
            <a:endParaRPr lang="ru-RU" sz="1400"/>
          </a:p>
        </p:txBody>
      </p:sp>
      <p:sp>
        <p:nvSpPr>
          <p:cNvPr id="20487" name="TextBox 8"/>
          <p:cNvSpPr txBox="1">
            <a:spLocks noChangeArrowheads="1"/>
          </p:cNvSpPr>
          <p:nvPr/>
        </p:nvSpPr>
        <p:spPr bwMode="auto">
          <a:xfrm>
            <a:off x="0" y="4429125"/>
            <a:ext cx="6858000" cy="2246313"/>
          </a:xfrm>
          <a:prstGeom prst="rect">
            <a:avLst/>
          </a:prstGeom>
          <a:noFill/>
          <a:ln w="9525">
            <a:noFill/>
            <a:miter lim="800000"/>
            <a:headEnd/>
            <a:tailEnd/>
          </a:ln>
        </p:spPr>
        <p:txBody>
          <a:bodyPr>
            <a:spAutoFit/>
          </a:bodyPr>
          <a:lstStyle/>
          <a:p>
            <a:r>
              <a:rPr lang="ru-RU" sz="1400">
                <a:solidFill>
                  <a:srgbClr val="0070C0"/>
                </a:solidFill>
              </a:rPr>
              <a:t>Учебные занятия </a:t>
            </a:r>
            <a:r>
              <a:rPr lang="ru-RU" sz="1400"/>
              <a:t>в школе продолжаются 4 часа. По приходе из школы — обед (13 часов — 13 часов 30 минут); отдых в течение часа (детям 7 лет полезно в это время спать).</a:t>
            </a:r>
          </a:p>
          <a:p>
            <a:r>
              <a:rPr lang="ru-RU" sz="1400"/>
              <a:t>После отдыха — обязательное </a:t>
            </a:r>
            <a:r>
              <a:rPr lang="ru-RU" sz="1400">
                <a:solidFill>
                  <a:srgbClr val="0070C0"/>
                </a:solidFill>
              </a:rPr>
              <a:t>пребывание на воздухе</a:t>
            </a:r>
            <a:r>
              <a:rPr lang="ru-RU" sz="1400"/>
              <a:t>: прогулка, подвижные игры и развлечения, лыжи, коньки, санки и т. д. Для этого отводится время от 14 часов 30 минут до 16 часов. </a:t>
            </a:r>
          </a:p>
          <a:p>
            <a:r>
              <a:rPr lang="ru-RU" sz="1400"/>
              <a:t>После этого </a:t>
            </a:r>
            <a:r>
              <a:rPr lang="ru-RU" sz="1400">
                <a:solidFill>
                  <a:srgbClr val="0070C0"/>
                </a:solidFill>
              </a:rPr>
              <a:t>приготовление уроков </a:t>
            </a:r>
            <a:r>
              <a:rPr lang="ru-RU" sz="1400"/>
              <a:t>(1—1 1/2 часа) и снова </a:t>
            </a:r>
            <a:r>
              <a:rPr lang="ru-RU" sz="1400">
                <a:solidFill>
                  <a:srgbClr val="0070C0"/>
                </a:solidFill>
              </a:rPr>
              <a:t>пребывание на воздухе</a:t>
            </a:r>
            <a:r>
              <a:rPr lang="ru-RU" sz="1400"/>
              <a:t>. От 19 до 20 часов — ужин и свободные занятия.</a:t>
            </a:r>
            <a:br>
              <a:rPr lang="ru-RU" sz="1400"/>
            </a:br>
            <a:r>
              <a:rPr lang="ru-RU" sz="1400">
                <a:solidFill>
                  <a:srgbClr val="0070C0"/>
                </a:solidFill>
              </a:rPr>
              <a:t>Приготовления ко сну</a:t>
            </a:r>
            <a:r>
              <a:rPr lang="ru-RU" sz="1400"/>
              <a:t>, чистка одежды, обуви, проветривание комнаты, вечерний туалет — 20 часов — 20 часов 30 минут, сон — с 20 часов 30 минут до 7 часов.</a:t>
            </a:r>
          </a:p>
        </p:txBody>
      </p:sp>
      <p:sp>
        <p:nvSpPr>
          <p:cNvPr id="10" name="TextBox 9"/>
          <p:cNvSpPr txBox="1"/>
          <p:nvPr/>
        </p:nvSpPr>
        <p:spPr>
          <a:xfrm>
            <a:off x="2000250" y="6715125"/>
            <a:ext cx="4786313" cy="2308225"/>
          </a:xfrm>
          <a:prstGeom prst="rect">
            <a:avLst/>
          </a:prstGeom>
          <a:noFill/>
        </p:spPr>
        <p:txBody>
          <a:bodyPr>
            <a:spAutoFit/>
          </a:bodyPr>
          <a:lstStyle/>
          <a:p>
            <a:pPr algn="just">
              <a:defRPr/>
            </a:pPr>
            <a:r>
              <a:rPr lang="ru-RU" sz="1600" dirty="0">
                <a:latin typeface="+mn-lt"/>
              </a:rPr>
              <a:t>Большое внимание следует уделять созданию гигиенических условий для домашних занятий, детей. Приготовление уроков требует усидчивой работы за столом, поэтому прежде всего необходимо позаботиться об организации места, где школьник готовит уроки. </a:t>
            </a:r>
          </a:p>
          <a:p>
            <a:pPr algn="just">
              <a:defRPr/>
            </a:pPr>
            <a:r>
              <a:rPr lang="ru-RU" sz="1600" dirty="0">
                <a:latin typeface="+mn-lt"/>
              </a:rPr>
              <a:t>Воспитание здорового, физически хорошо развитого человека требует дружной совместной работы семьи и школы</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5715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anchor="ctr"/>
          <a:lstStyle/>
          <a:p>
            <a:pPr>
              <a:defRPr/>
            </a:pPr>
            <a:endParaRPr lang="ru-RU"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Прямоугольник 4"/>
          <p:cNvSpPr/>
          <p:nvPr/>
        </p:nvSpPr>
        <p:spPr>
          <a:xfrm>
            <a:off x="166937" y="-89260"/>
            <a:ext cx="6476773" cy="1323439"/>
          </a:xfrm>
          <a:prstGeom prst="rect">
            <a:avLst/>
          </a:prstGeom>
          <a:noFill/>
        </p:spPr>
        <p:txBody>
          <a:bodyPr wrap="none">
            <a:spAutoFit/>
          </a:bodyPr>
          <a:lstStyle/>
          <a:p>
            <a:pPr algn="ctr">
              <a:defRPr/>
            </a:pPr>
            <a:r>
              <a:rPr lang="ru-RU"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Физическое воспитание </a:t>
            </a:r>
          </a:p>
          <a:p>
            <a:pPr algn="ctr">
              <a:defRPr/>
            </a:pPr>
            <a:r>
              <a:rPr lang="ru-RU"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ребенка в семье</a:t>
            </a:r>
          </a:p>
        </p:txBody>
      </p:sp>
      <p:sp>
        <p:nvSpPr>
          <p:cNvPr id="3076" name="TextBox 5"/>
          <p:cNvSpPr txBox="1">
            <a:spLocks noChangeArrowheads="1"/>
          </p:cNvSpPr>
          <p:nvPr/>
        </p:nvSpPr>
        <p:spPr bwMode="auto">
          <a:xfrm>
            <a:off x="0" y="1285875"/>
            <a:ext cx="6858000" cy="1016000"/>
          </a:xfrm>
          <a:prstGeom prst="rect">
            <a:avLst/>
          </a:prstGeom>
          <a:noFill/>
          <a:ln w="9525">
            <a:noFill/>
            <a:miter lim="800000"/>
            <a:headEnd/>
            <a:tailEnd/>
          </a:ln>
        </p:spPr>
        <p:txBody>
          <a:bodyPr>
            <a:spAutoFit/>
          </a:bodyPr>
          <a:lstStyle/>
          <a:p>
            <a:pPr algn="just"/>
            <a:r>
              <a:rPr lang="ru-RU" sz="1500">
                <a:latin typeface="Comic Sans MS" pitchFamily="66" charset="0"/>
              </a:rPr>
              <a:t>Долг родителей — укрепить здоровье ребенка в данный момент и обеспечить благоприятное развитие детского организма в будущем. Нормальное развитие и состояние здоровья обеспечивается созданием оптимальных условий, то есть организацией правильного режима.</a:t>
            </a:r>
          </a:p>
        </p:txBody>
      </p:sp>
      <p:sp>
        <p:nvSpPr>
          <p:cNvPr id="7" name="TextBox 6"/>
          <p:cNvSpPr txBox="1"/>
          <p:nvPr/>
        </p:nvSpPr>
        <p:spPr>
          <a:xfrm>
            <a:off x="0" y="2357438"/>
            <a:ext cx="6858000" cy="1558925"/>
          </a:xfrm>
          <a:prstGeom prst="rect">
            <a:avLst/>
          </a:prstGeom>
          <a:noFill/>
        </p:spPr>
        <p:txBody>
          <a:bodyPr>
            <a:spAutoFit/>
          </a:bodyPr>
          <a:lstStyle/>
          <a:p>
            <a:pPr>
              <a:defRPr/>
            </a:pPr>
            <a:r>
              <a:rPr lang="ru-RU" sz="1600" i="1">
                <a:latin typeface="Calibri" pitchFamily="34" charset="0"/>
              </a:rPr>
              <a:t>В </a:t>
            </a:r>
            <a:r>
              <a:rPr lang="ru-RU" sz="1600" i="1">
                <a:effectLst>
                  <a:outerShdw blurRad="38100" dist="38100" dir="2700000" algn="tl">
                    <a:srgbClr val="C0C0C0"/>
                  </a:outerShdw>
                </a:effectLst>
                <a:latin typeface="Calibri" pitchFamily="34" charset="0"/>
              </a:rPr>
              <a:t>физическом воспитании</a:t>
            </a:r>
            <a:r>
              <a:rPr lang="ru-RU" sz="1600" i="1">
                <a:latin typeface="Calibri" pitchFamily="34" charset="0"/>
              </a:rPr>
              <a:t> детей дошкольного возраста используются </a:t>
            </a:r>
            <a:r>
              <a:rPr lang="ru-RU" sz="1600" i="1">
                <a:solidFill>
                  <a:srgbClr val="EE5B00"/>
                </a:solidFill>
                <a:latin typeface="Calibri" pitchFamily="34" charset="0"/>
              </a:rPr>
              <a:t>физические упражнения</a:t>
            </a:r>
            <a:r>
              <a:rPr lang="ru-RU" sz="1600" i="1">
                <a:latin typeface="Calibri" pitchFamily="34" charset="0"/>
              </a:rPr>
              <a:t> (ходьба, бег, упражнения в равновесии, метание, лазание, подвижные игры), </a:t>
            </a:r>
            <a:r>
              <a:rPr lang="ru-RU" sz="1600" i="1">
                <a:solidFill>
                  <a:srgbClr val="EE5B00"/>
                </a:solidFill>
                <a:latin typeface="Calibri" pitchFamily="34" charset="0"/>
              </a:rPr>
              <a:t>спортивные упражнения</a:t>
            </a:r>
            <a:r>
              <a:rPr lang="ru-RU" sz="1600" i="1">
                <a:latin typeface="Calibri" pitchFamily="34" charset="0"/>
              </a:rPr>
              <a:t>, </a:t>
            </a:r>
            <a:r>
              <a:rPr lang="ru-RU" sz="1600" i="1">
                <a:solidFill>
                  <a:srgbClr val="EE5B00"/>
                </a:solidFill>
                <a:latin typeface="Calibri" pitchFamily="34" charset="0"/>
              </a:rPr>
              <a:t>гигиенические факторы</a:t>
            </a:r>
            <a:r>
              <a:rPr lang="ru-RU" sz="1600" i="1">
                <a:latin typeface="Calibri" pitchFamily="34" charset="0"/>
              </a:rPr>
              <a:t> (режим дня, питание, сон и т. п.), </a:t>
            </a:r>
            <a:r>
              <a:rPr lang="ru-RU" sz="1600" i="1">
                <a:solidFill>
                  <a:srgbClr val="EE5B00"/>
                </a:solidFill>
                <a:latin typeface="Calibri" pitchFamily="34" charset="0"/>
              </a:rPr>
              <a:t>естественные силы природы</a:t>
            </a:r>
            <a:r>
              <a:rPr lang="ru-RU" sz="1600" i="1">
                <a:latin typeface="Calibri" pitchFamily="34" charset="0"/>
              </a:rPr>
              <a:t> (солнце, воздух и вода).</a:t>
            </a:r>
          </a:p>
          <a:p>
            <a:pPr>
              <a:buFontTx/>
              <a:buChar char="-"/>
              <a:defRPr/>
            </a:pPr>
            <a:endParaRPr lang="ru-RU" sz="1600" i="1">
              <a:latin typeface="Calibri" pitchFamily="34" charset="0"/>
            </a:endParaRPr>
          </a:p>
        </p:txBody>
      </p:sp>
      <p:sp>
        <p:nvSpPr>
          <p:cNvPr id="3078" name="TextBox 7"/>
          <p:cNvSpPr txBox="1">
            <a:spLocks noChangeArrowheads="1"/>
          </p:cNvSpPr>
          <p:nvPr/>
        </p:nvSpPr>
        <p:spPr bwMode="auto">
          <a:xfrm>
            <a:off x="2000250" y="3968750"/>
            <a:ext cx="4857750" cy="3970338"/>
          </a:xfrm>
          <a:prstGeom prst="rect">
            <a:avLst/>
          </a:prstGeom>
          <a:noFill/>
          <a:ln w="9525">
            <a:noFill/>
            <a:miter lim="800000"/>
            <a:headEnd/>
            <a:tailEnd/>
          </a:ln>
        </p:spPr>
        <p:txBody>
          <a:bodyPr>
            <a:spAutoFit/>
          </a:bodyPr>
          <a:lstStyle/>
          <a:p>
            <a:pPr algn="r">
              <a:buFontTx/>
              <a:buChar char="-"/>
            </a:pPr>
            <a:r>
              <a:rPr lang="ru-RU" sz="1400">
                <a:solidFill>
                  <a:srgbClr val="C00000"/>
                </a:solidFill>
                <a:latin typeface="Calibri" pitchFamily="34" charset="0"/>
              </a:rPr>
              <a:t>Задания и объяснения должны быть ясными и четкими, давать их надо бодрым голосом" и тут же показывать все движения.</a:t>
            </a:r>
          </a:p>
          <a:p>
            <a:pPr algn="r">
              <a:buFontTx/>
              <a:buChar char="-"/>
            </a:pPr>
            <a:r>
              <a:rPr lang="ru-RU" sz="1400">
                <a:latin typeface="Calibri" pitchFamily="34" charset="0"/>
              </a:rPr>
              <a:t>Упражнения должны быть интересные, в них следует использовать хорошо запоминающиеся образные сравнения, например: «птичка», «кошка», «паровоз».</a:t>
            </a:r>
          </a:p>
          <a:p>
            <a:pPr algn="r">
              <a:buFontTx/>
              <a:buChar char="-"/>
            </a:pPr>
            <a:r>
              <a:rPr lang="ru-RU" sz="1400">
                <a:solidFill>
                  <a:srgbClr val="C00000"/>
                </a:solidFill>
                <a:latin typeface="Calibri" pitchFamily="34" charset="0"/>
              </a:rPr>
              <a:t>Основной принцип, которого должны придерживаться родители, занимаясь физическими упражнениями с малышами,— изображать все в виде игры. Веселый тон, шутка, смех, активное участие взрослого всегда увлекают ребенка.</a:t>
            </a:r>
          </a:p>
          <a:p>
            <a:pPr algn="r">
              <a:buFontTx/>
              <a:buChar char="-"/>
            </a:pPr>
            <a:r>
              <a:rPr lang="ru-RU" sz="1400">
                <a:latin typeface="Calibri" pitchFamily="34" charset="0"/>
              </a:rPr>
              <a:t>Количество повторений движений для дошкольников обычно колеблется от 2—3 до </a:t>
            </a:r>
            <a:r>
              <a:rPr lang="ru-RU" sz="1400"/>
              <a:t>10</a:t>
            </a:r>
            <a:r>
              <a:rPr lang="ru-RU" sz="1400">
                <a:latin typeface="Calibri" pitchFamily="34" charset="0"/>
              </a:rPr>
              <a:t>.</a:t>
            </a:r>
          </a:p>
          <a:p>
            <a:pPr algn="r">
              <a:buFontTx/>
              <a:buChar char="-"/>
            </a:pPr>
            <a:r>
              <a:rPr lang="ru-RU" sz="1400">
                <a:solidFill>
                  <a:srgbClr val="C00000"/>
                </a:solidFill>
                <a:latin typeface="Calibri" pitchFamily="34" charset="0"/>
              </a:rPr>
              <a:t>После наиболее трудных упражнений необходимо давать кратковременные паузы отдыха (30—60 с).</a:t>
            </a:r>
            <a:endParaRPr lang="ru-RU" sz="1400">
              <a:solidFill>
                <a:srgbClr val="C00000"/>
              </a:solidFill>
            </a:endParaRPr>
          </a:p>
          <a:p>
            <a:pPr algn="r">
              <a:buFontTx/>
              <a:buChar char="-"/>
            </a:pPr>
            <a:r>
              <a:rPr lang="ru-RU" sz="1400"/>
              <a:t>Средние значения показателей двигательной активности детей за полный день - </a:t>
            </a:r>
            <a:r>
              <a:rPr lang="ru-RU" sz="1400">
                <a:solidFill>
                  <a:srgbClr val="FF3300"/>
                </a:solidFill>
              </a:rPr>
              <a:t>объем 17 000 движений</a:t>
            </a:r>
            <a:r>
              <a:rPr lang="ru-RU" sz="1400"/>
              <a:t>; интенсивность 55-65 движений в минуту </a:t>
            </a:r>
          </a:p>
        </p:txBody>
      </p:sp>
      <p:sp>
        <p:nvSpPr>
          <p:cNvPr id="9" name="Прямоугольник 8"/>
          <p:cNvSpPr/>
          <p:nvPr/>
        </p:nvSpPr>
        <p:spPr>
          <a:xfrm>
            <a:off x="2242988" y="3513130"/>
            <a:ext cx="4572149" cy="52322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r">
              <a:defRPr/>
            </a:pPr>
            <a:r>
              <a:rPr lang="ru-RU" sz="2800" b="1" dirty="0">
                <a:ln w="11430">
                  <a:solidFill>
                    <a:srgbClr val="EE5B00"/>
                  </a:solidFill>
                </a:ln>
                <a:gradFill flip="none" rotWithShape="1">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13500000" scaled="1"/>
                  <a:tileRect/>
                </a:gradFill>
                <a:effectLst>
                  <a:outerShdw blurRad="80000" dist="40000" dir="5040000" algn="tl">
                    <a:srgbClr val="000000">
                      <a:alpha val="30000"/>
                    </a:srgbClr>
                  </a:outerShdw>
                </a:effectLst>
              </a:rPr>
              <a:t>Физические упражнения</a:t>
            </a:r>
          </a:p>
        </p:txBody>
      </p:sp>
      <p:pic>
        <p:nvPicPr>
          <p:cNvPr id="3080" name="Picture 2" descr="C:\Users\viki\AppData\Local\Microsoft\Windows\Temporary Internet Files\Content.IE5\COU2X6RI\MCj04370690000[1].png"/>
          <p:cNvPicPr>
            <a:picLocks noChangeAspect="1" noChangeArrowheads="1"/>
          </p:cNvPicPr>
          <p:nvPr/>
        </p:nvPicPr>
        <p:blipFill>
          <a:blip r:embed="rId2"/>
          <a:srcRect/>
          <a:stretch>
            <a:fillRect/>
          </a:stretch>
        </p:blipFill>
        <p:spPr bwMode="auto">
          <a:xfrm>
            <a:off x="71438" y="3714750"/>
            <a:ext cx="1000125" cy="1000125"/>
          </a:xfrm>
          <a:prstGeom prst="rect">
            <a:avLst/>
          </a:prstGeom>
          <a:noFill/>
          <a:ln w="9525">
            <a:noFill/>
            <a:miter lim="800000"/>
            <a:headEnd/>
            <a:tailEnd/>
          </a:ln>
        </p:spPr>
      </p:pic>
      <p:pic>
        <p:nvPicPr>
          <p:cNvPr id="3081" name="Picture 3" descr="C:\Users\viki\AppData\Local\Microsoft\Windows\Temporary Internet Files\Content.IE5\HT7649U9\MCj04370680000[1].png"/>
          <p:cNvPicPr>
            <a:picLocks noChangeAspect="1" noChangeArrowheads="1"/>
          </p:cNvPicPr>
          <p:nvPr/>
        </p:nvPicPr>
        <p:blipFill>
          <a:blip r:embed="rId3"/>
          <a:srcRect/>
          <a:stretch>
            <a:fillRect/>
          </a:stretch>
        </p:blipFill>
        <p:spPr bwMode="auto">
          <a:xfrm>
            <a:off x="142875" y="5214938"/>
            <a:ext cx="928688" cy="928687"/>
          </a:xfrm>
          <a:prstGeom prst="rect">
            <a:avLst/>
          </a:prstGeom>
          <a:noFill/>
          <a:ln w="9525">
            <a:noFill/>
            <a:miter lim="800000"/>
            <a:headEnd/>
            <a:tailEnd/>
          </a:ln>
        </p:spPr>
      </p:pic>
      <p:pic>
        <p:nvPicPr>
          <p:cNvPr id="3082" name="Picture 4" descr="C:\Users\viki\AppData\Local\Microsoft\Windows\Temporary Internet Files\Content.IE5\FNMA7AE2\MCj04370790000[1].png"/>
          <p:cNvPicPr>
            <a:picLocks noChangeAspect="1" noChangeArrowheads="1"/>
          </p:cNvPicPr>
          <p:nvPr/>
        </p:nvPicPr>
        <p:blipFill>
          <a:blip r:embed="rId4"/>
          <a:srcRect/>
          <a:stretch>
            <a:fillRect/>
          </a:stretch>
        </p:blipFill>
        <p:spPr bwMode="auto">
          <a:xfrm>
            <a:off x="5715000" y="357188"/>
            <a:ext cx="1000125" cy="1000125"/>
          </a:xfrm>
          <a:prstGeom prst="rect">
            <a:avLst/>
          </a:prstGeom>
          <a:noFill/>
          <a:ln w="9525">
            <a:noFill/>
            <a:miter lim="800000"/>
            <a:headEnd/>
            <a:tailEnd/>
          </a:ln>
        </p:spPr>
      </p:pic>
      <p:pic>
        <p:nvPicPr>
          <p:cNvPr id="3083" name="Picture 5" descr="C:\Users\viki\AppData\Local\Microsoft\Windows\Temporary Internet Files\Content.IE5\MOVYDWVJ\MCj04370700000[1].png"/>
          <p:cNvPicPr>
            <a:picLocks noChangeAspect="1" noChangeArrowheads="1"/>
          </p:cNvPicPr>
          <p:nvPr/>
        </p:nvPicPr>
        <p:blipFill>
          <a:blip r:embed="rId5"/>
          <a:srcRect/>
          <a:stretch>
            <a:fillRect/>
          </a:stretch>
        </p:blipFill>
        <p:spPr bwMode="auto">
          <a:xfrm>
            <a:off x="620713" y="4513263"/>
            <a:ext cx="1643062" cy="1643062"/>
          </a:xfrm>
          <a:prstGeom prst="rect">
            <a:avLst/>
          </a:prstGeom>
          <a:noFill/>
          <a:ln w="9525">
            <a:noFill/>
            <a:miter lim="800000"/>
            <a:headEnd/>
            <a:tailEnd/>
          </a:ln>
        </p:spPr>
      </p:pic>
      <p:pic>
        <p:nvPicPr>
          <p:cNvPr id="3084" name="Picture 6" descr="C:\Users\viki\AppData\Local\Microsoft\Windows\Temporary Internet Files\Content.IE5\FNMA7AE2\MCj04370720000[1].png"/>
          <p:cNvPicPr>
            <a:picLocks noChangeAspect="1" noChangeArrowheads="1"/>
          </p:cNvPicPr>
          <p:nvPr/>
        </p:nvPicPr>
        <p:blipFill>
          <a:blip r:embed="rId6"/>
          <a:srcRect/>
          <a:stretch>
            <a:fillRect/>
          </a:stretch>
        </p:blipFill>
        <p:spPr bwMode="auto">
          <a:xfrm rot="2668812">
            <a:off x="103188" y="7015163"/>
            <a:ext cx="1190625" cy="1190625"/>
          </a:xfrm>
          <a:prstGeom prst="rect">
            <a:avLst/>
          </a:prstGeom>
          <a:noFill/>
          <a:ln w="9525">
            <a:noFill/>
            <a:miter lim="800000"/>
            <a:headEnd/>
            <a:tailEnd/>
          </a:ln>
        </p:spPr>
      </p:pic>
      <p:pic>
        <p:nvPicPr>
          <p:cNvPr id="3085" name="Picture 8" descr="C:\Users\viki\AppData\Local\Microsoft\Windows\Temporary Internet Files\Content.IE5\RSWC3R1M\MCj04370710000[1].png"/>
          <p:cNvPicPr>
            <a:picLocks noChangeAspect="1" noChangeArrowheads="1"/>
          </p:cNvPicPr>
          <p:nvPr/>
        </p:nvPicPr>
        <p:blipFill>
          <a:blip r:embed="rId7"/>
          <a:srcRect/>
          <a:stretch>
            <a:fillRect/>
          </a:stretch>
        </p:blipFill>
        <p:spPr bwMode="auto">
          <a:xfrm>
            <a:off x="71438" y="6286500"/>
            <a:ext cx="1071562" cy="1071563"/>
          </a:xfrm>
          <a:prstGeom prst="rect">
            <a:avLst/>
          </a:prstGeom>
          <a:noFill/>
          <a:ln w="9525">
            <a:noFill/>
            <a:miter lim="800000"/>
            <a:headEnd/>
            <a:tailEnd/>
          </a:ln>
        </p:spPr>
      </p:pic>
      <p:pic>
        <p:nvPicPr>
          <p:cNvPr id="3086" name="Picture 9" descr="C:\Users\viki\AppData\Local\Microsoft\Windows\Temporary Internet Files\Content.IE5\M8TJYLUS\MCj04370760000[1].png"/>
          <p:cNvPicPr>
            <a:picLocks noChangeAspect="1" noChangeArrowheads="1"/>
          </p:cNvPicPr>
          <p:nvPr/>
        </p:nvPicPr>
        <p:blipFill>
          <a:blip r:embed="rId8"/>
          <a:srcRect/>
          <a:stretch>
            <a:fillRect/>
          </a:stretch>
        </p:blipFill>
        <p:spPr bwMode="auto">
          <a:xfrm>
            <a:off x="1143000" y="5857875"/>
            <a:ext cx="785813" cy="785813"/>
          </a:xfrm>
          <a:prstGeom prst="rect">
            <a:avLst/>
          </a:prstGeom>
          <a:noFill/>
          <a:ln w="9525">
            <a:noFill/>
            <a:miter lim="800000"/>
            <a:headEnd/>
            <a:tailEnd/>
          </a:ln>
        </p:spPr>
      </p:pic>
      <p:pic>
        <p:nvPicPr>
          <p:cNvPr id="3087" name="Picture 10" descr="C:\Users\viki\AppData\Local\Microsoft\Windows\Temporary Internet Files\Content.IE5\YN4VUU4O\MCj04348700000[1].png"/>
          <p:cNvPicPr>
            <a:picLocks noChangeAspect="1" noChangeArrowheads="1"/>
          </p:cNvPicPr>
          <p:nvPr/>
        </p:nvPicPr>
        <p:blipFill>
          <a:blip r:embed="rId9"/>
          <a:srcRect/>
          <a:stretch>
            <a:fillRect/>
          </a:stretch>
        </p:blipFill>
        <p:spPr bwMode="auto">
          <a:xfrm>
            <a:off x="1214438" y="3643313"/>
            <a:ext cx="1214437" cy="1214437"/>
          </a:xfrm>
          <a:prstGeom prst="rect">
            <a:avLst/>
          </a:prstGeom>
          <a:noFill/>
          <a:ln w="9525">
            <a:noFill/>
            <a:miter lim="800000"/>
            <a:headEnd/>
            <a:tailEnd/>
          </a:ln>
        </p:spPr>
      </p:pic>
      <p:sp>
        <p:nvSpPr>
          <p:cNvPr id="3088" name="TextBox 19"/>
          <p:cNvSpPr txBox="1">
            <a:spLocks noChangeArrowheads="1"/>
          </p:cNvSpPr>
          <p:nvPr/>
        </p:nvSpPr>
        <p:spPr bwMode="auto">
          <a:xfrm>
            <a:off x="0" y="8143875"/>
            <a:ext cx="6858000" cy="892175"/>
          </a:xfrm>
          <a:prstGeom prst="rect">
            <a:avLst/>
          </a:prstGeom>
          <a:noFill/>
          <a:ln w="9525">
            <a:noFill/>
            <a:miter lim="800000"/>
            <a:headEnd/>
            <a:tailEnd/>
          </a:ln>
        </p:spPr>
        <p:txBody>
          <a:bodyPr>
            <a:spAutoFit/>
          </a:bodyPr>
          <a:lstStyle/>
          <a:p>
            <a:pPr algn="just"/>
            <a:r>
              <a:rPr lang="ru-RU" sz="1300"/>
              <a:t>Физические упражнения только тогда приносят пользу, когда ими занимаются систематически. Родители обязаны ежедневно находить время для занятий физическими упражнениями со своими детьми и тщательно следить за их здоровьем, обращая внимание на внешний вид, настроение и самочувствие ребенка.</a:t>
            </a:r>
          </a:p>
        </p:txBody>
      </p:sp>
      <p:pic>
        <p:nvPicPr>
          <p:cNvPr id="3089" name="Picture 11" descr="C:\Users\viki\AppData\Local\Microsoft\Windows\Temporary Internet Files\Content.IE5\5HM5BHCY\MCj04370470000[1].png"/>
          <p:cNvPicPr>
            <a:picLocks noChangeAspect="1" noChangeArrowheads="1"/>
          </p:cNvPicPr>
          <p:nvPr/>
        </p:nvPicPr>
        <p:blipFill>
          <a:blip r:embed="rId10"/>
          <a:srcRect/>
          <a:stretch>
            <a:fillRect/>
          </a:stretch>
        </p:blipFill>
        <p:spPr bwMode="auto">
          <a:xfrm>
            <a:off x="500063" y="571500"/>
            <a:ext cx="714375" cy="714375"/>
          </a:xfrm>
          <a:prstGeom prst="rect">
            <a:avLst/>
          </a:prstGeom>
          <a:noFill/>
          <a:ln w="9525">
            <a:noFill/>
            <a:miter lim="800000"/>
            <a:headEnd/>
            <a:tailEnd/>
          </a:ln>
        </p:spPr>
      </p:pic>
      <p:pic>
        <p:nvPicPr>
          <p:cNvPr id="3090" name="Picture 12" descr="C:\Users\viki\AppData\Local\Microsoft\Windows\Temporary Internet Files\Content.IE5\0DKC86KK\MCj04370460000[1].png"/>
          <p:cNvPicPr>
            <a:picLocks noChangeAspect="1" noChangeArrowheads="1"/>
          </p:cNvPicPr>
          <p:nvPr/>
        </p:nvPicPr>
        <p:blipFill>
          <a:blip r:embed="rId11"/>
          <a:srcRect/>
          <a:stretch>
            <a:fillRect/>
          </a:stretch>
        </p:blipFill>
        <p:spPr bwMode="auto">
          <a:xfrm rot="621069">
            <a:off x="1412875" y="6500813"/>
            <a:ext cx="1214438" cy="1214437"/>
          </a:xfrm>
          <a:prstGeom prst="rect">
            <a:avLst/>
          </a:prstGeom>
          <a:noFill/>
          <a:ln w="9525">
            <a:noFill/>
            <a:miter lim="800000"/>
            <a:headEnd/>
            <a:tailEnd/>
          </a:ln>
        </p:spPr>
      </p:pic>
      <p:pic>
        <p:nvPicPr>
          <p:cNvPr id="3091" name="Picture 13" descr="C:\Users\viki\AppData\Local\Microsoft\Windows\Temporary Internet Files\Content.IE5\GMERIPU6\MCj04370420000[1].png"/>
          <p:cNvPicPr>
            <a:picLocks noChangeAspect="1" noChangeArrowheads="1"/>
          </p:cNvPicPr>
          <p:nvPr/>
        </p:nvPicPr>
        <p:blipFill>
          <a:blip r:embed="rId12"/>
          <a:srcRect/>
          <a:stretch>
            <a:fillRect/>
          </a:stretch>
        </p:blipFill>
        <p:spPr bwMode="auto">
          <a:xfrm>
            <a:off x="1785938" y="7572375"/>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57150">
            <a:solidFill>
              <a:srgbClr val="FF33CC"/>
            </a:solidFill>
          </a:ln>
        </p:spPr>
        <p:style>
          <a:lnRef idx="2">
            <a:schemeClr val="accent6"/>
          </a:lnRef>
          <a:fillRef idx="1">
            <a:schemeClr val="lt1"/>
          </a:fillRef>
          <a:effectRef idx="0">
            <a:schemeClr val="accent6"/>
          </a:effectRef>
          <a:fontRef idx="minor">
            <a:schemeClr val="dk1"/>
          </a:fontRef>
        </p:style>
        <p:txBody>
          <a:bodyPr anchor="ctr"/>
          <a:lstStyle/>
          <a:p>
            <a:pPr>
              <a:defRPr/>
            </a:pP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148534" y="6462"/>
            <a:ext cx="6495176" cy="707886"/>
          </a:xfrm>
          <a:prstGeom prst="rect">
            <a:avLst/>
          </a:prstGeom>
          <a:noFill/>
        </p:spPr>
        <p:txBody>
          <a:bodyPr wrap="none">
            <a:spAutoFit/>
          </a:bodyPr>
          <a:lstStyle/>
          <a:p>
            <a:pPr algn="ctr">
              <a:defRPr/>
            </a:pPr>
            <a:r>
              <a:rPr lang="ru-RU" sz="4000" b="1" dirty="0">
                <a:ln w="12700">
                  <a:solidFill>
                    <a:srgbClr val="EF47A7"/>
                  </a:solidFill>
                  <a:prstDash val="solid"/>
                </a:ln>
                <a:solidFill>
                  <a:srgbClr val="FF33CC"/>
                </a:solidFill>
                <a:effectLst>
                  <a:outerShdw blurRad="41275" dist="20320" dir="1800000" algn="tl" rotWithShape="0">
                    <a:srgbClr val="000000">
                      <a:alpha val="40000"/>
                    </a:srgbClr>
                  </a:outerShdw>
                </a:effectLst>
              </a:rPr>
              <a:t>Режим дня дошкольника</a:t>
            </a:r>
          </a:p>
        </p:txBody>
      </p:sp>
      <p:pic>
        <p:nvPicPr>
          <p:cNvPr id="4100" name="Picture 2" descr="C:\Users\viki\Pictures\141(1).jpg"/>
          <p:cNvPicPr>
            <a:picLocks noChangeAspect="1" noChangeArrowheads="1"/>
          </p:cNvPicPr>
          <p:nvPr/>
        </p:nvPicPr>
        <p:blipFill>
          <a:blip r:embed="rId2"/>
          <a:srcRect/>
          <a:stretch>
            <a:fillRect/>
          </a:stretch>
        </p:blipFill>
        <p:spPr bwMode="auto">
          <a:xfrm>
            <a:off x="4572000" y="635000"/>
            <a:ext cx="2143125" cy="1793875"/>
          </a:xfrm>
          <a:prstGeom prst="rect">
            <a:avLst/>
          </a:prstGeom>
          <a:noFill/>
          <a:ln w="9525">
            <a:noFill/>
            <a:miter lim="800000"/>
            <a:headEnd/>
            <a:tailEnd/>
          </a:ln>
        </p:spPr>
      </p:pic>
      <p:sp>
        <p:nvSpPr>
          <p:cNvPr id="4101" name="TextBox 6"/>
          <p:cNvSpPr txBox="1">
            <a:spLocks noChangeArrowheads="1"/>
          </p:cNvSpPr>
          <p:nvPr/>
        </p:nvSpPr>
        <p:spPr bwMode="auto">
          <a:xfrm>
            <a:off x="71438" y="642938"/>
            <a:ext cx="4500562" cy="1857375"/>
          </a:xfrm>
          <a:prstGeom prst="rect">
            <a:avLst/>
          </a:prstGeom>
          <a:noFill/>
          <a:ln w="9525">
            <a:noFill/>
            <a:miter lim="800000"/>
            <a:headEnd/>
            <a:tailEnd/>
          </a:ln>
        </p:spPr>
        <p:txBody>
          <a:bodyPr>
            <a:spAutoFit/>
          </a:bodyPr>
          <a:lstStyle/>
          <a:p>
            <a:pPr algn="just"/>
            <a:r>
              <a:rPr lang="ru-RU" sz="1400">
                <a:latin typeface="Comic Sans MS" pitchFamily="66" charset="0"/>
              </a:rPr>
              <a:t>Приучая детей к определенному режиму, к выполнению гигиенических требований, мы создаем у них полезные для организма навыки и тем самым сохраняем их здоровье.</a:t>
            </a:r>
            <a:br>
              <a:rPr lang="ru-RU" sz="1400">
                <a:latin typeface="Comic Sans MS" pitchFamily="66" charset="0"/>
              </a:rPr>
            </a:br>
            <a:r>
              <a:rPr lang="ru-RU" sz="1400">
                <a:latin typeface="Comic Sans MS" pitchFamily="66" charset="0"/>
              </a:rPr>
              <a:t>Твердый режим дня, установленный в соответствии с возрастными особенностями детей, — одно из существенных условий нормального физического развития ребенка.</a:t>
            </a:r>
          </a:p>
        </p:txBody>
      </p:sp>
      <p:sp>
        <p:nvSpPr>
          <p:cNvPr id="4102" name="TextBox 7"/>
          <p:cNvSpPr txBox="1">
            <a:spLocks noChangeArrowheads="1"/>
          </p:cNvSpPr>
          <p:nvPr/>
        </p:nvSpPr>
        <p:spPr bwMode="auto">
          <a:xfrm>
            <a:off x="0" y="2571750"/>
            <a:ext cx="6858000" cy="1323975"/>
          </a:xfrm>
          <a:prstGeom prst="rect">
            <a:avLst/>
          </a:prstGeom>
          <a:noFill/>
          <a:ln w="9525">
            <a:noFill/>
            <a:miter lim="800000"/>
            <a:headEnd/>
            <a:tailEnd/>
          </a:ln>
        </p:spPr>
        <p:txBody>
          <a:bodyPr>
            <a:spAutoFit/>
          </a:bodyPr>
          <a:lstStyle/>
          <a:p>
            <a:pPr algn="just"/>
            <a:r>
              <a:rPr lang="ru-RU" sz="1600">
                <a:solidFill>
                  <a:srgbClr val="AD0F69"/>
                </a:solidFill>
              </a:rPr>
              <a:t>Основное требование к режиму — это точность во времени и правильное чередование, смена одних видов деятельности другими.</a:t>
            </a:r>
            <a:br>
              <a:rPr lang="ru-RU" sz="1600">
                <a:solidFill>
                  <a:srgbClr val="AD0F69"/>
                </a:solidFill>
              </a:rPr>
            </a:br>
            <a:r>
              <a:rPr lang="ru-RU" sz="1600">
                <a:solidFill>
                  <a:srgbClr val="AD0F69"/>
                </a:solidFill>
              </a:rPr>
              <a:t>Должно быть установлено время, когда ребенок ложится спать, встает, ест, гуляет, выполняет несложные, посильные для него обязанности. Время это необходимо точно соблюдать.</a:t>
            </a:r>
          </a:p>
        </p:txBody>
      </p:sp>
      <p:sp>
        <p:nvSpPr>
          <p:cNvPr id="9" name="TextBox 8"/>
          <p:cNvSpPr txBox="1"/>
          <p:nvPr/>
        </p:nvSpPr>
        <p:spPr>
          <a:xfrm>
            <a:off x="0" y="5715000"/>
            <a:ext cx="5000625" cy="1816100"/>
          </a:xfrm>
          <a:prstGeom prst="rect">
            <a:avLst/>
          </a:prstGeom>
          <a:noFill/>
        </p:spPr>
        <p:txBody>
          <a:bodyPr>
            <a:spAutoFit/>
          </a:bodyPr>
          <a:lstStyle/>
          <a:p>
            <a:pPr algn="just">
              <a:defRPr/>
            </a:pPr>
            <a:r>
              <a:rPr lang="ru-RU" sz="1600" b="1" u="sng" dirty="0">
                <a:solidFill>
                  <a:srgbClr val="AD0F69"/>
                </a:solidFill>
                <a:latin typeface="+mn-lt"/>
              </a:rPr>
              <a:t>Питание</a:t>
            </a:r>
            <a:r>
              <a:rPr lang="ru-RU" sz="1600" u="sng" dirty="0">
                <a:solidFill>
                  <a:srgbClr val="AD0F69"/>
                </a:solidFill>
                <a:latin typeface="+mn-lt"/>
              </a:rPr>
              <a:t>.</a:t>
            </a:r>
            <a:r>
              <a:rPr lang="ru-RU" sz="1600" dirty="0">
                <a:solidFill>
                  <a:srgbClr val="AD0F69"/>
                </a:solidFill>
                <a:latin typeface="+mn-lt"/>
              </a:rPr>
              <a:t> </a:t>
            </a:r>
            <a:r>
              <a:rPr lang="ru-RU" sz="1600" dirty="0">
                <a:latin typeface="+mn-lt"/>
              </a:rPr>
              <a:t>Дети получают питание 4—5 раз в день. Первая еда дается через полчаса, во всяком случае не позднее чем через час после пробуждения ребенка, а последняя — часа за полтора до сна. Между приемами пищи должны быть установлены промежутки в 3—4 часа, их надо строго соблюдать. Наиболее сытная еда дается в обед, менее сытная — на ужин.</a:t>
            </a:r>
          </a:p>
        </p:txBody>
      </p:sp>
      <p:pic>
        <p:nvPicPr>
          <p:cNvPr id="4104" name="Picture 3" descr="C:\Users\viki\AppData\Local\Microsoft\Windows\Temporary Internet Files\Content.IE5\6NZXK4SD\MCj04282850000[1].wmf"/>
          <p:cNvPicPr>
            <a:picLocks noChangeAspect="1" noChangeArrowheads="1"/>
          </p:cNvPicPr>
          <p:nvPr/>
        </p:nvPicPr>
        <p:blipFill>
          <a:blip r:embed="rId3"/>
          <a:srcRect/>
          <a:stretch>
            <a:fillRect/>
          </a:stretch>
        </p:blipFill>
        <p:spPr bwMode="auto">
          <a:xfrm>
            <a:off x="71438" y="3989388"/>
            <a:ext cx="1857375" cy="1582737"/>
          </a:xfrm>
          <a:prstGeom prst="rect">
            <a:avLst/>
          </a:prstGeom>
          <a:noFill/>
          <a:ln w="9525">
            <a:noFill/>
            <a:miter lim="800000"/>
            <a:headEnd/>
            <a:tailEnd/>
          </a:ln>
        </p:spPr>
      </p:pic>
      <p:sp>
        <p:nvSpPr>
          <p:cNvPr id="10" name="TextBox 9"/>
          <p:cNvSpPr txBox="1"/>
          <p:nvPr/>
        </p:nvSpPr>
        <p:spPr>
          <a:xfrm>
            <a:off x="2000250" y="3857625"/>
            <a:ext cx="4857750" cy="2062163"/>
          </a:xfrm>
          <a:prstGeom prst="rect">
            <a:avLst/>
          </a:prstGeom>
          <a:noFill/>
        </p:spPr>
        <p:txBody>
          <a:bodyPr>
            <a:spAutoFit/>
          </a:bodyPr>
          <a:lstStyle/>
          <a:p>
            <a:pPr algn="just">
              <a:defRPr/>
            </a:pPr>
            <a:r>
              <a:rPr lang="ru-RU" sz="1600" b="1" u="sng" dirty="0">
                <a:solidFill>
                  <a:srgbClr val="AD0F69"/>
                </a:solidFill>
                <a:latin typeface="+mn-lt"/>
              </a:rPr>
              <a:t>Сон</a:t>
            </a:r>
            <a:r>
              <a:rPr lang="ru-RU" sz="1600" u="sng" dirty="0">
                <a:solidFill>
                  <a:srgbClr val="AD0F69"/>
                </a:solidFill>
                <a:latin typeface="+mn-lt"/>
              </a:rPr>
              <a:t>.</a:t>
            </a:r>
            <a:r>
              <a:rPr lang="ru-RU" sz="1600" dirty="0">
                <a:solidFill>
                  <a:srgbClr val="AD0F69"/>
                </a:solidFill>
                <a:latin typeface="+mn-lt"/>
              </a:rPr>
              <a:t> </a:t>
            </a:r>
            <a:r>
              <a:rPr lang="ru-RU" sz="1600" dirty="0">
                <a:latin typeface="+mn-lt"/>
              </a:rPr>
              <a:t>Только во время сна ребенок получает полный отдых. Сон должен быть достаточно продолжительным: дети 3—4 лет спят 14 часов в сутки, 5—6 лет — 13 часов, 7—8 лет — 12 часов. Из этого времени необходимо, особенно для младших детей, выделить часа полтора для дневного сна. Дети должны ложиться не позднее 8—9 часов вечера. </a:t>
            </a:r>
          </a:p>
          <a:p>
            <a:pPr algn="just">
              <a:defRPr/>
            </a:pPr>
            <a:endParaRPr lang="ru-RU" sz="1600" dirty="0">
              <a:latin typeface="+mn-lt"/>
            </a:endParaRPr>
          </a:p>
        </p:txBody>
      </p:sp>
      <p:sp>
        <p:nvSpPr>
          <p:cNvPr id="11" name="TextBox 10"/>
          <p:cNvSpPr txBox="1"/>
          <p:nvPr/>
        </p:nvSpPr>
        <p:spPr>
          <a:xfrm>
            <a:off x="2071688" y="7572375"/>
            <a:ext cx="4786312" cy="1570038"/>
          </a:xfrm>
          <a:prstGeom prst="rect">
            <a:avLst/>
          </a:prstGeom>
          <a:noFill/>
        </p:spPr>
        <p:txBody>
          <a:bodyPr>
            <a:spAutoFit/>
          </a:bodyPr>
          <a:lstStyle/>
          <a:p>
            <a:pPr algn="just">
              <a:defRPr/>
            </a:pPr>
            <a:r>
              <a:rPr lang="ru-RU" sz="1600" b="1" u="sng" dirty="0">
                <a:solidFill>
                  <a:srgbClr val="AD0F69"/>
                </a:solidFill>
                <a:latin typeface="+mn-lt"/>
              </a:rPr>
              <a:t>Прогулки.</a:t>
            </a:r>
            <a:r>
              <a:rPr lang="ru-RU" sz="1600" b="1" dirty="0">
                <a:solidFill>
                  <a:srgbClr val="AD0F69"/>
                </a:solidFill>
                <a:latin typeface="+mn-lt"/>
              </a:rPr>
              <a:t> </a:t>
            </a:r>
            <a:r>
              <a:rPr lang="ru-RU" sz="1600" dirty="0">
                <a:latin typeface="+mn-lt"/>
              </a:rPr>
              <a:t>Как бы точно ни соблюдалось время сна и еды, режим нельзя признать правильным, если в нем не предусмотрено время для прогулки. Чем больше времени дети проводят на открытом воздухе, тем они здоровее.</a:t>
            </a:r>
          </a:p>
          <a:p>
            <a:pPr algn="just">
              <a:defRPr/>
            </a:pPr>
            <a:endParaRPr lang="ru-RU" sz="1600" dirty="0">
              <a:latin typeface="+mn-lt"/>
            </a:endParaRPr>
          </a:p>
        </p:txBody>
      </p:sp>
      <p:pic>
        <p:nvPicPr>
          <p:cNvPr id="4107" name="Picture 4" descr="C:\Users\viki\AppData\Local\Microsoft\Windows\Temporary Internet Files\Content.IE5\M8TJYLUS\MCj04381290000[1].wmf"/>
          <p:cNvPicPr>
            <a:picLocks noChangeAspect="1" noChangeArrowheads="1"/>
          </p:cNvPicPr>
          <p:nvPr/>
        </p:nvPicPr>
        <p:blipFill>
          <a:blip r:embed="rId4"/>
          <a:srcRect/>
          <a:stretch>
            <a:fillRect/>
          </a:stretch>
        </p:blipFill>
        <p:spPr bwMode="auto">
          <a:xfrm>
            <a:off x="4965700" y="5735638"/>
            <a:ext cx="1749425" cy="1622425"/>
          </a:xfrm>
          <a:prstGeom prst="rect">
            <a:avLst/>
          </a:prstGeom>
          <a:noFill/>
          <a:ln w="9525">
            <a:noFill/>
            <a:miter lim="800000"/>
            <a:headEnd/>
            <a:tailEnd/>
          </a:ln>
        </p:spPr>
      </p:pic>
      <p:pic>
        <p:nvPicPr>
          <p:cNvPr id="4108" name="Picture 5" descr="C:\Users\viki\AppData\Local\Microsoft\Windows\Temporary Internet Files\Content.IE5\6NZXK4SD\MCj04300890000[1].wmf"/>
          <p:cNvPicPr>
            <a:picLocks noChangeAspect="1" noChangeArrowheads="1"/>
          </p:cNvPicPr>
          <p:nvPr/>
        </p:nvPicPr>
        <p:blipFill>
          <a:blip r:embed="rId5"/>
          <a:srcRect/>
          <a:stretch>
            <a:fillRect/>
          </a:stretch>
        </p:blipFill>
        <p:spPr bwMode="auto">
          <a:xfrm>
            <a:off x="214313" y="7537450"/>
            <a:ext cx="1797050" cy="1606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57150">
            <a:solidFill>
              <a:srgbClr val="008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5" name="Прямоугольник 4"/>
          <p:cNvSpPr/>
          <p:nvPr/>
        </p:nvSpPr>
        <p:spPr>
          <a:xfrm>
            <a:off x="714357" y="-37587"/>
            <a:ext cx="4929221" cy="1261884"/>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ru-RU" sz="4000" b="1" dirty="0">
                <a:ln>
                  <a:solidFill>
                    <a:srgbClr val="008000"/>
                  </a:solidFill>
                </a:ln>
                <a:solidFill>
                  <a:srgbClr val="0B770E"/>
                </a:solidFill>
              </a:rPr>
              <a:t>Компьютер:</a:t>
            </a:r>
          </a:p>
          <a:p>
            <a:pPr algn="ctr">
              <a:defRPr/>
            </a:pPr>
            <a:r>
              <a:rPr lang="ru-RU" sz="3600" b="1" i="1" dirty="0">
                <a:ln>
                  <a:solidFill>
                    <a:srgbClr val="008000"/>
                  </a:solidFill>
                </a:ln>
                <a:solidFill>
                  <a:schemeClr val="accent6">
                    <a:lumMod val="75000"/>
                  </a:schemeClr>
                </a:solidFill>
              </a:rPr>
              <a:t>«за» </a:t>
            </a:r>
            <a:r>
              <a:rPr lang="ru-RU" sz="3600" i="1" dirty="0">
                <a:ln>
                  <a:solidFill>
                    <a:srgbClr val="008000"/>
                  </a:solidFill>
                </a:ln>
                <a:solidFill>
                  <a:srgbClr val="0B770E"/>
                </a:solidFill>
                <a:effectLst>
                  <a:outerShdw blurRad="38100" dist="38100" dir="2700000" algn="tl">
                    <a:srgbClr val="000000">
                      <a:alpha val="43137"/>
                    </a:srgbClr>
                  </a:outerShdw>
                </a:effectLst>
              </a:rPr>
              <a:t>и </a:t>
            </a:r>
            <a:r>
              <a:rPr lang="ru-RU" sz="3600" b="1" i="1" dirty="0">
                <a:ln>
                  <a:solidFill>
                    <a:srgbClr val="008000"/>
                  </a:solidFill>
                </a:ln>
                <a:solidFill>
                  <a:srgbClr val="FF0000"/>
                </a:solidFill>
                <a:effectLst>
                  <a:outerShdw blurRad="38100" dist="38100" dir="2700000" algn="tl">
                    <a:srgbClr val="000000">
                      <a:alpha val="43137"/>
                    </a:srgbClr>
                  </a:outerShdw>
                </a:effectLst>
              </a:rPr>
              <a:t>«против»</a:t>
            </a:r>
          </a:p>
        </p:txBody>
      </p:sp>
      <p:sp>
        <p:nvSpPr>
          <p:cNvPr id="5124" name="TextBox 5"/>
          <p:cNvSpPr txBox="1">
            <a:spLocks noChangeArrowheads="1"/>
          </p:cNvSpPr>
          <p:nvPr/>
        </p:nvSpPr>
        <p:spPr bwMode="auto">
          <a:xfrm>
            <a:off x="0" y="2222500"/>
            <a:ext cx="6786563" cy="2781300"/>
          </a:xfrm>
          <a:prstGeom prst="rect">
            <a:avLst/>
          </a:prstGeom>
          <a:noFill/>
          <a:ln w="9525">
            <a:noFill/>
            <a:miter lim="800000"/>
            <a:headEnd/>
            <a:tailEnd/>
          </a:ln>
        </p:spPr>
        <p:txBody>
          <a:bodyPr>
            <a:spAutoFit/>
          </a:bodyPr>
          <a:lstStyle/>
          <a:p>
            <a:pPr algn="just"/>
            <a:r>
              <a:rPr lang="ru-RU" sz="1600" b="1" u="sng">
                <a:solidFill>
                  <a:srgbClr val="008000"/>
                </a:solidFill>
              </a:rPr>
              <a:t>«+»   Достоинства компьютера:</a:t>
            </a:r>
          </a:p>
          <a:p>
            <a:pPr algn="just"/>
            <a:r>
              <a:rPr lang="ru-RU" sz="1600"/>
              <a:t> Компьютер может помочь развитию у детей таких важнейших операций мышления как обобщение и классификация; </a:t>
            </a:r>
          </a:p>
          <a:p>
            <a:pPr algn="just">
              <a:buFont typeface="Wingdings" pitchFamily="2" charset="2"/>
              <a:buChar char="Ø"/>
            </a:pPr>
            <a:r>
              <a:rPr lang="ru-RU" sz="1600"/>
              <a:t> В процессе занятий на компьютере улучшаются память и внимание детей; </a:t>
            </a:r>
          </a:p>
          <a:p>
            <a:pPr algn="just">
              <a:buFont typeface="Wingdings" pitchFamily="2" charset="2"/>
              <a:buChar char="Ø"/>
            </a:pPr>
            <a:r>
              <a:rPr lang="ru-RU" sz="1600"/>
              <a:t> При игре в компьютерные игры у детей раньше развивается знаковая функция сознания, которая лежит в основе абстрактного мышления (мышления без опоры на внешние предметы); </a:t>
            </a:r>
          </a:p>
          <a:p>
            <a:pPr algn="just">
              <a:buFont typeface="Wingdings" pitchFamily="2" charset="2"/>
              <a:buChar char="Ø"/>
            </a:pPr>
            <a:r>
              <a:rPr lang="ru-RU" sz="1600"/>
              <a:t> Компьютерные игры имеют большое значение не только для развития интеллекта детей, но и для развития их моторики, для формирования координации зрительной и моторной функций;</a:t>
            </a:r>
          </a:p>
        </p:txBody>
      </p:sp>
      <p:sp>
        <p:nvSpPr>
          <p:cNvPr id="7" name="TextBox 6"/>
          <p:cNvSpPr txBox="1"/>
          <p:nvPr/>
        </p:nvSpPr>
        <p:spPr>
          <a:xfrm>
            <a:off x="71438" y="7500938"/>
            <a:ext cx="4714875" cy="1477962"/>
          </a:xfrm>
          <a:prstGeom prst="rect">
            <a:avLst/>
          </a:prstGeom>
          <a:noFill/>
          <a:ln>
            <a:solidFill>
              <a:srgbClr val="00B050"/>
            </a:solidFill>
          </a:ln>
        </p:spPr>
        <p:txBody>
          <a:bodyPr>
            <a:spAutoFit/>
          </a:bodyPr>
          <a:lstStyle/>
          <a:p>
            <a:pPr>
              <a:defRPr/>
            </a:pPr>
            <a:r>
              <a:rPr lang="ru-RU" b="1" i="1" dirty="0">
                <a:latin typeface="+mn-lt"/>
              </a:rPr>
              <a:t>И главное, нельзя уповать только на компьютер. Ребенок – маленький человек, он может формироваться и развиваться, только общаясь с людьми и живя в реальном мире.</a:t>
            </a:r>
          </a:p>
        </p:txBody>
      </p:sp>
      <p:pic>
        <p:nvPicPr>
          <p:cNvPr id="5126" name="Picture 7" descr="C:\Users\viki\AppData\Local\Microsoft\Windows\Temporary Internet Files\Content.IE5\EOM03GJD\MCj04357310000[1].wmf"/>
          <p:cNvPicPr>
            <a:picLocks noChangeAspect="1" noChangeArrowheads="1"/>
          </p:cNvPicPr>
          <p:nvPr/>
        </p:nvPicPr>
        <p:blipFill>
          <a:blip r:embed="rId2"/>
          <a:srcRect/>
          <a:stretch>
            <a:fillRect/>
          </a:stretch>
        </p:blipFill>
        <p:spPr bwMode="auto">
          <a:xfrm>
            <a:off x="4987925" y="7124700"/>
            <a:ext cx="1798638" cy="1947863"/>
          </a:xfrm>
          <a:prstGeom prst="rect">
            <a:avLst/>
          </a:prstGeom>
          <a:noFill/>
          <a:ln w="9525">
            <a:noFill/>
            <a:miter lim="800000"/>
            <a:headEnd/>
            <a:tailEnd/>
          </a:ln>
        </p:spPr>
      </p:pic>
      <p:pic>
        <p:nvPicPr>
          <p:cNvPr id="5127" name="Picture 8" descr="C:\Users\viki\AppData\Local\Microsoft\Windows\Temporary Internet Files\Content.IE5\HT7649U9\MCj04315660000[1].png"/>
          <p:cNvPicPr>
            <a:picLocks noChangeAspect="1" noChangeArrowheads="1"/>
          </p:cNvPicPr>
          <p:nvPr/>
        </p:nvPicPr>
        <p:blipFill>
          <a:blip r:embed="rId3"/>
          <a:srcRect/>
          <a:stretch>
            <a:fillRect/>
          </a:stretch>
        </p:blipFill>
        <p:spPr bwMode="auto">
          <a:xfrm>
            <a:off x="5143500" y="0"/>
            <a:ext cx="1905000" cy="1917700"/>
          </a:xfrm>
          <a:prstGeom prst="rect">
            <a:avLst/>
          </a:prstGeom>
          <a:noFill/>
          <a:ln w="9525">
            <a:noFill/>
            <a:miter lim="800000"/>
            <a:headEnd/>
            <a:tailEnd/>
          </a:ln>
        </p:spPr>
      </p:pic>
      <p:sp>
        <p:nvSpPr>
          <p:cNvPr id="5128" name="TextBox 9"/>
          <p:cNvSpPr txBox="1">
            <a:spLocks noChangeArrowheads="1"/>
          </p:cNvSpPr>
          <p:nvPr/>
        </p:nvSpPr>
        <p:spPr bwMode="auto">
          <a:xfrm>
            <a:off x="71438" y="1136650"/>
            <a:ext cx="5715000" cy="1069975"/>
          </a:xfrm>
          <a:prstGeom prst="rect">
            <a:avLst/>
          </a:prstGeom>
          <a:noFill/>
          <a:ln w="9525">
            <a:noFill/>
            <a:miter lim="800000"/>
            <a:headEnd/>
            <a:tailEnd/>
          </a:ln>
        </p:spPr>
        <p:txBody>
          <a:bodyPr>
            <a:spAutoFit/>
          </a:bodyPr>
          <a:lstStyle/>
          <a:p>
            <a:r>
              <a:rPr lang="ru-RU" sz="1600" i="1">
                <a:solidFill>
                  <a:srgbClr val="31859C"/>
                </a:solidFill>
              </a:rPr>
              <a:t>Современные дети очень много общаются с телевидением, видео и компьютером. Если предыдущее поколение было поколением книг, то современное получает информацию через видео ряд.</a:t>
            </a:r>
          </a:p>
        </p:txBody>
      </p:sp>
      <p:sp>
        <p:nvSpPr>
          <p:cNvPr id="5129" name="TextBox 10"/>
          <p:cNvSpPr txBox="1">
            <a:spLocks noChangeArrowheads="1"/>
          </p:cNvSpPr>
          <p:nvPr/>
        </p:nvSpPr>
        <p:spPr bwMode="auto">
          <a:xfrm>
            <a:off x="0" y="5214938"/>
            <a:ext cx="6858000" cy="581025"/>
          </a:xfrm>
          <a:prstGeom prst="rect">
            <a:avLst/>
          </a:prstGeom>
          <a:noFill/>
          <a:ln w="9525">
            <a:noFill/>
            <a:miter lim="800000"/>
            <a:headEnd/>
            <a:tailEnd/>
          </a:ln>
        </p:spPr>
        <p:txBody>
          <a:bodyPr>
            <a:spAutoFit/>
          </a:bodyPr>
          <a:lstStyle/>
          <a:p>
            <a:r>
              <a:rPr lang="ru-RU" sz="1600">
                <a:solidFill>
                  <a:srgbClr val="FF0000"/>
                </a:solidFill>
              </a:rPr>
              <a:t>Детям 3-4 лет не стоит сидеть у компьютера больше 20 минут, а к 6-7 годам это время ежедневной игры можно увеличить до получаса.</a:t>
            </a:r>
          </a:p>
        </p:txBody>
      </p:sp>
      <p:sp>
        <p:nvSpPr>
          <p:cNvPr id="5130" name="TextBox 11"/>
          <p:cNvSpPr txBox="1">
            <a:spLocks noChangeArrowheads="1"/>
          </p:cNvSpPr>
          <p:nvPr/>
        </p:nvSpPr>
        <p:spPr bwMode="auto">
          <a:xfrm>
            <a:off x="100013" y="5921375"/>
            <a:ext cx="6858000" cy="1314450"/>
          </a:xfrm>
          <a:prstGeom prst="rect">
            <a:avLst/>
          </a:prstGeom>
          <a:noFill/>
          <a:ln w="9525">
            <a:noFill/>
            <a:miter lim="800000"/>
            <a:headEnd/>
            <a:tailEnd/>
          </a:ln>
        </p:spPr>
        <p:txBody>
          <a:bodyPr>
            <a:spAutoFit/>
          </a:bodyPr>
          <a:lstStyle/>
          <a:p>
            <a:r>
              <a:rPr lang="ru-RU" sz="1600" b="1" u="sng">
                <a:solidFill>
                  <a:srgbClr val="00B050"/>
                </a:solidFill>
              </a:rPr>
              <a:t>«-»   Недостатки компьютера: </a:t>
            </a:r>
          </a:p>
          <a:p>
            <a:r>
              <a:rPr lang="ru-RU" sz="1600">
                <a:latin typeface="Candara" pitchFamily="34" charset="0"/>
              </a:rPr>
              <a:t>Чрезмерное обращение с компьютером может привести </a:t>
            </a:r>
            <a:r>
              <a:rPr lang="ru-RU" sz="1600" b="1" i="1">
                <a:latin typeface="Candara" pitchFamily="34" charset="0"/>
              </a:rPr>
              <a:t>к ухудшению зрения ребенка</a:t>
            </a:r>
            <a:r>
              <a:rPr lang="ru-RU" sz="1600">
                <a:latin typeface="Candara" pitchFamily="34" charset="0"/>
              </a:rPr>
              <a:t>, а так же отрицательно </a:t>
            </a:r>
            <a:r>
              <a:rPr lang="ru-RU" sz="1600" b="1" i="1">
                <a:latin typeface="Candara" pitchFamily="34" charset="0"/>
              </a:rPr>
              <a:t>сказаться на его психическом здоровье</a:t>
            </a:r>
            <a:r>
              <a:rPr lang="ru-RU" sz="1600">
                <a:latin typeface="Candara" pitchFamily="34" charset="0"/>
              </a:rPr>
              <a:t>.  Особенно это </a:t>
            </a:r>
            <a:r>
              <a:rPr lang="ru-RU" sz="1600" b="1" i="1">
                <a:latin typeface="Candara" pitchFamily="34" charset="0"/>
              </a:rPr>
              <a:t>опасно для застенчивых детей</a:t>
            </a:r>
            <a:r>
              <a:rPr lang="ru-RU" sz="1600">
                <a:latin typeface="Candara" pitchFamily="34"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57150">
            <a:solidFill>
              <a:srgbClr val="008080"/>
            </a:solidFill>
          </a:ln>
        </p:spPr>
        <p:style>
          <a:lnRef idx="2">
            <a:schemeClr val="accent6"/>
          </a:lnRef>
          <a:fillRef idx="1">
            <a:schemeClr val="lt1"/>
          </a:fillRef>
          <a:effectRef idx="0">
            <a:schemeClr val="accent6"/>
          </a:effectRef>
          <a:fontRef idx="minor">
            <a:schemeClr val="dk1"/>
          </a:fontRef>
        </p:style>
        <p:txBody>
          <a:bodyPr anchor="ctr"/>
          <a:lstStyle/>
          <a:p>
            <a:pPr>
              <a:defRPr/>
            </a:pP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618918" y="-32"/>
            <a:ext cx="5453288" cy="707886"/>
          </a:xfrm>
          <a:prstGeom prst="rect">
            <a:avLst/>
          </a:prstGeom>
          <a:noFill/>
        </p:spPr>
        <p:txBody>
          <a:bodyPr wrap="none">
            <a:spAutoFit/>
          </a:bodyPr>
          <a:lstStyle/>
          <a:p>
            <a:pPr algn="ctr">
              <a:defRPr/>
            </a:pPr>
            <a:r>
              <a:rPr lang="ru-RU" sz="4000" dirty="0">
                <a:ln w="10160">
                  <a:solidFill>
                    <a:srgbClr val="008080"/>
                  </a:solidFill>
                  <a:prstDash val="solid"/>
                </a:ln>
                <a:solidFill>
                  <a:srgbClr val="009999"/>
                </a:solidFill>
                <a:effectLst>
                  <a:outerShdw blurRad="38100" dist="32000" dir="5400000" algn="tl">
                    <a:srgbClr val="000000">
                      <a:alpha val="30000"/>
                    </a:srgbClr>
                  </a:outerShdw>
                </a:effectLst>
              </a:rPr>
              <a:t>Прогулки – это важно!</a:t>
            </a:r>
          </a:p>
        </p:txBody>
      </p:sp>
      <p:pic>
        <p:nvPicPr>
          <p:cNvPr id="6148" name="Picture 4" descr="C:\Users\viki\AppData\Local\Microsoft\Windows\Temporary Internet Files\Content.IE5\FNMA7AE2\MCj04120420000[1].wmf"/>
          <p:cNvPicPr>
            <a:picLocks noChangeAspect="1" noChangeArrowheads="1"/>
          </p:cNvPicPr>
          <p:nvPr/>
        </p:nvPicPr>
        <p:blipFill>
          <a:blip r:embed="rId2"/>
          <a:srcRect/>
          <a:stretch>
            <a:fillRect/>
          </a:stretch>
        </p:blipFill>
        <p:spPr bwMode="auto">
          <a:xfrm>
            <a:off x="1500188" y="5610225"/>
            <a:ext cx="3786187" cy="2890838"/>
          </a:xfrm>
          <a:prstGeom prst="rect">
            <a:avLst/>
          </a:prstGeom>
          <a:noFill/>
          <a:ln w="9525">
            <a:noFill/>
            <a:miter lim="800000"/>
            <a:headEnd/>
            <a:tailEnd/>
          </a:ln>
        </p:spPr>
      </p:pic>
      <p:sp>
        <p:nvSpPr>
          <p:cNvPr id="9" name="TextBox 8"/>
          <p:cNvSpPr txBox="1"/>
          <p:nvPr/>
        </p:nvSpPr>
        <p:spPr>
          <a:xfrm>
            <a:off x="0" y="642938"/>
            <a:ext cx="6858000" cy="1816100"/>
          </a:xfrm>
          <a:prstGeom prst="rect">
            <a:avLst/>
          </a:prstGeom>
          <a:noFill/>
        </p:spPr>
        <p:txBody>
          <a:bodyPr>
            <a:spAutoFit/>
          </a:bodyPr>
          <a:lstStyle/>
          <a:p>
            <a:pPr>
              <a:defRPr/>
            </a:pPr>
            <a:r>
              <a:rPr lang="ru-RU" sz="1600" dirty="0">
                <a:latin typeface="+mn-lt"/>
              </a:rPr>
              <a:t>Дети должны проводить на свежем воздухе как можно больше времени, чтобы быть здоровыми и крепкими. </a:t>
            </a:r>
          </a:p>
          <a:p>
            <a:pPr>
              <a:defRPr/>
            </a:pPr>
            <a:r>
              <a:rPr lang="ru-RU" sz="1600" u="sng" dirty="0">
                <a:solidFill>
                  <a:srgbClr val="008080"/>
                </a:solidFill>
                <a:latin typeface="+mn-lt"/>
              </a:rPr>
              <a:t>В летнее время</a:t>
            </a:r>
            <a:r>
              <a:rPr lang="ru-RU" sz="1600" dirty="0">
                <a:solidFill>
                  <a:srgbClr val="008080"/>
                </a:solidFill>
                <a:latin typeface="+mn-lt"/>
              </a:rPr>
              <a:t> </a:t>
            </a:r>
            <a:r>
              <a:rPr lang="ru-RU" sz="1600" dirty="0">
                <a:latin typeface="+mn-lt"/>
              </a:rPr>
              <a:t>дети могут находится более 6 часов в день на улице, а в </a:t>
            </a:r>
            <a:r>
              <a:rPr lang="ru-RU" sz="1600" u="sng" dirty="0">
                <a:solidFill>
                  <a:srgbClr val="008080"/>
                </a:solidFill>
                <a:latin typeface="+mn-lt"/>
              </a:rPr>
              <a:t>осеннее и зимнее время</a:t>
            </a:r>
            <a:r>
              <a:rPr lang="ru-RU" sz="1600" dirty="0">
                <a:solidFill>
                  <a:srgbClr val="008080"/>
                </a:solidFill>
                <a:latin typeface="+mn-lt"/>
              </a:rPr>
              <a:t> </a:t>
            </a:r>
            <a:r>
              <a:rPr lang="ru-RU" sz="1600" dirty="0">
                <a:latin typeface="+mn-lt"/>
              </a:rPr>
              <a:t>дети должны быть на воздухе не менее 4 часов. Лучшее время для прогулок с детьми — между завтраком и обедом (2—2 1/2 часа) и после дневного сна, до ужина (1 1/2—2 часа). В сильные морозы длительность прогулок несколько сокращается. </a:t>
            </a:r>
          </a:p>
        </p:txBody>
      </p:sp>
      <p:sp>
        <p:nvSpPr>
          <p:cNvPr id="6150" name="TextBox 9"/>
          <p:cNvSpPr txBox="1">
            <a:spLocks noChangeArrowheads="1"/>
          </p:cNvSpPr>
          <p:nvPr/>
        </p:nvSpPr>
        <p:spPr bwMode="auto">
          <a:xfrm>
            <a:off x="0" y="2428875"/>
            <a:ext cx="6858000" cy="3786188"/>
          </a:xfrm>
          <a:prstGeom prst="rect">
            <a:avLst/>
          </a:prstGeom>
          <a:noFill/>
          <a:ln w="9525">
            <a:noFill/>
            <a:miter lim="800000"/>
            <a:headEnd/>
            <a:tailEnd/>
          </a:ln>
        </p:spPr>
        <p:txBody>
          <a:bodyPr>
            <a:spAutoFit/>
          </a:bodyPr>
          <a:lstStyle/>
          <a:p>
            <a:pPr algn="ctr"/>
            <a:r>
              <a:rPr lang="ru-RU" sz="1400" b="1">
                <a:solidFill>
                  <a:srgbClr val="008080"/>
                </a:solidFill>
              </a:rPr>
              <a:t>Причиной отмены прогулки для здорового ребенка могут быть исключительные обстоятельства: проливной дождь, большой мороз с сильным ветром.</a:t>
            </a:r>
            <a:r>
              <a:rPr lang="ru-RU" sz="1600"/>
              <a:t/>
            </a:r>
            <a:br>
              <a:rPr lang="ru-RU" sz="1600"/>
            </a:br>
            <a:r>
              <a:rPr lang="ru-RU" sz="1600"/>
              <a:t>На опыте работы детских садов установлено, что дети дошкольного возраста, приученные к ежедневным прогулкам, могут гулять и при температуре 20—25° мороза, если нет сильного ветра и если они одеты соответственно погоде.</a:t>
            </a:r>
            <a:br>
              <a:rPr lang="ru-RU" sz="1600"/>
            </a:br>
            <a:r>
              <a:rPr lang="ru-RU" sz="1600"/>
              <a:t>На прогулку в холодные зимние дни дети должны выходить в теплом пальто, шапке с наушниками, валенках и теплых варежках или перчатках. </a:t>
            </a:r>
          </a:p>
          <a:p>
            <a:pPr algn="just"/>
            <a:r>
              <a:rPr lang="ru-RU" sz="1600">
                <a:latin typeface="Arial Narrow" pitchFamily="34" charset="0"/>
              </a:rPr>
              <a:t>Время от времени полезно совершать с детьми более длительные прогулки, постепенно увеличивая расстояние — для младших до 15—20 минут ходьбы, для более старших — до 30 минут, с небольшими остановками на 1—2 минуты во время пути.</a:t>
            </a:r>
            <a:r>
              <a:rPr lang="ru-RU" sz="1600"/>
              <a:t/>
            </a:r>
            <a:br>
              <a:rPr lang="ru-RU" sz="1600"/>
            </a:br>
            <a:endParaRPr lang="ru-RU" sz="1600"/>
          </a:p>
        </p:txBody>
      </p:sp>
      <p:sp>
        <p:nvSpPr>
          <p:cNvPr id="6151" name="TextBox 10"/>
          <p:cNvSpPr txBox="1">
            <a:spLocks noChangeArrowheads="1"/>
          </p:cNvSpPr>
          <p:nvPr/>
        </p:nvSpPr>
        <p:spPr bwMode="auto">
          <a:xfrm>
            <a:off x="0" y="8488363"/>
            <a:ext cx="6858000" cy="584200"/>
          </a:xfrm>
          <a:prstGeom prst="rect">
            <a:avLst/>
          </a:prstGeom>
          <a:noFill/>
          <a:ln w="9525">
            <a:noFill/>
            <a:miter lim="800000"/>
            <a:headEnd/>
            <a:tailEnd/>
          </a:ln>
        </p:spPr>
        <p:txBody>
          <a:bodyPr>
            <a:spAutoFit/>
          </a:bodyPr>
          <a:lstStyle/>
          <a:p>
            <a:pPr algn="ctr"/>
            <a:r>
              <a:rPr lang="ru-RU" sz="1600">
                <a:latin typeface="Comic Sans MS" pitchFamily="66" charset="0"/>
              </a:rPr>
              <a:t>Придя на место, дети должны отдохнуть или спокойно поиграть перед тем, как возвращаться обратно.</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6858000" cy="9144000"/>
          </a:xfrm>
          <a:prstGeom prst="rect">
            <a:avLst/>
          </a:prstGeom>
          <a:ln w="381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a:p>
        </p:txBody>
      </p:sp>
      <p:sp>
        <p:nvSpPr>
          <p:cNvPr id="4" name="Прямоугольник 3"/>
          <p:cNvSpPr/>
          <p:nvPr/>
        </p:nvSpPr>
        <p:spPr>
          <a:xfrm>
            <a:off x="142852" y="71406"/>
            <a:ext cx="6540316" cy="64633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Как сохранить зрение ребенка?</a:t>
            </a:r>
          </a:p>
        </p:txBody>
      </p:sp>
      <p:sp>
        <p:nvSpPr>
          <p:cNvPr id="7172" name="TextBox 7"/>
          <p:cNvSpPr txBox="1">
            <a:spLocks noChangeArrowheads="1"/>
          </p:cNvSpPr>
          <p:nvPr/>
        </p:nvSpPr>
        <p:spPr bwMode="auto">
          <a:xfrm>
            <a:off x="142875" y="714375"/>
            <a:ext cx="6715125" cy="8159750"/>
          </a:xfrm>
          <a:prstGeom prst="rect">
            <a:avLst/>
          </a:prstGeom>
          <a:noFill/>
          <a:ln w="9525">
            <a:noFill/>
            <a:miter lim="800000"/>
            <a:headEnd/>
            <a:tailEnd/>
          </a:ln>
        </p:spPr>
        <p:txBody>
          <a:bodyPr>
            <a:spAutoFit/>
          </a:bodyPr>
          <a:lstStyle/>
          <a:p>
            <a:r>
              <a:rPr lang="ru-RU" sz="1600" b="1">
                <a:latin typeface="Calibri" pitchFamily="34" charset="0"/>
              </a:rPr>
              <a:t>Правило 1. </a:t>
            </a:r>
            <a:r>
              <a:rPr lang="ru-RU" sz="1600">
                <a:latin typeface="Calibri" pitchFamily="34" charset="0"/>
              </a:rPr>
              <a:t>Старайтесь, чтобы малыш больше двигался, бегал, прыгал. </a:t>
            </a:r>
            <a:endParaRPr lang="ru-RU" sz="1600"/>
          </a:p>
          <a:p>
            <a:endParaRPr lang="ru-RU" sz="1600"/>
          </a:p>
          <a:p>
            <a:r>
              <a:rPr lang="ru-RU" sz="1600" b="1">
                <a:solidFill>
                  <a:schemeClr val="tx2"/>
                </a:solidFill>
                <a:latin typeface="Calibri" pitchFamily="34" charset="0"/>
              </a:rPr>
              <a:t>Правило 2. </a:t>
            </a:r>
            <a:r>
              <a:rPr lang="ru-RU" sz="1600">
                <a:solidFill>
                  <a:schemeClr val="tx2"/>
                </a:solidFill>
                <a:latin typeface="Calibri" pitchFamily="34" charset="0"/>
              </a:rPr>
              <a:t>Включите в рацион полезные для глаз продукты: творог, кефир, отварную  морскую рыбу, морепродукты, говядину, морковь, капусту</a:t>
            </a:r>
            <a:r>
              <a:rPr lang="ru-RU" sz="1600">
                <a:solidFill>
                  <a:schemeClr val="tx2"/>
                </a:solidFill>
              </a:rPr>
              <a:t>, </a:t>
            </a:r>
            <a:r>
              <a:rPr lang="ru-RU" sz="1600">
                <a:solidFill>
                  <a:schemeClr val="tx2"/>
                </a:solidFill>
                <a:latin typeface="Calibri" pitchFamily="34" charset="0"/>
              </a:rPr>
              <a:t>чернику, бруснику, клюкву</a:t>
            </a:r>
            <a:r>
              <a:rPr lang="ru-RU" sz="1600">
                <a:solidFill>
                  <a:schemeClr val="tx2"/>
                </a:solidFill>
              </a:rPr>
              <a:t>,</a:t>
            </a:r>
            <a:r>
              <a:rPr lang="ru-RU" sz="1600">
                <a:solidFill>
                  <a:schemeClr val="tx2"/>
                </a:solidFill>
                <a:latin typeface="Calibri" pitchFamily="34" charset="0"/>
              </a:rPr>
              <a:t> петрушку, укроп.  </a:t>
            </a:r>
          </a:p>
          <a:p>
            <a:endParaRPr lang="ru-RU" sz="1600">
              <a:solidFill>
                <a:schemeClr val="tx2"/>
              </a:solidFill>
              <a:latin typeface="Calibri" pitchFamily="34" charset="0"/>
            </a:endParaRPr>
          </a:p>
          <a:p>
            <a:r>
              <a:rPr lang="ru-RU" sz="1600" b="1">
                <a:latin typeface="Calibri" pitchFamily="34" charset="0"/>
              </a:rPr>
              <a:t>Правило 3. </a:t>
            </a:r>
            <a:r>
              <a:rPr lang="ru-RU" sz="1600">
                <a:latin typeface="Calibri" pitchFamily="34" charset="0"/>
              </a:rPr>
              <a:t>Следите за его осанкой - при «кривой» спине нарушается кровоснабжение головного мозга, которое и провоцирует проблемы со зрением. Запомните: расстояние между книгой и глазами должно быть не менее 25-30 см. </a:t>
            </a:r>
          </a:p>
          <a:p>
            <a:endParaRPr lang="ru-RU" sz="1600">
              <a:latin typeface="Calibri" pitchFamily="34" charset="0"/>
            </a:endParaRPr>
          </a:p>
          <a:p>
            <a:r>
              <a:rPr lang="ru-RU" sz="1600" b="1">
                <a:solidFill>
                  <a:schemeClr val="tx2"/>
                </a:solidFill>
                <a:latin typeface="Calibri" pitchFamily="34" charset="0"/>
              </a:rPr>
              <a:t>Правило 4. </a:t>
            </a:r>
            <a:r>
              <a:rPr lang="ru-RU" sz="1600">
                <a:solidFill>
                  <a:schemeClr val="tx2"/>
                </a:solidFill>
                <a:latin typeface="Calibri" pitchFamily="34" charset="0"/>
              </a:rPr>
              <a:t>Не допускайте, чтобы ребенок подолгу сидел перед телевизором, а если уж сидит, то только строго напротив и не ближе трех метров. </a:t>
            </a:r>
          </a:p>
          <a:p>
            <a:endParaRPr lang="ru-RU" sz="1600">
              <a:solidFill>
                <a:schemeClr val="tx2"/>
              </a:solidFill>
              <a:latin typeface="Calibri" pitchFamily="34" charset="0"/>
            </a:endParaRPr>
          </a:p>
          <a:p>
            <a:r>
              <a:rPr lang="ru-RU" sz="1600" b="1">
                <a:latin typeface="Calibri" pitchFamily="34" charset="0"/>
              </a:rPr>
              <a:t>Правило 5. </a:t>
            </a:r>
            <a:r>
              <a:rPr lang="ru-RU" sz="1600">
                <a:latin typeface="Calibri" pitchFamily="34" charset="0"/>
              </a:rPr>
              <a:t>Не читать лежа и как можно меньше при искусственном освещении. </a:t>
            </a:r>
            <a:endParaRPr lang="ru-RU" sz="1600"/>
          </a:p>
          <a:p>
            <a:endParaRPr lang="ru-RU" sz="1600"/>
          </a:p>
          <a:p>
            <a:r>
              <a:rPr lang="ru-RU" sz="1600" b="1">
                <a:solidFill>
                  <a:schemeClr val="tx2"/>
                </a:solidFill>
                <a:latin typeface="Calibri" pitchFamily="34" charset="0"/>
              </a:rPr>
              <a:t>Правило 6. </a:t>
            </a:r>
            <a:r>
              <a:rPr lang="ru-RU" sz="1600">
                <a:solidFill>
                  <a:schemeClr val="tx2"/>
                </a:solidFill>
                <a:latin typeface="Calibri" pitchFamily="34" charset="0"/>
              </a:rPr>
              <a:t>Не забывайте, что смотреть телевизор в темной комнате нежелательно. </a:t>
            </a:r>
            <a:r>
              <a:rPr lang="ru-RU" sz="1600">
                <a:latin typeface="Calibri" pitchFamily="34" charset="0"/>
              </a:rPr>
              <a:t> </a:t>
            </a:r>
          </a:p>
          <a:p>
            <a:r>
              <a:rPr lang="ru-RU" sz="1600" b="1">
                <a:latin typeface="Calibri" pitchFamily="34" charset="0"/>
              </a:rPr>
              <a:t>Правило 7. Д</a:t>
            </a:r>
            <a:r>
              <a:rPr lang="ru-RU" sz="1600">
                <a:latin typeface="Calibri" pitchFamily="34" charset="0"/>
              </a:rPr>
              <a:t>ошкольник может играть на компьютере не более получаса в день,  после 7 лет - 1 час в день или два подхода по 40 минут. </a:t>
            </a:r>
          </a:p>
          <a:p>
            <a:endParaRPr lang="ru-RU" sz="1600">
              <a:latin typeface="Calibri" pitchFamily="34" charset="0"/>
            </a:endParaRPr>
          </a:p>
          <a:p>
            <a:r>
              <a:rPr lang="ru-RU" sz="1600" b="1">
                <a:solidFill>
                  <a:schemeClr val="tx2"/>
                </a:solidFill>
                <a:latin typeface="Calibri" pitchFamily="34" charset="0"/>
              </a:rPr>
              <a:t>Правило 8. </a:t>
            </a:r>
            <a:r>
              <a:rPr lang="ru-RU" sz="1600">
                <a:solidFill>
                  <a:schemeClr val="tx2"/>
                </a:solidFill>
                <a:latin typeface="Calibri" pitchFamily="34" charset="0"/>
              </a:rPr>
              <a:t>Про игры на сотовом </a:t>
            </a:r>
            <a:endParaRPr lang="ru-RU" sz="1600">
              <a:solidFill>
                <a:schemeClr val="tx2"/>
              </a:solidFill>
            </a:endParaRPr>
          </a:p>
          <a:p>
            <a:r>
              <a:rPr lang="ru-RU" sz="1600">
                <a:solidFill>
                  <a:schemeClr val="tx2"/>
                </a:solidFill>
              </a:rPr>
              <a:t>т</a:t>
            </a:r>
            <a:r>
              <a:rPr lang="ru-RU" sz="1600">
                <a:solidFill>
                  <a:schemeClr val="tx2"/>
                </a:solidFill>
                <a:latin typeface="Calibri" pitchFamily="34" charset="0"/>
              </a:rPr>
              <a:t>елефоне лучше забыть. </a:t>
            </a:r>
          </a:p>
          <a:p>
            <a:endParaRPr lang="ru-RU" sz="1600">
              <a:solidFill>
                <a:schemeClr val="tx2"/>
              </a:solidFill>
              <a:latin typeface="Calibri" pitchFamily="34" charset="0"/>
            </a:endParaRPr>
          </a:p>
          <a:p>
            <a:r>
              <a:rPr lang="ru-RU" sz="1600" b="1">
                <a:latin typeface="Calibri" pitchFamily="34" charset="0"/>
              </a:rPr>
              <a:t>Правило 9. </a:t>
            </a:r>
            <a:r>
              <a:rPr lang="ru-RU" sz="1600">
                <a:latin typeface="Calibri" pitchFamily="34" charset="0"/>
              </a:rPr>
              <a:t>Ежедневно делайте вместе </a:t>
            </a:r>
          </a:p>
          <a:p>
            <a:r>
              <a:rPr lang="ru-RU" sz="1600">
                <a:latin typeface="Calibri" pitchFamily="34" charset="0"/>
              </a:rPr>
              <a:t>Гимнастику  глаз – превратите</a:t>
            </a:r>
          </a:p>
          <a:p>
            <a:r>
              <a:rPr lang="ru-RU" sz="1600">
                <a:latin typeface="Calibri" pitchFamily="34" charset="0"/>
              </a:rPr>
              <a:t> эту  процедуру</a:t>
            </a:r>
          </a:p>
          <a:p>
            <a:r>
              <a:rPr lang="ru-RU" sz="1600">
                <a:latin typeface="Calibri" pitchFamily="34" charset="0"/>
              </a:rPr>
              <a:t> в увлекательную игру! </a:t>
            </a:r>
          </a:p>
          <a:p>
            <a:endParaRPr lang="ru-RU" sz="1600">
              <a:latin typeface="Calibri" pitchFamily="34" charset="0"/>
            </a:endParaRPr>
          </a:p>
        </p:txBody>
      </p:sp>
      <p:pic>
        <p:nvPicPr>
          <p:cNvPr id="7173" name="Picture 8" descr="C:\Users\viki\AppData\Local\Microsoft\Windows\Temporary Internet Files\Content.IE5\HT7649U9\MCj04241780000[1].wmf"/>
          <p:cNvPicPr>
            <a:picLocks noChangeAspect="1" noChangeArrowheads="1"/>
          </p:cNvPicPr>
          <p:nvPr/>
        </p:nvPicPr>
        <p:blipFill>
          <a:blip r:embed="rId2"/>
          <a:srcRect/>
          <a:stretch>
            <a:fillRect/>
          </a:stretch>
        </p:blipFill>
        <p:spPr bwMode="auto">
          <a:xfrm>
            <a:off x="4271963" y="6429375"/>
            <a:ext cx="2300287" cy="262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p:txBody>
          <a:bodyPr/>
          <a:lstStyle/>
          <a:p>
            <a:pPr eaLnBrk="1" hangingPunct="1"/>
            <a:endParaRPr lang="ru-RU" smtClean="0"/>
          </a:p>
        </p:txBody>
      </p:sp>
      <p:sp>
        <p:nvSpPr>
          <p:cNvPr id="4" name="Прямоугольник 3"/>
          <p:cNvSpPr/>
          <p:nvPr/>
        </p:nvSpPr>
        <p:spPr>
          <a:xfrm>
            <a:off x="0" y="0"/>
            <a:ext cx="6858000" cy="9144000"/>
          </a:xfrm>
          <a:prstGeom prst="rect">
            <a:avLst/>
          </a:prstGeom>
          <a:ln w="381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a:p>
        </p:txBody>
      </p:sp>
      <p:sp>
        <p:nvSpPr>
          <p:cNvPr id="5" name="Прямоугольник 4"/>
          <p:cNvSpPr/>
          <p:nvPr/>
        </p:nvSpPr>
        <p:spPr>
          <a:xfrm>
            <a:off x="-571528" y="357158"/>
            <a:ext cx="7963590" cy="1071570"/>
          </a:xfrm>
          <a:prstGeom prst="rect">
            <a:avLst/>
          </a:prstGeom>
          <a:noFill/>
        </p:spPr>
        <p:txBody>
          <a:bodyPr spcFirstLastPara="1" wrap="none">
            <a:prstTxWarp prst="textArchUp">
              <a:avLst/>
            </a:prstTxWarp>
            <a:spAutoFit/>
          </a:bodyPr>
          <a:lstStyle/>
          <a:p>
            <a:pPr algn="ctr" fontAlgn="auto">
              <a:spcBef>
                <a:spcPts val="0"/>
              </a:spcBef>
              <a:spcAft>
                <a:spcPts val="0"/>
              </a:spcAft>
              <a:defRPr/>
            </a:pPr>
            <a:r>
              <a:rPr lang="ru-RU" sz="3600" b="1" dirty="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no Pro Light Display" pitchFamily="18" charset="0"/>
                <a:cs typeface="+mn-cs"/>
              </a:rPr>
              <a:t>Комплекс упражнений для глаз</a:t>
            </a:r>
          </a:p>
        </p:txBody>
      </p:sp>
      <p:sp>
        <p:nvSpPr>
          <p:cNvPr id="8197" name="TextBox 5"/>
          <p:cNvSpPr txBox="1">
            <a:spLocks noChangeArrowheads="1"/>
          </p:cNvSpPr>
          <p:nvPr/>
        </p:nvSpPr>
        <p:spPr bwMode="auto">
          <a:xfrm>
            <a:off x="0" y="8426450"/>
            <a:ext cx="6786563" cy="646113"/>
          </a:xfrm>
          <a:prstGeom prst="rect">
            <a:avLst/>
          </a:prstGeom>
          <a:noFill/>
          <a:ln w="9525">
            <a:noFill/>
            <a:miter lim="800000"/>
            <a:headEnd/>
            <a:tailEnd/>
          </a:ln>
        </p:spPr>
        <p:txBody>
          <a:bodyPr>
            <a:spAutoFit/>
          </a:bodyPr>
          <a:lstStyle/>
          <a:p>
            <a:pPr algn="ctr"/>
            <a:r>
              <a:rPr lang="ru-RU">
                <a:solidFill>
                  <a:srgbClr val="FF0000"/>
                </a:solidFill>
                <a:latin typeface="Century" pitchFamily="18" charset="0"/>
              </a:rPr>
              <a:t>Следите за своими глазами. </a:t>
            </a:r>
          </a:p>
          <a:p>
            <a:pPr algn="ctr"/>
            <a:r>
              <a:rPr lang="ru-RU">
                <a:solidFill>
                  <a:srgbClr val="FF0000"/>
                </a:solidFill>
                <a:latin typeface="Century" pitchFamily="18" charset="0"/>
              </a:rPr>
              <a:t>Мир так прекрасен, особенно если мы его видим... </a:t>
            </a:r>
          </a:p>
        </p:txBody>
      </p:sp>
      <p:pic>
        <p:nvPicPr>
          <p:cNvPr id="8198" name="Содержимое 6" descr="i_033.png"/>
          <p:cNvPicPr>
            <a:picLocks noGrp="1" noChangeAspect="1"/>
          </p:cNvPicPr>
          <p:nvPr>
            <p:ph idx="1"/>
          </p:nvPr>
        </p:nvPicPr>
        <p:blipFill>
          <a:blip r:embed="rId2"/>
          <a:srcRect/>
          <a:stretch>
            <a:fillRect/>
          </a:stretch>
        </p:blipFill>
        <p:spPr>
          <a:xfrm>
            <a:off x="142875" y="714375"/>
            <a:ext cx="1677988" cy="1643063"/>
          </a:xfrm>
        </p:spPr>
      </p:pic>
      <p:sp>
        <p:nvSpPr>
          <p:cNvPr id="8199" name="TextBox 7"/>
          <p:cNvSpPr txBox="1">
            <a:spLocks noChangeArrowheads="1"/>
          </p:cNvSpPr>
          <p:nvPr/>
        </p:nvSpPr>
        <p:spPr bwMode="auto">
          <a:xfrm>
            <a:off x="0" y="2143125"/>
            <a:ext cx="6858000" cy="4770438"/>
          </a:xfrm>
          <a:prstGeom prst="rect">
            <a:avLst/>
          </a:prstGeom>
          <a:noFill/>
          <a:ln w="9525">
            <a:noFill/>
            <a:miter lim="800000"/>
            <a:headEnd/>
            <a:tailEnd/>
          </a:ln>
        </p:spPr>
        <p:txBody>
          <a:bodyPr>
            <a:spAutoFit/>
          </a:bodyPr>
          <a:lstStyle/>
          <a:p>
            <a:pPr algn="ctr"/>
            <a:endParaRPr lang="ru-RU" sz="1600" i="1"/>
          </a:p>
          <a:p>
            <a:pPr algn="ctr"/>
            <a:r>
              <a:rPr lang="ru-RU" sz="1600" i="1">
                <a:latin typeface="Calibri" pitchFamily="34" charset="0"/>
              </a:rPr>
              <a:t>Упражнения выполняются сидя, голова неподвижна, поза удобная, с максимальной амплитудой движения глаз.</a:t>
            </a:r>
          </a:p>
          <a:p>
            <a:r>
              <a:rPr lang="ru-RU" sz="1600">
                <a:latin typeface="Calibri" pitchFamily="34" charset="0"/>
              </a:rPr>
              <a:t/>
            </a:r>
            <a:br>
              <a:rPr lang="ru-RU" sz="1600">
                <a:latin typeface="Calibri" pitchFamily="34" charset="0"/>
              </a:rPr>
            </a:br>
            <a:r>
              <a:rPr lang="ru-RU" sz="1600">
                <a:latin typeface="Calibri" pitchFamily="34" charset="0"/>
              </a:rPr>
              <a:t>  </a:t>
            </a:r>
            <a:r>
              <a:rPr lang="ru-RU" sz="1600" b="1">
                <a:latin typeface="Calibri" pitchFamily="34" charset="0"/>
              </a:rPr>
              <a:t>1</a:t>
            </a:r>
            <a:r>
              <a:rPr lang="ru-RU" sz="1600">
                <a:latin typeface="Calibri" pitchFamily="34" charset="0"/>
              </a:rPr>
              <a:t>. </a:t>
            </a:r>
            <a:r>
              <a:rPr lang="ru-RU" sz="1600" b="1">
                <a:latin typeface="Calibri" pitchFamily="34" charset="0"/>
              </a:rPr>
              <a:t>Жмурки.</a:t>
            </a:r>
            <a:r>
              <a:rPr lang="ru-RU" sz="1600">
                <a:latin typeface="Calibri" pitchFamily="34" charset="0"/>
              </a:rPr>
              <a:t> Закрыть глаза, сильно напрягая глазные мышцы, на счет 1 - 4, затем раскрыть глаза, расслабив мышцы глаз, посмотрев вдаль, на счет 1 - 6. Повторить 4 - 5 раз.</a:t>
            </a:r>
            <a:br>
              <a:rPr lang="ru-RU" sz="1600">
                <a:latin typeface="Calibri" pitchFamily="34" charset="0"/>
              </a:rPr>
            </a:br>
            <a:endParaRPr lang="ru-RU" sz="1600"/>
          </a:p>
          <a:p>
            <a:r>
              <a:rPr lang="ru-RU" sz="1600">
                <a:latin typeface="Calibri" pitchFamily="34" charset="0"/>
              </a:rPr>
              <a:t>  </a:t>
            </a:r>
            <a:r>
              <a:rPr lang="ru-RU" sz="1600" b="1">
                <a:latin typeface="Calibri" pitchFamily="34" charset="0"/>
              </a:rPr>
              <a:t>2</a:t>
            </a:r>
            <a:r>
              <a:rPr lang="ru-RU" sz="1600">
                <a:latin typeface="Calibri" pitchFamily="34" charset="0"/>
              </a:rPr>
              <a:t>. </a:t>
            </a:r>
            <a:r>
              <a:rPr lang="ru-RU" sz="1600" b="1">
                <a:latin typeface="Calibri" pitchFamily="34" charset="0"/>
              </a:rPr>
              <a:t>Близко-далеко.</a:t>
            </a:r>
            <a:r>
              <a:rPr lang="ru-RU" sz="1600">
                <a:latin typeface="Calibri" pitchFamily="34" charset="0"/>
              </a:rPr>
              <a:t> Посмотреть на переносицу и задержать взор на счет </a:t>
            </a:r>
          </a:p>
          <a:p>
            <a:r>
              <a:rPr lang="ru-RU" sz="1600">
                <a:latin typeface="Calibri" pitchFamily="34" charset="0"/>
              </a:rPr>
              <a:t>1 - 4. До усталости глаза доводить нельзя. Затем открыть глаза, посмотреть вдаль на счет 1 - 6. Повторить 4 - 5 раз.</a:t>
            </a:r>
            <a:br>
              <a:rPr lang="ru-RU" sz="1600">
                <a:latin typeface="Calibri" pitchFamily="34" charset="0"/>
              </a:rPr>
            </a:br>
            <a:r>
              <a:rPr lang="ru-RU" sz="1600">
                <a:latin typeface="Calibri" pitchFamily="34" charset="0"/>
              </a:rPr>
              <a:t>   </a:t>
            </a:r>
            <a:r>
              <a:rPr lang="ru-RU" sz="1600" b="1">
                <a:latin typeface="Calibri" pitchFamily="34" charset="0"/>
              </a:rPr>
              <a:t>3</a:t>
            </a:r>
            <a:r>
              <a:rPr lang="ru-RU" sz="1600">
                <a:latin typeface="Calibri" pitchFamily="34" charset="0"/>
              </a:rPr>
              <a:t>. </a:t>
            </a:r>
            <a:r>
              <a:rPr lang="ru-RU" sz="1600" b="1">
                <a:latin typeface="Calibri" pitchFamily="34" charset="0"/>
              </a:rPr>
              <a:t>Лево-право. </a:t>
            </a:r>
            <a:r>
              <a:rPr lang="ru-RU" sz="1600">
                <a:latin typeface="Calibri" pitchFamily="34" charset="0"/>
              </a:rPr>
              <a:t>Не поворачивая головы, посмотреть направо и зафиксировать взгляд на счет 1 - 4, затем посмотреть вдаль прямо на </a:t>
            </a:r>
          </a:p>
          <a:p>
            <a:r>
              <a:rPr lang="ru-RU" sz="1600">
                <a:latin typeface="Calibri" pitchFamily="34" charset="0"/>
              </a:rPr>
              <a:t>счет 1 - 6. Аналогичным образом проводятся упражнения, но с фиксацией взгляда влево, вверх, вниз.</a:t>
            </a:r>
            <a:br>
              <a:rPr lang="ru-RU" sz="1600">
                <a:latin typeface="Calibri" pitchFamily="34" charset="0"/>
              </a:rPr>
            </a:br>
            <a:endParaRPr lang="ru-RU" sz="1600"/>
          </a:p>
          <a:p>
            <a:r>
              <a:rPr lang="ru-RU" sz="1600">
                <a:latin typeface="Calibri" pitchFamily="34" charset="0"/>
              </a:rPr>
              <a:t>    </a:t>
            </a:r>
            <a:r>
              <a:rPr lang="ru-RU" sz="1600" b="1">
                <a:latin typeface="Calibri" pitchFamily="34" charset="0"/>
              </a:rPr>
              <a:t>4</a:t>
            </a:r>
            <a:r>
              <a:rPr lang="ru-RU" sz="1600">
                <a:latin typeface="Calibri" pitchFamily="34" charset="0"/>
              </a:rPr>
              <a:t>. </a:t>
            </a:r>
            <a:r>
              <a:rPr lang="ru-RU" sz="1600" b="1">
                <a:latin typeface="Calibri" pitchFamily="34" charset="0"/>
              </a:rPr>
              <a:t>Диагонали.</a:t>
            </a:r>
            <a:r>
              <a:rPr lang="ru-RU" sz="1600">
                <a:latin typeface="Calibri" pitchFamily="34" charset="0"/>
              </a:rPr>
              <a:t> Перевести взгляд быстро по диагонали: направо вверх - налево вниз, потом прямо вдаль на счет 1 - 6; затем налево - вверх - направо - вниз и посмотреть вдаль на счет 1 - 6. Повторить 3 - 4 раза.</a:t>
            </a:r>
          </a:p>
        </p:txBody>
      </p:sp>
      <p:sp>
        <p:nvSpPr>
          <p:cNvPr id="4104" name="TextBox 8"/>
          <p:cNvSpPr txBox="1">
            <a:spLocks noChangeArrowheads="1"/>
          </p:cNvSpPr>
          <p:nvPr/>
        </p:nvSpPr>
        <p:spPr bwMode="auto">
          <a:xfrm>
            <a:off x="1785938" y="857250"/>
            <a:ext cx="5072062" cy="1384300"/>
          </a:xfrm>
          <a:prstGeom prst="rect">
            <a:avLst/>
          </a:prstGeom>
          <a:noFill/>
          <a:ln w="9525">
            <a:noFill/>
            <a:miter lim="800000"/>
            <a:headEnd/>
            <a:tailEnd/>
          </a:ln>
        </p:spPr>
        <p:txBody>
          <a:bodyPr>
            <a:spAutoFit/>
          </a:bodyPr>
          <a:lstStyle/>
          <a:p>
            <a:pPr algn="just">
              <a:defRPr/>
            </a:pPr>
            <a:r>
              <a:rPr lang="ru-RU" sz="1400" dirty="0">
                <a:latin typeface="+mj-lt"/>
              </a:rPr>
              <a:t>Предлагаем специальный комплекс упражнений для глаз, который при регулярном выполнении может стать хорошей тренировкой и профилактикой для сохранения зрения. Упражнения лучше проводить в игровой форме, с любимыми игрушками ребенка, передвигая их вправо-влево, вверх-вниз.</a:t>
            </a:r>
            <a:r>
              <a:rPr lang="ru-RU" sz="1400" i="1" dirty="0">
                <a:latin typeface="+mj-lt"/>
              </a:rPr>
              <a:t> </a:t>
            </a:r>
          </a:p>
          <a:p>
            <a:pPr algn="just">
              <a:defRPr/>
            </a:pPr>
            <a:endParaRPr lang="ru-RU" sz="1400" dirty="0">
              <a:latin typeface="+mj-lt"/>
            </a:endParaRPr>
          </a:p>
        </p:txBody>
      </p:sp>
      <p:pic>
        <p:nvPicPr>
          <p:cNvPr id="8201" name="Рисунок 4" descr="item_2251.jpg"/>
          <p:cNvPicPr>
            <a:picLocks noChangeAspect="1"/>
          </p:cNvPicPr>
          <p:nvPr/>
        </p:nvPicPr>
        <p:blipFill>
          <a:blip r:embed="rId3"/>
          <a:srcRect/>
          <a:stretch>
            <a:fillRect/>
          </a:stretch>
        </p:blipFill>
        <p:spPr bwMode="auto">
          <a:xfrm>
            <a:off x="1700213" y="7469188"/>
            <a:ext cx="3586162" cy="91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6858000" cy="9144000"/>
          </a:xfrm>
          <a:prstGeom prst="rect">
            <a:avLst/>
          </a:prstGeom>
          <a:ln w="381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dirty="0"/>
          </a:p>
        </p:txBody>
      </p:sp>
      <p:sp>
        <p:nvSpPr>
          <p:cNvPr id="4" name="Прямоугольник 3"/>
          <p:cNvSpPr/>
          <p:nvPr/>
        </p:nvSpPr>
        <p:spPr>
          <a:xfrm>
            <a:off x="-571528" y="-571536"/>
            <a:ext cx="7929618" cy="1071570"/>
          </a:xfrm>
          <a:prstGeom prst="rect">
            <a:avLst/>
          </a:prstGeom>
          <a:noFill/>
        </p:spPr>
        <p:txBody>
          <a:bodyPr spcFirstLastPara="1" wrap="none">
            <a:prstTxWarp prst="textArchDown">
              <a:avLst/>
            </a:prstTxWarp>
            <a:spAutoFit/>
          </a:bodyPr>
          <a:lstStyle/>
          <a:p>
            <a:pPr algn="ctr" fontAlgn="auto">
              <a:spcBef>
                <a:spcPts val="0"/>
              </a:spcBef>
              <a:spcAft>
                <a:spcPts val="0"/>
              </a:spcAft>
              <a:defRPr/>
            </a:pPr>
            <a:r>
              <a:rPr lang="ru-RU" sz="4000" dirty="0">
                <a:ln w="18415" cmpd="sng">
                  <a:solidFill>
                    <a:srgbClr val="EF31B9"/>
                  </a:solidFill>
                  <a:prstDash val="solid"/>
                </a:ln>
                <a:solidFill>
                  <a:srgbClr val="CC0099"/>
                </a:solidFill>
                <a:effectLst>
                  <a:innerShdw blurRad="63500" dist="50800" dir="8100000">
                    <a:prstClr val="black">
                      <a:alpha val="50000"/>
                    </a:prstClr>
                  </a:innerShdw>
                </a:effectLst>
                <a:latin typeface="Arno Pro Light Display" pitchFamily="18" charset="0"/>
                <a:cs typeface="+mn-cs"/>
              </a:rPr>
              <a:t>Закаливание –</a:t>
            </a:r>
          </a:p>
          <a:p>
            <a:pPr algn="ctr" fontAlgn="auto">
              <a:spcBef>
                <a:spcPts val="0"/>
              </a:spcBef>
              <a:spcAft>
                <a:spcPts val="0"/>
              </a:spcAft>
              <a:defRPr/>
            </a:pPr>
            <a:r>
              <a:rPr lang="ru-RU" sz="4000" dirty="0">
                <a:ln w="18415" cmpd="sng">
                  <a:solidFill>
                    <a:srgbClr val="EF31B9"/>
                  </a:solidFill>
                  <a:prstDash val="solid"/>
                </a:ln>
                <a:solidFill>
                  <a:srgbClr val="CC0099"/>
                </a:solidFill>
                <a:effectLst>
                  <a:innerShdw blurRad="63500" dist="50800" dir="8100000">
                    <a:prstClr val="black">
                      <a:alpha val="50000"/>
                    </a:prstClr>
                  </a:innerShdw>
                </a:effectLst>
                <a:latin typeface="Arno Pro Light Display" pitchFamily="18" charset="0"/>
                <a:cs typeface="+mn-cs"/>
              </a:rPr>
              <a:t> первый шаг на пути к здоровью</a:t>
            </a:r>
          </a:p>
        </p:txBody>
      </p:sp>
      <p:sp>
        <p:nvSpPr>
          <p:cNvPr id="9220" name="Прямоугольник 5"/>
          <p:cNvSpPr>
            <a:spLocks noChangeArrowheads="1"/>
          </p:cNvSpPr>
          <p:nvPr/>
        </p:nvSpPr>
        <p:spPr bwMode="auto">
          <a:xfrm>
            <a:off x="142875" y="1214438"/>
            <a:ext cx="6643688" cy="830262"/>
          </a:xfrm>
          <a:prstGeom prst="rect">
            <a:avLst/>
          </a:prstGeom>
          <a:noFill/>
          <a:ln w="9525">
            <a:noFill/>
            <a:miter lim="800000"/>
            <a:headEnd/>
            <a:tailEnd/>
          </a:ln>
        </p:spPr>
        <p:txBody>
          <a:bodyPr>
            <a:spAutoFit/>
          </a:bodyPr>
          <a:lstStyle/>
          <a:p>
            <a:pPr algn="just"/>
            <a:r>
              <a:rPr lang="ru-RU" sz="1600" i="1"/>
              <a:t>Закаливание детей необходимо для того, чтобы повысить их устойчивость к воздействию низких и высоких температур воздуха и за счет этого предотвратить частые заболевания. </a:t>
            </a:r>
            <a:endParaRPr lang="ru-RU" sz="1600"/>
          </a:p>
        </p:txBody>
      </p:sp>
      <p:sp>
        <p:nvSpPr>
          <p:cNvPr id="9221" name="TextBox 13"/>
          <p:cNvSpPr txBox="1">
            <a:spLocks noChangeArrowheads="1"/>
          </p:cNvSpPr>
          <p:nvPr/>
        </p:nvSpPr>
        <p:spPr bwMode="auto">
          <a:xfrm>
            <a:off x="71438" y="2000250"/>
            <a:ext cx="6858000" cy="6894513"/>
          </a:xfrm>
          <a:prstGeom prst="rect">
            <a:avLst/>
          </a:prstGeom>
          <a:noFill/>
          <a:ln w="9525">
            <a:noFill/>
            <a:miter lim="800000"/>
            <a:headEnd/>
            <a:tailEnd/>
          </a:ln>
        </p:spPr>
        <p:txBody>
          <a:bodyPr>
            <a:spAutoFit/>
          </a:bodyPr>
          <a:lstStyle/>
          <a:p>
            <a:pPr algn="ctr"/>
            <a:r>
              <a:rPr lang="ru-RU" sz="1600" b="1" i="1">
                <a:solidFill>
                  <a:srgbClr val="0070C0"/>
                </a:solidFill>
              </a:rPr>
              <a:t>При закаливании детей следует придерживаться таких </a:t>
            </a:r>
          </a:p>
          <a:p>
            <a:pPr algn="ctr"/>
            <a:r>
              <a:rPr lang="ru-RU" sz="1600" b="1" i="1">
                <a:solidFill>
                  <a:srgbClr val="0070C0"/>
                </a:solidFill>
              </a:rPr>
              <a:t>основных принципов</a:t>
            </a:r>
            <a:r>
              <a:rPr lang="ru-RU" b="1">
                <a:solidFill>
                  <a:srgbClr val="0070C0"/>
                </a:solidFill>
              </a:rPr>
              <a:t>: </a:t>
            </a:r>
          </a:p>
          <a:p>
            <a:pPr algn="ctr"/>
            <a:endParaRPr lang="ru-RU"/>
          </a:p>
          <a:p>
            <a:r>
              <a:rPr lang="ru-RU" sz="1500"/>
              <a:t>• проводить закаливающие процедуры систематически, </a:t>
            </a:r>
          </a:p>
          <a:p>
            <a:r>
              <a:rPr lang="ru-RU" sz="1500"/>
              <a:t/>
            </a:r>
            <a:br>
              <a:rPr lang="ru-RU" sz="1500"/>
            </a:br>
            <a:r>
              <a:rPr lang="ru-RU" sz="1500">
                <a:solidFill>
                  <a:srgbClr val="0070C0"/>
                </a:solidFill>
              </a:rPr>
              <a:t>• увеличивать время воздействия закаливающего фактора постепенно</a:t>
            </a:r>
            <a:r>
              <a:rPr lang="ru-RU" sz="1500"/>
              <a:t>, </a:t>
            </a:r>
          </a:p>
          <a:p>
            <a:r>
              <a:rPr lang="ru-RU" sz="1500"/>
              <a:t/>
            </a:r>
            <a:br>
              <a:rPr lang="ru-RU" sz="1500"/>
            </a:br>
            <a:r>
              <a:rPr lang="ru-RU" sz="1500"/>
              <a:t>• учитывать настроение ребенка и проводить процедуры в форме игры, </a:t>
            </a:r>
          </a:p>
          <a:p>
            <a:r>
              <a:rPr lang="ru-RU" sz="1500"/>
              <a:t/>
            </a:r>
            <a:br>
              <a:rPr lang="ru-RU" sz="1500"/>
            </a:br>
            <a:r>
              <a:rPr lang="ru-RU" sz="1500"/>
              <a:t>• </a:t>
            </a:r>
            <a:r>
              <a:rPr lang="ru-RU" sz="1500">
                <a:solidFill>
                  <a:srgbClr val="0070C0"/>
                </a:solidFill>
              </a:rPr>
              <a:t>начинать закаливание в любом возрасте, </a:t>
            </a:r>
          </a:p>
          <a:p>
            <a:r>
              <a:rPr lang="ru-RU" sz="1500"/>
              <a:t/>
            </a:r>
            <a:br>
              <a:rPr lang="ru-RU" sz="1500"/>
            </a:br>
            <a:r>
              <a:rPr lang="ru-RU" sz="1500"/>
              <a:t>• никогда не выполнять процедуры, если малыш замерз, </a:t>
            </a:r>
          </a:p>
          <a:p>
            <a:r>
              <a:rPr lang="ru-RU" sz="1500"/>
              <a:t/>
            </a:r>
            <a:br>
              <a:rPr lang="ru-RU" sz="1500"/>
            </a:br>
            <a:r>
              <a:rPr lang="ru-RU" sz="1500"/>
              <a:t>• </a:t>
            </a:r>
            <a:r>
              <a:rPr lang="ru-RU" sz="1500">
                <a:solidFill>
                  <a:srgbClr val="0070C0"/>
                </a:solidFill>
              </a:rPr>
              <a:t>избегать сильных раздражителей: продолжительного воздействия холодной воды или очень низких температур воздуха, а также перегревания на солнце, </a:t>
            </a:r>
          </a:p>
          <a:p>
            <a:r>
              <a:rPr lang="ru-RU" sz="1500">
                <a:solidFill>
                  <a:srgbClr val="0070C0"/>
                </a:solidFill>
              </a:rPr>
              <a:t/>
            </a:r>
            <a:br>
              <a:rPr lang="ru-RU" sz="1500">
                <a:solidFill>
                  <a:srgbClr val="0070C0"/>
                </a:solidFill>
              </a:rPr>
            </a:br>
            <a:r>
              <a:rPr lang="ru-RU" sz="1500"/>
              <a:t>• правильно подбирать одежду и обувь: они должна соответствовать температуре окружающего воздуха и быть из натуральных тканей и материалов, </a:t>
            </a:r>
          </a:p>
          <a:p>
            <a:r>
              <a:rPr lang="ru-RU" sz="1500"/>
              <a:t/>
            </a:r>
            <a:br>
              <a:rPr lang="ru-RU" sz="1500"/>
            </a:br>
            <a:r>
              <a:rPr lang="ru-RU" sz="1500">
                <a:solidFill>
                  <a:srgbClr val="0070C0"/>
                </a:solidFill>
              </a:rPr>
              <a:t>• закаливаться всей семьей, </a:t>
            </a:r>
          </a:p>
          <a:p>
            <a:r>
              <a:rPr lang="ru-RU" sz="1500"/>
              <a:t/>
            </a:r>
            <a:br>
              <a:rPr lang="ru-RU" sz="1500"/>
            </a:br>
            <a:r>
              <a:rPr lang="ru-RU" sz="1500"/>
              <a:t>• закаливающие процедуры </a:t>
            </a:r>
          </a:p>
          <a:p>
            <a:r>
              <a:rPr lang="ru-RU" sz="1500"/>
              <a:t>сочетать с физическими упражнениями</a:t>
            </a:r>
          </a:p>
          <a:p>
            <a:r>
              <a:rPr lang="ru-RU" sz="1500"/>
              <a:t> и массажем, </a:t>
            </a:r>
          </a:p>
          <a:p>
            <a:r>
              <a:rPr lang="ru-RU" sz="1500"/>
              <a:t/>
            </a:r>
            <a:br>
              <a:rPr lang="ru-RU" sz="1500"/>
            </a:br>
            <a:r>
              <a:rPr lang="ru-RU" sz="1500"/>
              <a:t>• </a:t>
            </a:r>
            <a:r>
              <a:rPr lang="ru-RU" sz="1500">
                <a:solidFill>
                  <a:srgbClr val="0070C0"/>
                </a:solidFill>
              </a:rPr>
              <a:t>в помещении, где находится ребенок, </a:t>
            </a:r>
          </a:p>
          <a:p>
            <a:r>
              <a:rPr lang="ru-RU" sz="1500">
                <a:solidFill>
                  <a:srgbClr val="0070C0"/>
                </a:solidFill>
              </a:rPr>
              <a:t>никогда не курить.</a:t>
            </a:r>
          </a:p>
        </p:txBody>
      </p:sp>
      <p:pic>
        <p:nvPicPr>
          <p:cNvPr id="9222" name="Picture 14" descr="C:\Users\viki\AppData\Local\Microsoft\Windows\Temporary Internet Files\Content.IE5\6NZXK4SD\MCj04381630000[1].wmf"/>
          <p:cNvPicPr>
            <a:picLocks noChangeAspect="1" noChangeArrowheads="1"/>
          </p:cNvPicPr>
          <p:nvPr/>
        </p:nvPicPr>
        <p:blipFill>
          <a:blip r:embed="rId2"/>
          <a:srcRect/>
          <a:stretch>
            <a:fillRect/>
          </a:stretch>
        </p:blipFill>
        <p:spPr bwMode="auto">
          <a:xfrm>
            <a:off x="3825875" y="6891338"/>
            <a:ext cx="2889250" cy="1966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6858000" cy="9144000"/>
          </a:xfrm>
          <a:prstGeom prst="rect">
            <a:avLst/>
          </a:prstGeom>
          <a:noFill/>
          <a:ln w="381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dirty="0"/>
          </a:p>
        </p:txBody>
      </p:sp>
      <p:sp>
        <p:nvSpPr>
          <p:cNvPr id="4" name="Прямоугольник 3"/>
          <p:cNvSpPr/>
          <p:nvPr/>
        </p:nvSpPr>
        <p:spPr>
          <a:xfrm>
            <a:off x="-534062" y="428596"/>
            <a:ext cx="7963590" cy="1071570"/>
          </a:xfrm>
          <a:prstGeom prst="rect">
            <a:avLst/>
          </a:prstGeom>
          <a:noFill/>
        </p:spPr>
        <p:txBody>
          <a:bodyPr spcFirstLastPara="1" wrap="none">
            <a:prstTxWarp prst="textArchUp">
              <a:avLst/>
            </a:prstTxWarp>
            <a:spAutoFit/>
          </a:bodyPr>
          <a:lstStyle/>
          <a:p>
            <a:pPr algn="ctr" fontAlgn="auto">
              <a:spcBef>
                <a:spcPts val="0"/>
              </a:spcBef>
              <a:spcAft>
                <a:spcPts val="0"/>
              </a:spcAft>
              <a:defRPr/>
            </a:pPr>
            <a:r>
              <a:rPr lang="ru-RU" sz="4000" b="1" spc="300" dirty="0">
                <a:ln w="18000">
                  <a:solidFill>
                    <a:srgbClr val="FF0000"/>
                  </a:solidFill>
                  <a:prstDash val="solid"/>
                  <a:miter lim="800000"/>
                </a:ln>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a:latin typeface="Arno Pro Light Display" pitchFamily="18" charset="0"/>
                <a:cs typeface="+mn-cs"/>
              </a:rPr>
              <a:t>Способы закаливания</a:t>
            </a:r>
          </a:p>
        </p:txBody>
      </p:sp>
      <p:sp>
        <p:nvSpPr>
          <p:cNvPr id="10244" name="Прямоугольник 5"/>
          <p:cNvSpPr>
            <a:spLocks noChangeArrowheads="1"/>
          </p:cNvSpPr>
          <p:nvPr/>
        </p:nvSpPr>
        <p:spPr bwMode="auto">
          <a:xfrm>
            <a:off x="0" y="1612900"/>
            <a:ext cx="6858000" cy="3816350"/>
          </a:xfrm>
          <a:prstGeom prst="rect">
            <a:avLst/>
          </a:prstGeom>
          <a:noFill/>
          <a:ln w="9525">
            <a:noFill/>
            <a:miter lim="800000"/>
            <a:headEnd/>
            <a:tailEnd/>
          </a:ln>
        </p:spPr>
        <p:txBody>
          <a:bodyPr>
            <a:spAutoFit/>
          </a:bodyPr>
          <a:lstStyle/>
          <a:p>
            <a:pPr algn="just"/>
            <a:r>
              <a:rPr lang="ru-RU" sz="1400" b="1">
                <a:solidFill>
                  <a:srgbClr val="0070C0"/>
                </a:solidFill>
              </a:rPr>
              <a:t>«Холодный тазик»</a:t>
            </a:r>
          </a:p>
          <a:p>
            <a:pPr algn="just"/>
            <a:r>
              <a:rPr lang="ru-RU" sz="1400"/>
              <a:t>Налейте в таз холодную воду с температурой не выше +12С и облейте ступни ребенка, стоящего в ванне. Попросите ребенка потопать ножками, пока стекает вода. Отверстие для стока воды должно быть открытым. Промокните ноги полотенцем. В первый день продолжительность ходьбы  - 1 минута, ежедневно добавляйте по 1 минуте, доводя до 5 мин. Помните! Лучше проводить закаливание в течение 1 мин в хорошем настроении ребенка, чем 5 мин с капризами.</a:t>
            </a:r>
          </a:p>
          <a:p>
            <a:pPr algn="just"/>
            <a:endParaRPr lang="ru-RU" sz="1400"/>
          </a:p>
          <a:p>
            <a:pPr algn="just"/>
            <a:r>
              <a:rPr lang="ru-RU" sz="1400" b="1">
                <a:solidFill>
                  <a:srgbClr val="0070C0"/>
                </a:solidFill>
              </a:rPr>
              <a:t>«Холодное полотенце» </a:t>
            </a:r>
          </a:p>
          <a:p>
            <a:pPr algn="just"/>
            <a:r>
              <a:rPr lang="ru-RU" sz="1400"/>
              <a:t>Если ребенку не нравится обливание холодной водой, постелите в ванне полотенце, смоченное холодной водой (тем 12 С) Попросите ребенка потопать ножками (не стоять!) на нем в течение 1 мин (утром и на ночь). Вытрите ребенку ноги, не растирая, а промокая полотенцем.</a:t>
            </a:r>
          </a:p>
          <a:p>
            <a:pPr algn="just"/>
            <a:endParaRPr lang="ru-RU" sz="1400"/>
          </a:p>
          <a:p>
            <a:pPr algn="just"/>
            <a:endParaRPr lang="ru-RU" sz="1400"/>
          </a:p>
          <a:p>
            <a:pPr algn="just"/>
            <a:endParaRPr lang="ru-RU"/>
          </a:p>
        </p:txBody>
      </p:sp>
      <p:sp>
        <p:nvSpPr>
          <p:cNvPr id="10245" name="Прямоугольник 15"/>
          <p:cNvSpPr>
            <a:spLocks noChangeArrowheads="1"/>
          </p:cNvSpPr>
          <p:nvPr/>
        </p:nvSpPr>
        <p:spPr bwMode="auto">
          <a:xfrm>
            <a:off x="0" y="642938"/>
            <a:ext cx="6858000" cy="1077912"/>
          </a:xfrm>
          <a:prstGeom prst="rect">
            <a:avLst/>
          </a:prstGeom>
          <a:noFill/>
          <a:ln w="9525">
            <a:noFill/>
            <a:miter lim="800000"/>
            <a:headEnd/>
            <a:tailEnd/>
          </a:ln>
        </p:spPr>
        <p:txBody>
          <a:bodyPr>
            <a:spAutoFit/>
          </a:bodyPr>
          <a:lstStyle/>
          <a:p>
            <a:r>
              <a:rPr lang="ru-RU" sz="1600" i="1"/>
              <a:t>Основные факторы закаливания - природные и доступные “Солнце. Воздух и Вода”. Начинать закаливание детей можно  с первого месяца жизни после осмотра малыша врачом-педиатром. </a:t>
            </a:r>
            <a:br>
              <a:rPr lang="ru-RU" sz="1600" i="1"/>
            </a:br>
            <a:endParaRPr lang="ru-RU" sz="1600" i="1"/>
          </a:p>
        </p:txBody>
      </p:sp>
      <p:pic>
        <p:nvPicPr>
          <p:cNvPr id="10246" name="Picture 14" descr="C:\Users\viki\AppData\Local\Microsoft\Windows\Temporary Internet Files\Content.IE5\RTPB4XQQ\MCj02321530000[1].wmf"/>
          <p:cNvPicPr>
            <a:picLocks noChangeAspect="1" noChangeArrowheads="1"/>
          </p:cNvPicPr>
          <p:nvPr/>
        </p:nvPicPr>
        <p:blipFill>
          <a:blip r:embed="rId2"/>
          <a:srcRect/>
          <a:stretch>
            <a:fillRect/>
          </a:stretch>
        </p:blipFill>
        <p:spPr bwMode="auto">
          <a:xfrm>
            <a:off x="3714750" y="5357813"/>
            <a:ext cx="2911475" cy="2860675"/>
          </a:xfrm>
          <a:prstGeom prst="rect">
            <a:avLst/>
          </a:prstGeom>
          <a:noFill/>
          <a:ln w="9525">
            <a:noFill/>
            <a:miter lim="800000"/>
            <a:headEnd/>
            <a:tailEnd/>
          </a:ln>
        </p:spPr>
      </p:pic>
      <p:sp>
        <p:nvSpPr>
          <p:cNvPr id="10247" name="TextBox 15"/>
          <p:cNvSpPr txBox="1">
            <a:spLocks noChangeArrowheads="1"/>
          </p:cNvSpPr>
          <p:nvPr/>
        </p:nvSpPr>
        <p:spPr bwMode="auto">
          <a:xfrm>
            <a:off x="0" y="4714875"/>
            <a:ext cx="3929063" cy="2032000"/>
          </a:xfrm>
          <a:prstGeom prst="rect">
            <a:avLst/>
          </a:prstGeom>
          <a:noFill/>
          <a:ln w="9525">
            <a:noFill/>
            <a:miter lim="800000"/>
            <a:headEnd/>
            <a:tailEnd/>
          </a:ln>
        </p:spPr>
        <p:txBody>
          <a:bodyPr>
            <a:spAutoFit/>
          </a:bodyPr>
          <a:lstStyle/>
          <a:p>
            <a:pPr algn="just"/>
            <a:endParaRPr lang="ru-RU" sz="1400">
              <a:solidFill>
                <a:srgbClr val="0070C0"/>
              </a:solidFill>
            </a:endParaRPr>
          </a:p>
          <a:p>
            <a:pPr algn="just"/>
            <a:r>
              <a:rPr lang="ru-RU" sz="1400" b="1">
                <a:solidFill>
                  <a:srgbClr val="0070C0"/>
                </a:solidFill>
              </a:rPr>
              <a:t>«Контрастный душ» </a:t>
            </a:r>
          </a:p>
          <a:p>
            <a:pPr algn="just"/>
            <a:r>
              <a:rPr lang="ru-RU" sz="1400"/>
              <a:t>Ребенок вечером купается в ванне. Пусть он согреется в теплой воде. А потом скажите ему: "Давай мы с тобой устроим холодный дождик или побегаем по лужам". Вы открываете холодную воду, и ребенок подставляет воде свои пяточки и ладошки. </a:t>
            </a:r>
          </a:p>
          <a:p>
            <a:endParaRPr lang="ru-RU" sz="1400"/>
          </a:p>
        </p:txBody>
      </p:sp>
      <p:sp>
        <p:nvSpPr>
          <p:cNvPr id="10248" name="TextBox 16"/>
          <p:cNvSpPr txBox="1">
            <a:spLocks noChangeArrowheads="1"/>
          </p:cNvSpPr>
          <p:nvPr/>
        </p:nvSpPr>
        <p:spPr bwMode="auto">
          <a:xfrm>
            <a:off x="0" y="7215188"/>
            <a:ext cx="6858000" cy="1816100"/>
          </a:xfrm>
          <a:prstGeom prst="rect">
            <a:avLst/>
          </a:prstGeom>
          <a:noFill/>
          <a:ln w="9525">
            <a:noFill/>
            <a:miter lim="800000"/>
            <a:headEnd/>
            <a:tailEnd/>
          </a:ln>
        </p:spPr>
        <p:txBody>
          <a:bodyPr>
            <a:spAutoFit/>
          </a:bodyPr>
          <a:lstStyle/>
          <a:p>
            <a:r>
              <a:rPr lang="ru-RU" sz="1400" i="1"/>
              <a:t>Если ребенок боится воздействия холодным </a:t>
            </a:r>
          </a:p>
          <a:p>
            <a:r>
              <a:rPr lang="ru-RU" sz="1400" i="1"/>
              <a:t>душем</a:t>
            </a:r>
            <a:r>
              <a:rPr lang="ru-RU" sz="1400"/>
              <a:t>, то можно вначале поставить тазик</a:t>
            </a:r>
          </a:p>
          <a:p>
            <a:r>
              <a:rPr lang="ru-RU" sz="1400"/>
              <a:t> с холодной водой и сказать:</a:t>
            </a:r>
          </a:p>
          <a:p>
            <a:r>
              <a:rPr lang="ru-RU" sz="1400"/>
              <a:t> "А ну, давай с тобой по лужам побегаем!«</a:t>
            </a:r>
          </a:p>
          <a:p>
            <a:r>
              <a:rPr lang="ru-RU" sz="1400"/>
              <a:t> И вот из теплой ванны - в холодный таз (или "под дождик"), </a:t>
            </a:r>
          </a:p>
          <a:p>
            <a:r>
              <a:rPr lang="ru-RU" sz="1400"/>
              <a:t>а потом - опять в ванну. И так не менее трех раз. После процедуры укутайте ребенка в теплую простыню не вытирая, а промокая воду, потом оденьте его для сна и положите в кровать.</a:t>
            </a:r>
          </a:p>
        </p:txBody>
      </p:sp>
      <p:pic>
        <p:nvPicPr>
          <p:cNvPr id="10249" name="Picture 16" descr="C:\Users\viki\AppData\Local\Microsoft\Windows\Temporary Internet Files\Content.IE5\COU2X6RI\MCj02904460000[1].wmf"/>
          <p:cNvPicPr>
            <a:picLocks noChangeAspect="1" noChangeArrowheads="1"/>
          </p:cNvPicPr>
          <p:nvPr/>
        </p:nvPicPr>
        <p:blipFill>
          <a:blip r:embed="rId3"/>
          <a:srcRect/>
          <a:stretch>
            <a:fillRect/>
          </a:stretch>
        </p:blipFill>
        <p:spPr bwMode="auto">
          <a:xfrm>
            <a:off x="5572125" y="4500563"/>
            <a:ext cx="1277938" cy="1214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991</TotalTime>
  <Words>3270</Words>
  <Application>Microsoft Office PowerPoint</Application>
  <PresentationFormat>Экран (4:3)</PresentationFormat>
  <Paragraphs>232</Paragraphs>
  <Slides>19</Slides>
  <Notes>0</Notes>
  <HiddenSlides>0</HiddenSlides>
  <MMClips>0</MMClips>
  <ScaleCrop>false</ScaleCrop>
  <HeadingPairs>
    <vt:vector size="6" baseType="variant">
      <vt:variant>
        <vt:lpstr>Использованные шрифты</vt:lpstr>
      </vt:variant>
      <vt:variant>
        <vt:i4>13</vt:i4>
      </vt:variant>
      <vt:variant>
        <vt:lpstr>Тема</vt:lpstr>
      </vt:variant>
      <vt:variant>
        <vt:i4>1</vt:i4>
      </vt:variant>
      <vt:variant>
        <vt:lpstr>Заголовки слайдов</vt:lpstr>
      </vt:variant>
      <vt:variant>
        <vt:i4>19</vt:i4>
      </vt:variant>
    </vt:vector>
  </HeadingPairs>
  <TitlesOfParts>
    <vt:vector size="33" baseType="lpstr">
      <vt:lpstr>Arial</vt:lpstr>
      <vt:lpstr>Calibri</vt:lpstr>
      <vt:lpstr>Comic Sans MS</vt:lpstr>
      <vt:lpstr>Wingdings</vt:lpstr>
      <vt:lpstr>Candara</vt:lpstr>
      <vt:lpstr>Arial Narrow</vt:lpstr>
      <vt:lpstr>Century</vt:lpstr>
      <vt:lpstr>Tahoma</vt:lpstr>
      <vt:lpstr>Arno Pro Caption</vt:lpstr>
      <vt:lpstr>Arno Pro Smbd Caption</vt:lpstr>
      <vt:lpstr>Segoe Print</vt:lpstr>
      <vt:lpstr>Times New Roman</vt:lpstr>
      <vt:lpstr>Minion Pro</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1. Улучшает работу внутренних органов, развивает сердечно-сосудистую и дыхательную систему.   2. В условиях продолжительного пребывания в воде совершенствуются процессы терморегуляции. Происходит закаливание организма, растет  сопротивляемость неблагоприятным факторам внешней среды.  3. Плавание, является одним из лучших средств формирования правильной осанки ребенка.   4. Дозированное плавание может быть полезно детям, склонным к простудным заболеваниям. </vt:lpstr>
      <vt:lpstr>Слайд 14</vt:lpstr>
      <vt:lpstr>Слайд 15</vt:lpstr>
      <vt:lpstr>Слайд 16</vt:lpstr>
      <vt:lpstr>Слайд 17</vt:lpstr>
      <vt:lpstr>Слайд 18</vt:lpstr>
      <vt:lpstr>ОСОБЕННОСТИ ФИЗИЧЕСКОГО ВОСПИТАНИЯ ДЕТЕЙ ПРИ ПОСТУПЛЕНИИ ИХ В ШКОЛУ </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Кузнецова Виктория</dc:creator>
  <cp:lastModifiedBy>User</cp:lastModifiedBy>
  <cp:revision>206</cp:revision>
  <dcterms:created xsi:type="dcterms:W3CDTF">2009-03-15T13:38:58Z</dcterms:created>
  <dcterms:modified xsi:type="dcterms:W3CDTF">2011-06-05T15:30:30Z</dcterms:modified>
</cp:coreProperties>
</file>