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309" r:id="rId4"/>
    <p:sldId id="282" r:id="rId5"/>
    <p:sldId id="310" r:id="rId6"/>
    <p:sldId id="274" r:id="rId7"/>
    <p:sldId id="286" r:id="rId8"/>
    <p:sldId id="299" r:id="rId9"/>
    <p:sldId id="303" r:id="rId10"/>
    <p:sldId id="302" r:id="rId11"/>
    <p:sldId id="288" r:id="rId12"/>
    <p:sldId id="317" r:id="rId13"/>
    <p:sldId id="318" r:id="rId14"/>
    <p:sldId id="319" r:id="rId15"/>
    <p:sldId id="298" r:id="rId16"/>
    <p:sldId id="311" r:id="rId17"/>
    <p:sldId id="289" r:id="rId18"/>
    <p:sldId id="290" r:id="rId19"/>
    <p:sldId id="292" r:id="rId20"/>
    <p:sldId id="312" r:id="rId21"/>
    <p:sldId id="295" r:id="rId22"/>
    <p:sldId id="313" r:id="rId23"/>
    <p:sldId id="266" r:id="rId24"/>
    <p:sldId id="297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228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457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685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9144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1430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1371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1600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1828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1552" userDrawn="1">
          <p15:clr>
            <a:srgbClr val="A4A3A4"/>
          </p15:clr>
        </p15:guide>
        <p15:guide id="4" orient="horz" pos="48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 Allakhverdov" initials="A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00"/>
    <a:srgbClr val="E64D10"/>
    <a:srgbClr val="FFFFFF"/>
    <a:srgbClr val="A3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3979" autoAdjust="0"/>
  </p:normalViewPr>
  <p:slideViewPr>
    <p:cSldViewPr snapToGrid="0">
      <p:cViewPr varScale="1">
        <p:scale>
          <a:sx n="48" d="100"/>
          <a:sy n="48" d="100"/>
        </p:scale>
        <p:origin x="1124" y="56"/>
      </p:cViewPr>
      <p:guideLst>
        <p:guide orient="horz" pos="1439"/>
        <p:guide pos="4096"/>
        <p:guide orient="horz" pos="1552"/>
        <p:guide orient="horz" pos="4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4538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40016" y="9245600"/>
            <a:ext cx="312068" cy="317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40016" y="9251950"/>
            <a:ext cx="312068" cy="3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1400" b="1">
                <a:solidFill>
                  <a:srgbClr val="73BE3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16.%20&#1060;&#1080;&#1082;&#1089;&#1080;-&#1091;&#1088;&#1086;&#1082;%20&#1051;&#1077;&#1089;&#1085;&#1099;&#1077;%20&#1087;&#1086;&#1078;&#1072;&#1088;&#1099;%202.%20&#1050;&#1072;&#1082;%20&#1089;&#1087;&#1072;&#1089;&#1090;&#1080;&#1089;&#1100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16.%20&#1060;&#1080;&#1082;&#1089;&#1080;-&#1091;&#1088;&#1086;&#1082;%20&#1051;&#1077;&#1089;&#1085;&#1099;&#1077;%20&#1087;&#1086;&#1078;&#1072;&#1088;&#1099;%202.%20&#1050;&#1072;&#1082;%20&#1089;&#1087;&#1072;&#1089;&#1090;&#1080;&#1089;&#1100;.mp4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0.%20&#1060;&#1080;&#1082;&#1089;&#1080;-&#1091;&#1088;&#1086;&#1082;%20&#1051;&#1077;&#1089;&#1085;&#1099;&#1077;%20&#1087;&#1086;&#1078;&#1072;&#1088;&#1099;%203.%20&#1050;&#1072;&#1082;%20&#1087;&#1088;&#1077;&#1076;&#1086;&#1090;&#1074;&#1088;&#1072;&#1090;&#1080;&#1090;&#1100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0.%20&#1060;&#1080;&#1082;&#1089;&#1080;-&#1091;&#1088;&#1086;&#1082;%20&#1051;&#1077;&#1089;&#1085;&#1099;&#1077;%20&#1087;&#1086;&#1078;&#1072;&#1088;&#1099;%203.%20&#1050;&#1072;&#1082;%20&#1087;&#1088;&#1077;&#1076;&#1086;&#1090;&#1074;&#1088;&#1072;&#1090;&#1080;&#1090;&#1100;.mp4" TargetMode="Externa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2.%20&#1055;&#1086;&#1076;&#1074;&#1080;&#1075;%20-%20&#1057;&#1084;&#1077;&#1096;&#1072;&#1088;&#1080;&#1082;&#1080;.%20&#1040;&#1079;&#1073;&#1091;&#1082;&#1072;%20&#1079;&#1072;&#1097;&#1080;&#1090;&#1099;%20&#1083;&#1077;&#1089;&#1072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22.%20&#1055;&#1086;&#1076;&#1074;&#1080;&#1075;%20-%20&#1057;&#1084;&#1077;&#1096;&#1072;&#1088;&#1080;&#1082;&#1080;.%20&#1040;&#1079;&#1073;&#1091;&#1082;&#1072;%20&#1079;&#1072;&#1097;&#1080;&#1090;&#1099;%20&#1083;&#1077;&#1089;&#1072;.mp4" TargetMode="Externa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3.%20&#1069;&#1083;&#1077;&#1084;&#1077;&#1085;&#1090;&#1072;&#1088;&#1085;&#1086;,%20&#1025;&#1078;&#1080;&#1082;%20-%20&#1057;&#1084;&#1077;&#1096;&#1072;&#1088;&#1080;&#1082;&#1080;.%20&#1040;&#1079;&#1073;&#1091;&#1082;&#1072;%20&#1079;&#1072;&#1097;&#1080;&#1090;&#1099;%20&#1083;&#1077;&#1089;&#1072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3.%20&#1069;&#1083;&#1077;&#1084;&#1077;&#1085;&#1090;&#1072;&#1088;&#1085;&#1086;,%20&#1025;&#1078;&#1080;&#1082;%20-%20&#1057;&#1084;&#1077;&#1096;&#1072;&#1088;&#1080;&#1082;&#1080;.%20&#1040;&#1079;&#1073;&#1091;&#1082;&#1072;%20&#1079;&#1072;&#1097;&#1080;&#1090;&#1099;%20&#1083;&#1077;&#1089;&#1072;.mp4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5.%20&#1060;&#1080;&#1082;&#1089;&#1080;-&#1091;&#1088;&#1086;&#1082;%20&#1051;&#1077;&#1089;&#1085;&#1099;&#1077;%20&#1087;&#1086;&#1078;&#1072;&#1088;&#1099;%201.%20&#1055;&#1088;&#1080;&#1095;&#1080;&#1085;&#1099;.mp4" TargetMode="External"/><Relationship Id="rId1" Type="http://schemas.microsoft.com/office/2007/relationships/media" Target="file:///C:\Users\agorbuno\Desktop\&#1087;&#1088;&#1077;&#1079;&#1077;&#1085;&#1090;&#1072;&#1094;&#1080;&#1103;%20&#1089;%20&#1060;&#1080;&#1082;&#1089;&#1080;&#1096;&#1072;&#1088;&#1080;&#1082;&#1072;&#1084;&#1080;\&#1054;%20&#1087;&#1088;&#1080;&#1088;&#1086;&#1076;&#1085;&#1099;&#1093;%20&#1087;&#1086;&#1078;&#1072;&#1088;&#1072;&#1093;%20&#1074;%20&#1082;&#1072;&#1088;&#1090;&#1080;&#1085;&#1082;&#1072;&#1093;%20&#1080;%20&#1084;&#1091;&#1083;&#1100;&#1090;&#1092;&#1080;&#1083;&#1100;&#1084;&#1072;&#1093;\&#1057;&#1083;&#1072;&#1081;&#1076;%205.%20&#1060;&#1080;&#1082;&#1089;&#1080;-&#1091;&#1088;&#1086;&#1082;%20&#1051;&#1077;&#1089;&#1085;&#1099;&#1077;%20&#1087;&#1086;&#1078;&#1072;&#1088;&#1099;%201.%20&#1055;&#1088;&#1080;&#1095;&#1080;&#1085;&#1099;.mp4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56167" y="762000"/>
            <a:ext cx="11480801" cy="55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defRPr sz="6900" b="1">
                <a:solidFill>
                  <a:srgbClr val="FFFFFF"/>
                </a:solidFill>
              </a:defRPr>
            </a:lvl1pPr>
          </a:lstStyle>
          <a:p>
            <a:r>
              <a:rPr lang="ru-RU" sz="8800" dirty="0" smtClean="0"/>
              <a:t>О природных пожарах</a:t>
            </a:r>
            <a:br>
              <a:rPr lang="ru-RU" sz="8800" dirty="0" smtClean="0"/>
            </a:br>
            <a:r>
              <a:rPr lang="ru-RU" sz="8800" dirty="0" smtClean="0"/>
              <a:t>в мультфильмах </a:t>
            </a:r>
            <a:br>
              <a:rPr lang="ru-RU" sz="8800" dirty="0" smtClean="0"/>
            </a:br>
            <a:r>
              <a:rPr lang="ru-RU" sz="8800" dirty="0" smtClean="0"/>
              <a:t>и картинках</a:t>
            </a:r>
            <a:endParaRPr sz="8800" dirty="0"/>
          </a:p>
        </p:txBody>
      </p:sp>
      <p:pic>
        <p:nvPicPr>
          <p:cNvPr id="1026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68" y="8788231"/>
            <a:ext cx="3013075" cy="4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47030" y="4256450"/>
            <a:ext cx="3409740" cy="616730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3717" y="4873180"/>
            <a:ext cx="4576368" cy="1137596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7663717" y="4256450"/>
            <a:ext cx="4576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Пожары могут уничтожить целые деревни и города</a:t>
            </a:r>
          </a:p>
        </p:txBody>
      </p:sp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GO-GP-vert-RVB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1" descr="5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9" y="2248686"/>
            <a:ext cx="5520131" cy="5520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hape 197"/>
          <p:cNvSpPr/>
          <p:nvPr/>
        </p:nvSpPr>
        <p:spPr>
          <a:xfrm>
            <a:off x="651432" y="1035875"/>
            <a:ext cx="119957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pc="-150" dirty="0" smtClean="0"/>
              <a:t>ЧЕМ ОПАСНЫ ПОЖАРЫ?</a:t>
            </a:r>
            <a:endParaRPr lang="ru-RU" spc="-150" dirty="0"/>
          </a:p>
        </p:txBody>
      </p:sp>
      <p:sp>
        <p:nvSpPr>
          <p:cNvPr id="16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9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10" y="2464217"/>
            <a:ext cx="9784686" cy="1354461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11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1962048" y="2464217"/>
            <a:ext cx="9486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П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ожароопасный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сезон становится длиннее, засухи чаще, из-за чего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лес и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трава загораются от любой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искры, а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пожары разрастаются быстрее.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 descr="Screen Shot 2019-09-30 at 00.53.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10" y="4306379"/>
            <a:ext cx="9787063" cy="47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3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10" y="2464217"/>
            <a:ext cx="9784686" cy="1354461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12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2256182" y="2685565"/>
            <a:ext cx="9486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Сажа от пожаров долетает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до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ледников Арктики и оседает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на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них, от чего льды тают быстрее</a:t>
            </a:r>
            <a:r>
              <a:rPr lang="ru-RU" sz="28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721" y="7965981"/>
            <a:ext cx="4981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cs typeface="Ubuntu"/>
              </a:rPr>
              <a:t>Чем меньше лесов остается после пожаров, тем больше вреда наносится окружающей среде.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Ubuntu"/>
              </a:rPr>
            </a:br>
            <a:r>
              <a:rPr lang="ru-RU" sz="2000" dirty="0" smtClean="0">
                <a:solidFill>
                  <a:schemeClr val="bg1"/>
                </a:solidFill>
                <a:cs typeface="Ubuntu"/>
              </a:rPr>
              <a:t>Без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лесов идет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обеднение поч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ы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опустынивание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больше ветров, мелеют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реки, беднеет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экосистема</a:t>
            </a:r>
            <a:r>
              <a:rPr lang="ru-RU" sz="20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1" descr="Screen Shot 2019-09-30 at 00.53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10" y="4527727"/>
            <a:ext cx="9784686" cy="47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2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10" y="2464217"/>
            <a:ext cx="9784686" cy="1354461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13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2108200" y="2464217"/>
            <a:ext cx="9486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При пожарах выделяется парниковый газ – СО2. Чем его больше в атмосфере, тем больше наша планета «нагревается».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721" y="7965981"/>
            <a:ext cx="4981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cs typeface="Ubuntu"/>
              </a:rPr>
              <a:t>Чем меньше лесов остается после пожаров, тем больше вреда наносится окружающей среде.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Ubuntu"/>
              </a:rPr>
            </a:br>
            <a:r>
              <a:rPr lang="ru-RU" sz="2000" dirty="0" smtClean="0">
                <a:solidFill>
                  <a:schemeClr val="bg1"/>
                </a:solidFill>
                <a:cs typeface="Ubuntu"/>
              </a:rPr>
              <a:t>Без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лесов идет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обеднение поч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ы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опустынивание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больше ветров, мелеют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реки, беднеет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экосистема</a:t>
            </a:r>
            <a:r>
              <a:rPr lang="ru-RU" sz="20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19" descr="Screen Shot 2019-09-30 at 00.53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39" y="4208871"/>
            <a:ext cx="6729161" cy="5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2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209" y="2385447"/>
            <a:ext cx="10322339" cy="184880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14</a:t>
            </a:r>
            <a:endParaRPr dirty="0"/>
          </a:p>
        </p:txBody>
      </p:sp>
      <p:pic>
        <p:nvPicPr>
          <p:cNvPr id="196" name="LOGO-GP-vert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  <p:sp>
        <p:nvSpPr>
          <p:cNvPr id="17" name="Rectangle 16"/>
          <p:cNvSpPr/>
          <p:nvPr/>
        </p:nvSpPr>
        <p:spPr>
          <a:xfrm>
            <a:off x="1462664" y="2385447"/>
            <a:ext cx="10131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cs typeface="Ubuntu"/>
              </a:rPr>
              <a:t>Чем меньше лесов </a:t>
            </a:r>
            <a:r>
              <a:rPr lang="ru-RU" sz="2800" dirty="0" smtClean="0">
                <a:solidFill>
                  <a:schemeClr val="bg1"/>
                </a:solidFill>
                <a:cs typeface="Ubuntu"/>
              </a:rPr>
              <a:t>остаётся </a:t>
            </a:r>
            <a:r>
              <a:rPr lang="ru-RU" sz="2800" dirty="0">
                <a:solidFill>
                  <a:schemeClr val="bg1"/>
                </a:solidFill>
                <a:cs typeface="Ubuntu"/>
              </a:rPr>
              <a:t>после пожаров, тем больше вреда наносится окружающей среде. </a:t>
            </a:r>
            <a:br>
              <a:rPr lang="ru-RU" sz="2800" dirty="0">
                <a:solidFill>
                  <a:schemeClr val="bg1"/>
                </a:solidFill>
                <a:cs typeface="Ubuntu"/>
              </a:rPr>
            </a:br>
            <a:r>
              <a:rPr lang="ru-RU" sz="2800" dirty="0">
                <a:solidFill>
                  <a:schemeClr val="bg1"/>
                </a:solidFill>
                <a:cs typeface="Ubuntu"/>
              </a:rPr>
              <a:t>Без лесов идет обеднение почвы, опустынивание, больше ветров, мелеют реки, беднеет экосистема</a:t>
            </a:r>
            <a:r>
              <a:rPr lang="ru-RU" sz="28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721" y="7965981"/>
            <a:ext cx="4981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cs typeface="Ubuntu"/>
              </a:rPr>
              <a:t>Чем меньше лесов остается после пожаров, тем больше вреда наносится окружающей среде.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/>
            </a:r>
            <a:br>
              <a:rPr lang="ru-RU" sz="2000" dirty="0" smtClean="0">
                <a:solidFill>
                  <a:schemeClr val="bg1"/>
                </a:solidFill>
                <a:cs typeface="Ubuntu"/>
              </a:rPr>
            </a:br>
            <a:r>
              <a:rPr lang="ru-RU" sz="2000" dirty="0" smtClean="0">
                <a:solidFill>
                  <a:schemeClr val="bg1"/>
                </a:solidFill>
                <a:cs typeface="Ubuntu"/>
              </a:rPr>
              <a:t>Без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лесов идет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обеднение поч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ы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опустынивание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, больше ветров, мелеют </a:t>
            </a:r>
            <a:r>
              <a:rPr lang="ru-RU" sz="2000" dirty="0" smtClean="0">
                <a:solidFill>
                  <a:schemeClr val="bg1"/>
                </a:solidFill>
                <a:cs typeface="Ubuntu"/>
              </a:rPr>
              <a:t>реки, беднеет </a:t>
            </a:r>
            <a:r>
              <a:rPr lang="ru-RU" sz="2000" dirty="0">
                <a:solidFill>
                  <a:schemeClr val="bg1"/>
                </a:solidFill>
                <a:cs typeface="Ubuntu"/>
              </a:rPr>
              <a:t>экосистема</a:t>
            </a:r>
            <a:r>
              <a:rPr lang="ru-RU" sz="2000" b="1" dirty="0">
                <a:solidFill>
                  <a:schemeClr val="bg1"/>
                </a:solidFill>
                <a:cs typeface="Ubuntu"/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3" descr="Screen Shot 2019-09-30 at 00.57.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443834"/>
            <a:ext cx="7637670" cy="48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7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Screen Shot 2019-09-30 at 00.55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2" y="1867117"/>
            <a:ext cx="8078519" cy="7681802"/>
          </a:xfrm>
          <a:prstGeom prst="rect">
            <a:avLst/>
          </a:prstGeom>
        </p:spPr>
      </p:pic>
      <p:pic>
        <p:nvPicPr>
          <p:cNvPr id="6" name="LOGO-GP-vert-RVB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15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8625" y="3796436"/>
            <a:ext cx="4306957" cy="363803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6" indent="0">
              <a:lnSpc>
                <a:spcPct val="100000"/>
              </a:lnSpc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0665" y="3873995"/>
            <a:ext cx="4142875" cy="3777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6" indent="0"/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Замкнутый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круг: </a:t>
            </a:r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изменения климата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создают условия для </a:t>
            </a:r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увеличения количества пожаров (но не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являются причиной пожара!) </a:t>
            </a:r>
            <a:r>
              <a:rPr lang="ru-RU" sz="230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, а большое количество пожаров ускоряет изменения </a:t>
            </a:r>
            <a:r>
              <a:rPr lang="ru-RU" sz="2300" dirty="0" smtClea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климата.</a:t>
            </a:r>
            <a:endParaRPr lang="ru-RU" sz="23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197"/>
          <p:cNvSpPr/>
          <p:nvPr/>
        </p:nvSpPr>
        <p:spPr>
          <a:xfrm>
            <a:off x="198783" y="1135260"/>
            <a:ext cx="1330518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700" spc="-150" dirty="0" smtClean="0"/>
              <a:t>СВЯЗЬ ПОЖАРОВ И ИЗМЕНЕНИЙ КЛИМАТА</a:t>
            </a:r>
            <a:endParaRPr lang="ru-RU" sz="4700" spc="-150" dirty="0"/>
          </a:p>
        </p:txBody>
      </p:sp>
    </p:spTree>
    <p:extLst>
      <p:ext uri="{BB962C8B-B14F-4D97-AF65-F5344CB8AC3E}">
        <p14:creationId xmlns:p14="http://schemas.microsoft.com/office/powerpoint/2010/main" val="2518142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-4692" y="272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16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868144" y="1214924"/>
            <a:ext cx="1255691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400" dirty="0" smtClean="0"/>
              <a:t>КАК СПАСТИСЬ ОТ ЛЕСНОГО ПОЖАРА?</a:t>
            </a:r>
            <a:endParaRPr lang="ru-RU" sz="4400" dirty="0"/>
          </a:p>
        </p:txBody>
      </p:sp>
      <p:pic>
        <p:nvPicPr>
          <p:cNvPr id="8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16. Фикси-урок Лесные пожары 2. Как спастись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3917"/>
            <a:ext cx="13000108" cy="73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8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348544" y="1282122"/>
            <a:ext cx="5735347" cy="448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ЧТО ДЕЛАТЬ, </a:t>
            </a:r>
            <a:br>
              <a:rPr lang="ru-RU" dirty="0" smtClean="0"/>
            </a:br>
            <a:r>
              <a:rPr lang="ru-RU" dirty="0" smtClean="0"/>
              <a:t>ЕСЛИ ВЫ </a:t>
            </a:r>
            <a:br>
              <a:rPr lang="ru-RU" dirty="0" smtClean="0"/>
            </a:br>
            <a:r>
              <a:rPr lang="ru-RU" dirty="0" smtClean="0"/>
              <a:t>УВИДЕЛИ </a:t>
            </a:r>
            <a:br>
              <a:rPr lang="ru-RU" dirty="0" smtClean="0"/>
            </a:br>
            <a:r>
              <a:rPr lang="ru-RU" dirty="0" smtClean="0"/>
              <a:t>ПОЖАР </a:t>
            </a:r>
            <a:br>
              <a:rPr lang="ru-RU" dirty="0" smtClean="0"/>
            </a:br>
            <a:r>
              <a:rPr lang="ru-RU" dirty="0" smtClean="0"/>
              <a:t>НА ПРИРОДЕ? </a:t>
            </a:r>
            <a:endParaRPr lang="ru-RU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17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014287" y="1201692"/>
            <a:ext cx="6772377" cy="2111597"/>
            <a:chOff x="4249565" y="132256"/>
            <a:chExt cx="4062719" cy="1266738"/>
          </a:xfrm>
        </p:grpSpPr>
        <p:sp>
          <p:nvSpPr>
            <p:cNvPr id="8" name="Rectangle 7"/>
            <p:cNvSpPr/>
            <p:nvPr/>
          </p:nvSpPr>
          <p:spPr>
            <a:xfrm>
              <a:off x="6418634" y="213447"/>
              <a:ext cx="1893650" cy="7643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Уходите от пожара,</a:t>
              </a:r>
              <a:r>
                <a:rPr lang="en-US" sz="2400" b="1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b="1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как только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его заметили,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смотрите под ноги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8-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132256"/>
              <a:ext cx="2101401" cy="126673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14287" y="3256067"/>
            <a:ext cx="7580202" cy="2111597"/>
            <a:chOff x="4249565" y="1357818"/>
            <a:chExt cx="4547331" cy="1266738"/>
          </a:xfrm>
        </p:grpSpPr>
        <p:sp>
          <p:nvSpPr>
            <p:cNvPr id="11" name="Rectangle 10"/>
            <p:cNvSpPr/>
            <p:nvPr/>
          </p:nvSpPr>
          <p:spPr>
            <a:xfrm>
              <a:off x="6418634" y="1623141"/>
              <a:ext cx="2378262" cy="457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Двигайтесь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поперёк</a:t>
              </a:r>
              <a:r>
                <a:rPr lang="en-US" sz="2400" b="1" dirty="0" smtClean="0">
                  <a:solidFill>
                    <a:schemeClr val="bg1"/>
                  </a:solidFill>
                  <a:cs typeface="Ubuntu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ветра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8-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1357818"/>
              <a:ext cx="2101398" cy="126673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14287" y="5310442"/>
            <a:ext cx="6087899" cy="2111599"/>
            <a:chOff x="4249564" y="2583380"/>
            <a:chExt cx="3652103" cy="1266739"/>
          </a:xfrm>
        </p:grpSpPr>
        <p:sp>
          <p:nvSpPr>
            <p:cNvPr id="14" name="Rectangle 13"/>
            <p:cNvSpPr/>
            <p:nvPr/>
          </p:nvSpPr>
          <p:spPr>
            <a:xfrm>
              <a:off x="6418634" y="2832000"/>
              <a:ext cx="1483033" cy="454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Не бегите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вверх по холму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 descr="8-3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4" y="2583380"/>
              <a:ext cx="2101399" cy="126673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14288" y="7364820"/>
            <a:ext cx="7580202" cy="2111599"/>
            <a:chOff x="4249566" y="3808942"/>
            <a:chExt cx="4547330" cy="1266739"/>
          </a:xfrm>
        </p:grpSpPr>
        <p:sp>
          <p:nvSpPr>
            <p:cNvPr id="17" name="Rectangle 16"/>
            <p:cNvSpPr/>
            <p:nvPr/>
          </p:nvSpPr>
          <p:spPr>
            <a:xfrm>
              <a:off x="6418633" y="4162958"/>
              <a:ext cx="2378263" cy="457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Не прячьтесь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cs typeface="Ubuntu"/>
                </a:rPr>
              </a:b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в оврагах</a:t>
              </a:r>
              <a:r>
                <a:rPr lang="en-US" sz="2400" dirty="0" smtClean="0">
                  <a:solidFill>
                    <a:schemeClr val="bg1"/>
                  </a:solidFill>
                  <a:cs typeface="Ubuntu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cs typeface="Ubuntu"/>
                </a:rPr>
                <a:t>и низинах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8-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6" y="3808942"/>
              <a:ext cx="2101398" cy="1266739"/>
            </a:xfrm>
            <a:prstGeom prst="rect">
              <a:avLst/>
            </a:prstGeom>
          </p:spPr>
        </p:pic>
      </p:grpSp>
      <p:pic>
        <p:nvPicPr>
          <p:cNvPr id="19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1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278296" y="1282432"/>
            <a:ext cx="5457051" cy="448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ЧТО ДЕЛАТЬ, </a:t>
            </a:r>
            <a:br>
              <a:rPr lang="ru-RU" dirty="0" smtClean="0"/>
            </a:br>
            <a:r>
              <a:rPr lang="ru-RU" dirty="0" smtClean="0"/>
              <a:t>ЕСЛИ ВЫ </a:t>
            </a:r>
            <a:br>
              <a:rPr lang="ru-RU" dirty="0" smtClean="0"/>
            </a:br>
            <a:r>
              <a:rPr lang="ru-RU" dirty="0" smtClean="0"/>
              <a:t>УВИДЕЛИ </a:t>
            </a:r>
            <a:br>
              <a:rPr lang="ru-RU" dirty="0" smtClean="0"/>
            </a:br>
            <a:r>
              <a:rPr lang="ru-RU" dirty="0" smtClean="0"/>
              <a:t>ПОЖАР </a:t>
            </a:r>
            <a:br>
              <a:rPr lang="ru-RU" dirty="0" smtClean="0"/>
            </a:br>
            <a:r>
              <a:rPr lang="ru-RU" dirty="0" smtClean="0"/>
              <a:t>НА ПРИРОДЕ? </a:t>
            </a:r>
            <a:endParaRPr lang="ru-RU" dirty="0"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18</a:t>
            </a:r>
            <a:endParaRPr dirty="0"/>
          </a:p>
        </p:txBody>
      </p:sp>
      <p:grpSp>
        <p:nvGrpSpPr>
          <p:cNvPr id="19" name="Group 18"/>
          <p:cNvGrpSpPr/>
          <p:nvPr/>
        </p:nvGrpSpPr>
        <p:grpSpPr>
          <a:xfrm>
            <a:off x="5867227" y="1311425"/>
            <a:ext cx="6806688" cy="2165895"/>
            <a:chOff x="4249565" y="509349"/>
            <a:chExt cx="3980943" cy="1266740"/>
          </a:xfrm>
        </p:grpSpPr>
        <p:sp>
          <p:nvSpPr>
            <p:cNvPr id="20" name="Rectangle 19"/>
            <p:cNvSpPr/>
            <p:nvPr/>
          </p:nvSpPr>
          <p:spPr>
            <a:xfrm>
              <a:off x="6418634" y="620364"/>
              <a:ext cx="1811874" cy="918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FFFFFF"/>
                  </a:solidFill>
                  <a:cs typeface="Ubuntu"/>
                </a:rPr>
                <a:t>Избегайте пути </a:t>
              </a: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через </a:t>
              </a:r>
              <a:r>
                <a:rPr lang="en-US" sz="2400" dirty="0" smtClean="0">
                  <a:solidFill>
                    <a:srgbClr val="FFFFFF"/>
                  </a:solidFill>
                  <a:cs typeface="Ubuntu"/>
                </a:rPr>
                <a:t/>
              </a:r>
              <a:br>
                <a:rPr lang="en-US" sz="2400" dirty="0" smtClean="0">
                  <a:solidFill>
                    <a:srgbClr val="FFFFFF"/>
                  </a:solidFill>
                  <a:cs typeface="Ubuntu"/>
                </a:rPr>
              </a:b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хвойные деревья, они горят быстрее, чем лиственные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 descr="8-5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509349"/>
              <a:ext cx="2101400" cy="126674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867227" y="3704424"/>
            <a:ext cx="6833426" cy="2165892"/>
            <a:chOff x="4249565" y="1950180"/>
            <a:chExt cx="3996580" cy="1266738"/>
          </a:xfrm>
        </p:grpSpPr>
        <p:sp>
          <p:nvSpPr>
            <p:cNvPr id="23" name="Rectangle 22"/>
            <p:cNvSpPr/>
            <p:nvPr/>
          </p:nvSpPr>
          <p:spPr>
            <a:xfrm>
              <a:off x="6418634" y="2034384"/>
              <a:ext cx="1827511" cy="918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FFFFFF"/>
                  </a:solidFill>
                  <a:cs typeface="Ubuntu"/>
                </a:rPr>
                <a:t>Безопасные зоны </a:t>
              </a:r>
              <a:r>
                <a:rPr lang="en-US" sz="2400" dirty="0" smtClean="0">
                  <a:solidFill>
                    <a:srgbClr val="FFFFFF"/>
                  </a:solidFill>
                  <a:cs typeface="Ubuntu"/>
                </a:rPr>
                <a:t>–</a:t>
              </a: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 дорога, песок, вспаханная земля, каменистая поверхность, вода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4" name="Picture 23" descr="8-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1950180"/>
              <a:ext cx="2101397" cy="126673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867227" y="6097420"/>
            <a:ext cx="6820057" cy="2165892"/>
            <a:chOff x="4249565" y="3356988"/>
            <a:chExt cx="3988761" cy="1266738"/>
          </a:xfrm>
        </p:grpSpPr>
        <p:sp>
          <p:nvSpPr>
            <p:cNvPr id="26" name="Rectangle 25"/>
            <p:cNvSpPr/>
            <p:nvPr/>
          </p:nvSpPr>
          <p:spPr>
            <a:xfrm>
              <a:off x="6418634" y="3637282"/>
              <a:ext cx="1819692" cy="572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b="1" dirty="0" smtClean="0">
                  <a:solidFill>
                    <a:srgbClr val="FFFFFF"/>
                  </a:solidFill>
                  <a:cs typeface="Ubuntu"/>
                </a:rPr>
                <a:t>Не переходите </a:t>
              </a:r>
              <a:r>
                <a:rPr lang="ru-RU" sz="2400" dirty="0" smtClean="0">
                  <a:solidFill>
                    <a:srgbClr val="FFFFFF"/>
                  </a:solidFill>
                  <a:cs typeface="Ubuntu"/>
                </a:rPr>
                <a:t>через воду, если нет моста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27" name="Picture 26" descr="8-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565" y="3356988"/>
              <a:ext cx="2101397" cy="1266738"/>
            </a:xfrm>
            <a:prstGeom prst="rect">
              <a:avLst/>
            </a:prstGeom>
          </p:spPr>
        </p:pic>
      </p:grpSp>
      <p:pic>
        <p:nvPicPr>
          <p:cNvPr id="14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89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0" y="0"/>
            <a:ext cx="6502400" cy="4876800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502400" y="-77"/>
            <a:ext cx="6502400" cy="4876800"/>
          </a:xfrm>
          <a:prstGeom prst="rect">
            <a:avLst/>
          </a:prstGeom>
          <a:solidFill>
            <a:srgbClr val="A3E0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519486" y="4876800"/>
            <a:ext cx="6502400" cy="4876800"/>
          </a:xfrm>
          <a:prstGeom prst="rect">
            <a:avLst/>
          </a:prstGeom>
          <a:solidFill>
            <a:srgbClr val="C8D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0" y="4876800"/>
            <a:ext cx="6519486" cy="4876800"/>
          </a:xfrm>
          <a:prstGeom prst="rect">
            <a:avLst/>
          </a:prstGeom>
          <a:solidFill>
            <a:srgbClr val="005C4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005C42"/>
                </a:solidFill>
              </a:defRPr>
            </a:lvl1pPr>
          </a:lstStyle>
          <a:p>
            <a:r>
              <a:rPr lang="ru-RU" dirty="0" smtClean="0"/>
              <a:t>19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6750" y="1385994"/>
            <a:ext cx="5628900" cy="2823039"/>
          </a:xfrm>
        </p:spPr>
        <p:txBody>
          <a:bodyPr>
            <a:noAutofit/>
          </a:bodyPr>
          <a:lstStyle/>
          <a:p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Как только увидели пожар, сразу сообщите</a:t>
            </a:r>
            <a:r>
              <a:rPr lang="en-US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 </a:t>
            </a:r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родителям и</a:t>
            </a:r>
            <a:r>
              <a:rPr lang="en-US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 </a:t>
            </a:r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взрослым </a:t>
            </a:r>
            <a:b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</a:br>
            <a:r>
              <a:rPr lang="ru-RU" sz="3600" b="1" cap="none" dirty="0" smtClean="0">
                <a:solidFill>
                  <a:srgbClr val="FFFFFF"/>
                </a:solidFill>
                <a:latin typeface="+mn-lt"/>
                <a:cs typeface="Ubuntu"/>
              </a:rPr>
              <a:t>о нём и о том, где вы находитесь!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70264" y="1385994"/>
            <a:ext cx="6200845" cy="2437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ru-RU" sz="1000" b="0" cap="none" dirty="0" smtClean="0">
              <a:solidFill>
                <a:srgbClr val="FFFFFF"/>
              </a:solidFill>
              <a:latin typeface="+mn-lt"/>
              <a:cs typeface="Ubuntu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7864" y="5435226"/>
            <a:ext cx="5886672" cy="3386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>Скажите диспетчеру, </a:t>
            </a:r>
            <a:r>
              <a:rPr lang="ru-RU" sz="3200" cap="none" dirty="0">
                <a:solidFill>
                  <a:srgbClr val="FFFFFF"/>
                </a:solidFill>
                <a:cs typeface="Ubuntu"/>
              </a:rPr>
              <a:t>как вас зовут, </a:t>
            </a: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>где вы находитесь, </a:t>
            </a:r>
            <a:r>
              <a:rPr lang="ru-RU" sz="3200" cap="none" dirty="0">
                <a:solidFill>
                  <a:srgbClr val="FFFFFF"/>
                </a:solidFill>
                <a:cs typeface="Ubuntu"/>
              </a:rPr>
              <a:t>где именно </a:t>
            </a: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/>
            </a:r>
            <a:br>
              <a:rPr lang="ru-RU" sz="3200" cap="none" dirty="0" smtClean="0">
                <a:solidFill>
                  <a:srgbClr val="FFFFFF"/>
                </a:solidFill>
                <a:cs typeface="Ubuntu"/>
              </a:rPr>
            </a:br>
            <a:r>
              <a:rPr lang="ru-RU" sz="3200" cap="none" dirty="0" smtClean="0">
                <a:solidFill>
                  <a:srgbClr val="FFFFFF"/>
                </a:solidFill>
                <a:cs typeface="Ubuntu"/>
              </a:rPr>
              <a:t>и </a:t>
            </a:r>
            <a:r>
              <a:rPr lang="ru-RU" sz="3200" cap="none" dirty="0">
                <a:solidFill>
                  <a:srgbClr val="FFFFFF"/>
                </a:solidFill>
                <a:cs typeface="Ubuntu"/>
              </a:rPr>
              <a:t>что горит. Если ваш звонок не принимают, попросите взрослых позвонить за вас!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27351" y="1452832"/>
            <a:ext cx="5886672" cy="2774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mr-IN" sz="6000" cap="none" dirty="0" smtClean="0">
                <a:solidFill>
                  <a:srgbClr val="FFFFFF"/>
                </a:solidFill>
                <a:cs typeface="Ubuntu"/>
              </a:rPr>
              <a:t>ЗВОНИ</a:t>
            </a:r>
            <a:r>
              <a:rPr lang="ru-RU" sz="6000" cap="none" dirty="0" smtClean="0">
                <a:solidFill>
                  <a:srgbClr val="FFFFFF"/>
                </a:solidFill>
                <a:cs typeface="Ubuntu"/>
              </a:rPr>
              <a:t>ТЕ</a:t>
            </a:r>
            <a:r>
              <a:rPr lang="mr-IN" sz="6000" cap="none" dirty="0" smtClean="0">
                <a:solidFill>
                  <a:srgbClr val="FFFFFF"/>
                </a:solidFill>
                <a:cs typeface="Ubuntu"/>
              </a:rPr>
              <a:t> 112</a:t>
            </a:r>
            <a:endParaRPr lang="mr-IN" sz="6000" cap="none" dirty="0">
              <a:solidFill>
                <a:srgbClr val="FFFFFF"/>
              </a:solidFill>
              <a:cs typeface="Ubuntu"/>
            </a:endParaRPr>
          </a:p>
          <a:p>
            <a:pPr algn="ctr">
              <a:lnSpc>
                <a:spcPct val="100000"/>
              </a:lnSpc>
            </a:pPr>
            <a:r>
              <a:rPr lang="mr-IN" sz="3200" cap="none" dirty="0">
                <a:solidFill>
                  <a:srgbClr val="FFFFFF"/>
                </a:solidFill>
                <a:cs typeface="Ubuntu"/>
              </a:rPr>
              <a:t>или </a:t>
            </a:r>
            <a:br>
              <a:rPr lang="mr-IN" sz="3200" cap="none" dirty="0">
                <a:solidFill>
                  <a:srgbClr val="FFFFFF"/>
                </a:solidFill>
                <a:cs typeface="Ubuntu"/>
              </a:rPr>
            </a:br>
            <a:r>
              <a:rPr lang="mr-IN" sz="4800" cap="none" dirty="0">
                <a:solidFill>
                  <a:srgbClr val="FFFFFF"/>
                </a:solidFill>
                <a:cs typeface="Ubuntu"/>
              </a:rPr>
              <a:t>8 800 100 94 00</a:t>
            </a:r>
            <a:br>
              <a:rPr lang="mr-IN" sz="4800" cap="none" dirty="0">
                <a:solidFill>
                  <a:srgbClr val="FFFFFF"/>
                </a:solidFill>
                <a:cs typeface="Ubuntu"/>
              </a:rPr>
            </a:br>
            <a:r>
              <a:rPr lang="mr-IN" sz="3200" cap="none" dirty="0">
                <a:solidFill>
                  <a:srgbClr val="FFFFFF"/>
                </a:solidFill>
                <a:cs typeface="Ubuntu"/>
              </a:rPr>
              <a:t>(Лесная охрана</a:t>
            </a:r>
            <a:r>
              <a:rPr lang="mr-IN" sz="3200" cap="none" dirty="0" smtClean="0">
                <a:solidFill>
                  <a:srgbClr val="FFFFFF"/>
                </a:solidFill>
                <a:cs typeface="Ubuntu"/>
              </a:rPr>
              <a:t>)</a:t>
            </a:r>
            <a:endParaRPr lang="mr-IN" sz="3200" cap="none" dirty="0">
              <a:solidFill>
                <a:srgbClr val="FFFFFF"/>
              </a:solidFill>
              <a:cs typeface="Ubuntu"/>
            </a:endParaRPr>
          </a:p>
        </p:txBody>
      </p:sp>
      <p:pic>
        <p:nvPicPr>
          <p:cNvPr id="19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360" r="14756" b="-1360"/>
          <a:stretch/>
        </p:blipFill>
        <p:spPr>
          <a:xfrm>
            <a:off x="6856872" y="5209232"/>
            <a:ext cx="5930873" cy="42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4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085057" y="7108270"/>
            <a:ext cx="18582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31108" y="7119685"/>
            <a:ext cx="18582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93612" y="7136989"/>
            <a:ext cx="14097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971" y="7136989"/>
            <a:ext cx="1409700" cy="47192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0" y="-13854"/>
            <a:ext cx="13004800" cy="5168899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/>
              <a:t>2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757308" y="1270000"/>
            <a:ext cx="11480801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/>
              <a:t>ЧТО ГОРИТ ВО ВРЕМЯ ПРИРОДНЫХ ПОЖАРОВ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9" name="Group 13"/>
          <p:cNvGrpSpPr/>
          <p:nvPr/>
        </p:nvGrpSpPr>
        <p:grpSpPr>
          <a:xfrm>
            <a:off x="9595243" y="3977877"/>
            <a:ext cx="2837828" cy="3612446"/>
            <a:chOff x="718751" y="1910274"/>
            <a:chExt cx="1729940" cy="2202147"/>
          </a:xfrm>
        </p:grpSpPr>
        <p:pic>
          <p:nvPicPr>
            <p:cNvPr id="10" name="Picture 4" descr="2-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51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Rectangle 9"/>
            <p:cNvSpPr/>
            <p:nvPr/>
          </p:nvSpPr>
          <p:spPr>
            <a:xfrm>
              <a:off x="1242271" y="3810821"/>
              <a:ext cx="709636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cs typeface="Ubuntu"/>
                </a:rPr>
                <a:t>ТОРФ</a:t>
              </a:r>
              <a:r>
                <a:rPr lang="ru-RU" sz="2400" dirty="0" smtClean="0">
                  <a:cs typeface="Ubuntu"/>
                </a:rPr>
                <a:t> </a:t>
              </a:r>
              <a:endParaRPr lang="en-US" sz="2400" dirty="0"/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3507585" y="3977877"/>
            <a:ext cx="2837828" cy="3625144"/>
            <a:chOff x="2729343" y="1910274"/>
            <a:chExt cx="1729940" cy="2209888"/>
          </a:xfrm>
        </p:grpSpPr>
        <p:pic>
          <p:nvPicPr>
            <p:cNvPr id="13" name="Picture 6" descr="2-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343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Rectangle 10"/>
            <p:cNvSpPr/>
            <p:nvPr/>
          </p:nvSpPr>
          <p:spPr>
            <a:xfrm>
              <a:off x="3258445" y="3818562"/>
              <a:ext cx="759473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ТРАВА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51414" y="3977877"/>
            <a:ext cx="2837828" cy="3625146"/>
            <a:chOff x="4693908" y="1910274"/>
            <a:chExt cx="1729940" cy="2209889"/>
          </a:xfrm>
        </p:grpSpPr>
        <p:pic>
          <p:nvPicPr>
            <p:cNvPr id="16" name="Picture 7" descr="2-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908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Rectangle 11"/>
            <p:cNvSpPr/>
            <p:nvPr/>
          </p:nvSpPr>
          <p:spPr>
            <a:xfrm>
              <a:off x="4986329" y="3818563"/>
              <a:ext cx="1132759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+mj-lt"/>
                  <a:cs typeface="Ubuntu"/>
                </a:rPr>
                <a:t>ТРОСТНИК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463756" y="3977877"/>
            <a:ext cx="2837828" cy="3625146"/>
            <a:chOff x="6659528" y="1910274"/>
            <a:chExt cx="1729940" cy="2209889"/>
          </a:xfrm>
        </p:grpSpPr>
        <p:pic>
          <p:nvPicPr>
            <p:cNvPr id="19" name="Picture 8" descr="2-4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8" y="1910274"/>
              <a:ext cx="1729940" cy="1729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Rectangle 12"/>
            <p:cNvSpPr/>
            <p:nvPr/>
          </p:nvSpPr>
          <p:spPr>
            <a:xfrm>
              <a:off x="7294445" y="3818563"/>
              <a:ext cx="505403" cy="301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ЛЕС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1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8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20</a:t>
            </a:r>
            <a:endParaRPr dirty="0"/>
          </a:p>
        </p:txBody>
      </p:sp>
      <p:pic>
        <p:nvPicPr>
          <p:cNvPr id="219" name="LOGO-GP-blanc-RVB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1200" y="562985"/>
            <a:ext cx="2130214" cy="33614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22"/>
          <p:cNvSpPr/>
          <p:nvPr/>
        </p:nvSpPr>
        <p:spPr>
          <a:xfrm>
            <a:off x="538162" y="1320801"/>
            <a:ext cx="11928475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400" dirty="0" smtClean="0"/>
              <a:t>КАК ПРЕДОТВРАТИТЬ ЛЕСНОЙ ПОЖАР? </a:t>
            </a:r>
            <a:endParaRPr lang="ru-RU" sz="4400" dirty="0"/>
          </a:p>
        </p:txBody>
      </p:sp>
      <p:pic>
        <p:nvPicPr>
          <p:cNvPr id="2" name="Слайд 20. Фикси-урок Лесные пожары 3. Как предотвратить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LOGO-GP-blanc-RVB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200" y="562985"/>
            <a:ext cx="2130214" cy="33614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21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462663" y="2831161"/>
            <a:ext cx="122904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>
                <a:solidFill>
                  <a:srgbClr val="FFFFFF"/>
                </a:solidFill>
                <a:cs typeface="Ubuntu"/>
              </a:rPr>
              <a:t>Не жечь траву или тополиный пух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и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не баловаться с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огнём.</a:t>
            </a:r>
          </a:p>
          <a:p>
            <a:pPr lvl="5" indent="0">
              <a:lnSpc>
                <a:spcPct val="100000"/>
              </a:lnSpc>
            </a:pPr>
            <a:endParaRPr lang="ru-RU" sz="2800" b="1" dirty="0">
              <a:solidFill>
                <a:srgbClr val="FFFFFF"/>
              </a:solidFill>
              <a:cs typeface="Ubuntu"/>
            </a:endParaRPr>
          </a:p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Не проходить мимо горящей травы.</a:t>
            </a:r>
            <a:br>
              <a:rPr lang="ru-RU" sz="2800" b="1" dirty="0" smtClean="0">
                <a:solidFill>
                  <a:srgbClr val="FFFFFF"/>
                </a:solidFill>
                <a:cs typeface="Ubuntu"/>
              </a:rPr>
            </a:b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Не тушить самим,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но сообщить взрослым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и позвонить пожарным по телефону 112.</a:t>
            </a:r>
          </a:p>
          <a:p>
            <a:pPr lvl="5" indent="0">
              <a:lnSpc>
                <a:spcPct val="100000"/>
              </a:lnSpc>
            </a:pPr>
            <a:endParaRPr lang="ru-RU" sz="2800" b="1" dirty="0" smtClean="0">
              <a:solidFill>
                <a:srgbClr val="FFFFFF"/>
              </a:solidFill>
              <a:cs typeface="Ubuntu"/>
            </a:endParaRPr>
          </a:p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Уходя из леса, тушить за собой костёр по правилу трёх «П»: полей – перемешай – проверь.</a:t>
            </a:r>
          </a:p>
          <a:p>
            <a:pPr lvl="5" indent="0">
              <a:lnSpc>
                <a:spcPct val="100000"/>
              </a:lnSpc>
            </a:pPr>
            <a:endParaRPr lang="ru-RU" sz="2800" b="1" dirty="0" smtClean="0">
              <a:solidFill>
                <a:srgbClr val="FFFFFF"/>
              </a:solidFill>
              <a:cs typeface="Ubuntu"/>
            </a:endParaRPr>
          </a:p>
          <a:p>
            <a:pPr marL="457200" lvl="5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Не оставлять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на природе мусор и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бутылки.</a:t>
            </a:r>
          </a:p>
          <a:p>
            <a:pPr lvl="5" indent="0">
              <a:lnSpc>
                <a:spcPct val="100000"/>
              </a:lnSpc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 </a:t>
            </a:r>
            <a:endParaRPr lang="ru-RU" sz="2800" b="1" dirty="0">
              <a:solidFill>
                <a:srgbClr val="FFFFFF"/>
              </a:solidFill>
              <a:cs typeface="Ubuntu"/>
            </a:endParaRPr>
          </a:p>
          <a:p>
            <a:pPr marL="457200" lvl="6" indent="-457200">
              <a:lnSpc>
                <a:spcPct val="100000"/>
              </a:lnSpc>
              <a:buFont typeface="Arial"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Рассказать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о том, что вы узнали сегодня, своим друзьям и близким. Можете показать им мультики </a:t>
            </a:r>
            <a:r>
              <a:rPr lang="ru-RU" sz="2800" b="1">
                <a:solidFill>
                  <a:srgbClr val="FFFFFF"/>
                </a:solidFill>
                <a:cs typeface="Ubuntu"/>
              </a:rPr>
              <a:t>и </a:t>
            </a:r>
            <a:r>
              <a:rPr lang="ru-RU" sz="2800" b="1" smtClean="0">
                <a:solidFill>
                  <a:srgbClr val="FFFFFF"/>
                </a:solidFill>
                <a:cs typeface="Ubuntu"/>
              </a:rPr>
              <a:t>поделиться </a:t>
            </a:r>
            <a:r>
              <a:rPr lang="ru-RU" sz="2800" b="1" dirty="0">
                <a:solidFill>
                  <a:srgbClr val="FFFFFF"/>
                </a:solidFill>
                <a:cs typeface="Ubuntu"/>
              </a:rPr>
              <a:t>в социальных </a:t>
            </a:r>
            <a:r>
              <a:rPr lang="ru-RU" sz="2800" b="1" dirty="0" smtClean="0">
                <a:solidFill>
                  <a:srgbClr val="FFFFFF"/>
                </a:solidFill>
                <a:cs typeface="Ubuntu"/>
              </a:rPr>
              <a:t>сетях.</a:t>
            </a:r>
          </a:p>
        </p:txBody>
      </p:sp>
      <p:sp>
        <p:nvSpPr>
          <p:cNvPr id="6" name="Shape 222"/>
          <p:cNvSpPr/>
          <p:nvPr/>
        </p:nvSpPr>
        <p:spPr>
          <a:xfrm>
            <a:off x="759283" y="1253303"/>
            <a:ext cx="114808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9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6000" dirty="0" smtClean="0"/>
              <a:t>ЧТО МОЖЕМ СДЕЛАТЬ МЫ?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73084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22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757308" y="1270000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НАСТОЯЩИЙ ПОДВИГ</a:t>
            </a:r>
            <a:endParaRPr lang="ru-RU" dirty="0"/>
          </a:p>
        </p:txBody>
      </p:sp>
      <p:pic>
        <p:nvPicPr>
          <p:cNvPr id="7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22. Подвиг - Смешарики. Азбука защиты лес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0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 smtClean="0"/>
              <a:t>23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570141" y="1540781"/>
            <a:ext cx="114808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000" dirty="0"/>
              <a:t>Все серии </a:t>
            </a:r>
            <a:r>
              <a:rPr lang="ru-RU" sz="4000" dirty="0" smtClean="0"/>
              <a:t>противопожарных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мультфильмов </a:t>
            </a:r>
            <a:endParaRPr lang="ru-RU" sz="4000" dirty="0" smtClean="0"/>
          </a:p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000" dirty="0" smtClean="0"/>
              <a:t>можно </a:t>
            </a:r>
            <a:r>
              <a:rPr lang="ru-RU" sz="4000" dirty="0"/>
              <a:t>посмотреть </a:t>
            </a:r>
            <a:r>
              <a:rPr lang="ru-RU" sz="4000" dirty="0" smtClean="0"/>
              <a:t>здесь</a:t>
            </a:r>
            <a:r>
              <a:rPr lang="en-US" sz="4000" dirty="0" smtClean="0"/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https</a:t>
            </a:r>
            <a:r>
              <a:rPr lang="en-US" sz="4800" b="1" dirty="0">
                <a:solidFill>
                  <a:schemeClr val="bg1"/>
                </a:solidFill>
              </a:rPr>
              <a:t>://act.gp/multiki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448300" y="501650"/>
            <a:ext cx="635000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00000"/>
              </a:lnSpc>
              <a:defRPr sz="1400" b="1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pic>
        <p:nvPicPr>
          <p:cNvPr id="8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403545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8173" r="7784" b="8683"/>
          <a:stretch/>
        </p:blipFill>
        <p:spPr>
          <a:xfrm>
            <a:off x="4680000" y="4680000"/>
            <a:ext cx="3140766" cy="310100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en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11074" b="10246"/>
          <a:stretch/>
        </p:blipFill>
        <p:spPr>
          <a:xfrm>
            <a:off x="1" y="1"/>
            <a:ext cx="13004800" cy="9753599"/>
          </a:xfrm>
          <a:prstGeom prst="rect">
            <a:avLst/>
          </a:prstGeom>
        </p:spPr>
      </p:pic>
      <p:pic>
        <p:nvPicPr>
          <p:cNvPr id="7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403545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55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/>
              <a:t>3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595746" y="1270000"/>
            <a:ext cx="1164236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sz="4000" dirty="0" smtClean="0"/>
              <a:t>ПРИРОДНЫЕ ПРИЧИНЫ ЛЕСНЫХ ПОЖАРОВ</a:t>
            </a:r>
            <a:endParaRPr lang="ru-RU" sz="4000" dirty="0"/>
          </a:p>
        </p:txBody>
      </p:sp>
      <p:pic>
        <p:nvPicPr>
          <p:cNvPr id="7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лайд 3. Элементарно, Ёжик - Смешарики. Азбука защиты лес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127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1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1430" y="0"/>
            <a:ext cx="13004800" cy="9753600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/>
              <a:t>4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>
            <a:off x="757307" y="1128187"/>
            <a:ext cx="11480801" cy="273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ЕСТЬ ТОЛЬКО ТРИ ПРИРОДНЫЕ</a:t>
            </a:r>
            <a:br>
              <a:rPr lang="ru-RU" dirty="0" smtClean="0"/>
            </a:br>
            <a:r>
              <a:rPr lang="ru-RU" dirty="0" smtClean="0"/>
              <a:t>ПРИЧИНЫ ПОЖАРОВ:</a:t>
            </a:r>
            <a:endParaRPr lang="ru-RU" dirty="0"/>
          </a:p>
        </p:txBody>
      </p:sp>
      <p:sp>
        <p:nvSpPr>
          <p:cNvPr id="24" name="Rectangle 9"/>
          <p:cNvSpPr/>
          <p:nvPr/>
        </p:nvSpPr>
        <p:spPr>
          <a:xfrm>
            <a:off x="1092196" y="7131838"/>
            <a:ext cx="2799164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СУХИЕ ГРОЗЫ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5027792" y="7131838"/>
            <a:ext cx="2842445" cy="107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ИЗВЕРЖЕНИЯ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ВУЛКАНОВ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9150998" y="7131838"/>
            <a:ext cx="2436886" cy="107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ПАДЕНИЕ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cs typeface="Ubuntu"/>
              </a:rPr>
              <a:t>МЕТЕОРИТА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stogniy\Desktop\light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3" y="3452648"/>
            <a:ext cx="3679190" cy="36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stogniy\Desktop\метеори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79" y="3637316"/>
            <a:ext cx="3494522" cy="34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stogniy\Desktop\вулка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78" y="3574178"/>
            <a:ext cx="3557660" cy="35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00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/>
          <p:nvPr/>
        </p:nvSpPr>
        <p:spPr>
          <a:xfrm>
            <a:off x="0" y="0"/>
            <a:ext cx="13004800" cy="4876255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1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Shape 197"/>
          <p:cNvSpPr/>
          <p:nvPr/>
        </p:nvSpPr>
        <p:spPr>
          <a:xfrm>
            <a:off x="463756" y="951779"/>
            <a:ext cx="1188064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z="4800" dirty="0" smtClean="0">
                <a:solidFill>
                  <a:schemeClr val="bg1"/>
                </a:solidFill>
              </a:rPr>
              <a:t>ПОЧЕМУ СЛУЧАЮТСЯ ЛЕСНЫЕ ПОЖАРЫ?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/>
              <a:t>5</a:t>
            </a:r>
            <a:endParaRPr dirty="0"/>
          </a:p>
        </p:txBody>
      </p:sp>
      <p:pic>
        <p:nvPicPr>
          <p:cNvPr id="3" name="Слайд 5. Фикси-урок Лесные пожары 1. Причин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74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921437" y="3081438"/>
            <a:ext cx="11161926" cy="359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18000" b="1">
                <a:solidFill>
                  <a:srgbClr val="FFFFFF"/>
                </a:solidFill>
              </a:defRPr>
            </a:pPr>
            <a:r>
              <a:rPr lang="ru-RU" dirty="0" smtClean="0"/>
              <a:t>9 из 10</a:t>
            </a:r>
            <a:endParaRPr dirty="0"/>
          </a:p>
          <a:p>
            <a:pPr algn="ctr">
              <a:defRPr sz="2400" b="1">
                <a:solidFill>
                  <a:srgbClr val="FFFFFF"/>
                </a:solidFill>
              </a:defRPr>
            </a:pPr>
            <a:r>
              <a:rPr lang="ru-RU" sz="4000" dirty="0" smtClean="0"/>
              <a:t>пожаров возникают по вине человека</a:t>
            </a:r>
            <a:endParaRPr lang="ru-RU" sz="4000" dirty="0"/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/>
              <a:t>6</a:t>
            </a:r>
            <a:endParaRPr dirty="0"/>
          </a:p>
        </p:txBody>
      </p:sp>
      <p:pic>
        <p:nvPicPr>
          <p:cNvPr id="5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217"/>
          <p:cNvSpPr/>
          <p:nvPr/>
        </p:nvSpPr>
        <p:spPr>
          <a:xfrm>
            <a:off x="-15588" y="22859"/>
            <a:ext cx="13020388" cy="9753601"/>
          </a:xfrm>
          <a:prstGeom prst="rect">
            <a:avLst/>
          </a:prstGeom>
          <a:solidFill>
            <a:srgbClr val="73BE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4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Shape 149"/>
          <p:cNvSpPr/>
          <p:nvPr/>
        </p:nvSpPr>
        <p:spPr>
          <a:xfrm>
            <a:off x="754205" y="1555008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Реальные причины пожаров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2351298" y="3193322"/>
            <a:ext cx="308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Брошенный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окурок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36262" y="3249070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</a:t>
            </a:r>
            <a:r>
              <a:rPr lang="en-US" sz="2400" b="1" dirty="0" err="1" smtClean="0">
                <a:solidFill>
                  <a:schemeClr val="bg1"/>
                </a:solidFill>
              </a:rPr>
              <a:t>епотушенный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кост</a:t>
            </a:r>
            <a:r>
              <a:rPr lang="ru-RU" sz="2400" b="1" dirty="0" smtClean="0">
                <a:solidFill>
                  <a:schemeClr val="bg1"/>
                </a:solidFill>
              </a:rPr>
              <a:t>ё</a:t>
            </a:r>
            <a:r>
              <a:rPr lang="en-US" sz="2400" b="1" dirty="0" err="1" smtClean="0">
                <a:solidFill>
                  <a:schemeClr val="bg1"/>
                </a:solidFill>
              </a:rPr>
              <a:t>р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9696" y="4871209"/>
            <a:ext cx="38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</a:t>
            </a:r>
            <a:r>
              <a:rPr lang="en-US" sz="2400" b="1" dirty="0" err="1" smtClean="0">
                <a:solidFill>
                  <a:schemeClr val="bg1"/>
                </a:solidFill>
              </a:rPr>
              <a:t>ерегретый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глушитель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</a:rPr>
              <a:t>автомобиля на траве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27468" y="4749309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Китайские </a:t>
            </a:r>
            <a:r>
              <a:rPr lang="ru-RU" sz="2400" b="1" dirty="0">
                <a:solidFill>
                  <a:schemeClr val="bg1"/>
                </a:solidFill>
              </a:rPr>
              <a:t>ф</a:t>
            </a:r>
            <a:r>
              <a:rPr lang="en-US" sz="2400" b="1" dirty="0" err="1" smtClean="0">
                <a:solidFill>
                  <a:schemeClr val="bg1"/>
                </a:solidFill>
              </a:rPr>
              <a:t>онарики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и </a:t>
            </a:r>
            <a:r>
              <a:rPr lang="en-US" sz="2400" b="1" dirty="0" err="1">
                <a:solidFill>
                  <a:schemeClr val="bg1"/>
                </a:solidFill>
              </a:rPr>
              <a:t>петарды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9696" y="6180360"/>
            <a:ext cx="338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Пыж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от охотничьего патрона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27468" y="6365025"/>
            <a:ext cx="3626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</a:t>
            </a:r>
            <a:r>
              <a:rPr lang="en-US" sz="2400" b="1" dirty="0" err="1" smtClean="0">
                <a:solidFill>
                  <a:schemeClr val="bg1"/>
                </a:solidFill>
              </a:rPr>
              <a:t>рошенная</a:t>
            </a:r>
            <a:r>
              <a:rPr lang="ru-RU" sz="2400" b="1" dirty="0" smtClean="0">
                <a:solidFill>
                  <a:schemeClr val="bg1"/>
                </a:solidFill>
              </a:rPr>
              <a:t> на траве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бутылка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с жидкостью</a:t>
            </a:r>
            <a:endParaRPr lang="ru-RU" sz="2400" b="1" dirty="0">
              <a:solidFill>
                <a:schemeClr val="bg1"/>
              </a:solidFill>
              <a:latin typeface="Ubuntu"/>
              <a:cs typeface="Ubuntu"/>
            </a:endParaRPr>
          </a:p>
        </p:txBody>
      </p:sp>
      <p:pic>
        <p:nvPicPr>
          <p:cNvPr id="3074" name="Picture 2" descr="C:\Users\pstogniy\Desktop\сигар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7" y="2824106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stogniy\Desktop\поджо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139" y="7554813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stogniy\Desktop\патр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8" y="602021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stogniy\Desktop\огонь_косте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2" y="2800569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stogniy\Desktop\феервер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2" y="4407704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stogniy\Desktop\бутыл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68" y="609464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stogniy\Desktop\маши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0" y="4424688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hape 297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r>
              <a:rPr lang="ru-RU" dirty="0"/>
              <a:t>7</a:t>
            </a:r>
            <a:endParaRPr dirty="0"/>
          </a:p>
        </p:txBody>
      </p:sp>
      <p:sp>
        <p:nvSpPr>
          <p:cNvPr id="42" name="TextBox 41"/>
          <p:cNvSpPr txBox="1"/>
          <p:nvPr/>
        </p:nvSpPr>
        <p:spPr>
          <a:xfrm>
            <a:off x="2379696" y="7872977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Намеренный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en-US" sz="2400" b="1" dirty="0" err="1" smtClean="0">
                <a:solidFill>
                  <a:schemeClr val="bg1"/>
                </a:solidFill>
              </a:rPr>
              <a:t>оджог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травы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или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тополиного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пуха</a:t>
            </a:r>
            <a:r>
              <a:rPr lang="en-US" sz="24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2400" b="1" dirty="0">
              <a:solidFill>
                <a:schemeClr val="bg1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68219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79348" y="4025460"/>
            <a:ext cx="4520745" cy="818710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0222" y="4830918"/>
            <a:ext cx="3458996" cy="1001364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37490" y="1008568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ЧЕМ ОПАСНЫ ПОЖАРЫ? </a:t>
            </a:r>
            <a:endParaRPr lang="ru-RU" dirty="0"/>
          </a:p>
        </p:txBody>
      </p:sp>
      <p:sp>
        <p:nvSpPr>
          <p:cNvPr id="20" name="Rectangle 12"/>
          <p:cNvSpPr/>
          <p:nvPr/>
        </p:nvSpPr>
        <p:spPr>
          <a:xfrm>
            <a:off x="7551536" y="4077956"/>
            <a:ext cx="4576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Погибают растения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и насекомые, 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звери и птицы </a:t>
            </a:r>
            <a:endParaRPr lang="ru-RU" sz="3600" dirty="0">
              <a:solidFill>
                <a:schemeClr val="bg1"/>
              </a:solidFill>
              <a:cs typeface="Ubuntu"/>
            </a:endParaRPr>
          </a:p>
        </p:txBody>
      </p:sp>
      <p:pic>
        <p:nvPicPr>
          <p:cNvPr id="21" name="Picture 20" descr="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1" y="2278114"/>
            <a:ext cx="5519529" cy="5519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GO-GP-vert-RVB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97"/>
          <p:cNvSpPr/>
          <p:nvPr/>
        </p:nvSpPr>
        <p:spPr>
          <a:xfrm>
            <a:off x="651432" y="1035875"/>
            <a:ext cx="119957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pc="-150" dirty="0" smtClean="0"/>
              <a:t>ЧЕМ ОПАСНЫ ПОЖАРЫ</a:t>
            </a:r>
            <a:r>
              <a:rPr lang="ru-RU" spc="-150" dirty="0"/>
              <a:t>?</a:t>
            </a:r>
          </a:p>
        </p:txBody>
      </p:sp>
      <p:sp>
        <p:nvSpPr>
          <p:cNvPr id="15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6360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66365" y="3906983"/>
            <a:ext cx="4273720" cy="1376998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1977" y="5252862"/>
            <a:ext cx="2031304" cy="593225"/>
          </a:xfrm>
          <a:prstGeom prst="rect">
            <a:avLst/>
          </a:prstGeom>
          <a:solidFill>
            <a:srgbClr val="66CC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1650"/>
            <a:ext cx="378284" cy="317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937490" y="1008568"/>
            <a:ext cx="11480801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FFFFFF"/>
                </a:solidFill>
              </a:defRPr>
            </a:pPr>
            <a:r>
              <a:rPr lang="ru-RU" dirty="0" smtClean="0"/>
              <a:t>ЧЕМ ОПАСНЫ ПОЖАИРЫ? </a:t>
            </a:r>
            <a:endParaRPr lang="ru-RU" dirty="0"/>
          </a:p>
        </p:txBody>
      </p:sp>
      <p:sp>
        <p:nvSpPr>
          <p:cNvPr id="20" name="Rectangle 12"/>
          <p:cNvSpPr/>
          <p:nvPr/>
        </p:nvSpPr>
        <p:spPr>
          <a:xfrm>
            <a:off x="7799445" y="4060642"/>
            <a:ext cx="4576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>
                <a:solidFill>
                  <a:schemeClr val="bg1"/>
                </a:solidFill>
                <a:cs typeface="Ubuntu"/>
              </a:rPr>
              <a:t>Дым от пожаров вредит здоровью людей </a:t>
            </a:r>
            <a:endParaRPr lang="ru-RU" sz="3600" dirty="0">
              <a:solidFill>
                <a:schemeClr val="bg1"/>
              </a:solidFill>
              <a:cs typeface="Ubuntu"/>
            </a:endParaRPr>
          </a:p>
        </p:txBody>
      </p:sp>
      <p:pic>
        <p:nvPicPr>
          <p:cNvPr id="12" name="Picture 2" descr="C:\Users\pstogniy\Desktop\logo\GP-logo-2019-white-[source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509562"/>
            <a:ext cx="2254044" cy="3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GO-GP-vert-RVB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1200" y="558800"/>
            <a:ext cx="2133600" cy="336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2" descr="5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2" y="2248686"/>
            <a:ext cx="5520131" cy="5520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hape 197"/>
          <p:cNvSpPr/>
          <p:nvPr/>
        </p:nvSpPr>
        <p:spPr>
          <a:xfrm>
            <a:off x="651432" y="1035875"/>
            <a:ext cx="11995743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ctr">
              <a:lnSpc>
                <a:spcPct val="100000"/>
              </a:lnSpc>
              <a:defRPr sz="5700" b="1">
                <a:solidFill>
                  <a:srgbClr val="73BE31"/>
                </a:solidFill>
              </a:defRPr>
            </a:pPr>
            <a:r>
              <a:rPr lang="ru-RU" spc="-150" dirty="0" smtClean="0"/>
              <a:t>ЧЕМ ОПАСНЫ ПОЖАРЫ?</a:t>
            </a:r>
            <a:endParaRPr lang="ru-RU" spc="-150" dirty="0"/>
          </a:p>
        </p:txBody>
      </p:sp>
      <p:sp>
        <p:nvSpPr>
          <p:cNvPr id="16" name="Shape 194"/>
          <p:cNvSpPr>
            <a:spLocks noGrp="1"/>
          </p:cNvSpPr>
          <p:nvPr>
            <p:ph type="sldNum" sz="quarter" idx="4294967295"/>
          </p:nvPr>
        </p:nvSpPr>
        <p:spPr>
          <a:xfrm>
            <a:off x="11861800" y="508000"/>
            <a:ext cx="378284" cy="317501"/>
          </a:xfrm>
          <a:prstGeom prst="rect">
            <a:avLst/>
          </a:prstGeom>
          <a:solidFill>
            <a:srgbClr val="73BE31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144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GPF-Modele-Powerpoint-2017 (1)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GPF-Modele-Powerpoint-v5b [Lecture seule]" id="{7BD9A193-16CC-44C6-8A13-1A640D1E05C5}" vid="{E4554DE4-DA7D-49F0-91D9-0BC58325753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GPF-Modele-Powerpoint-2017 (1)</Template>
  <TotalTime>2734</TotalTime>
  <Words>412</Words>
  <Application>Microsoft Office PowerPoint</Application>
  <PresentationFormat>Произвольный</PresentationFormat>
  <Paragraphs>104</Paragraphs>
  <Slides>24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Helvetica</vt:lpstr>
      <vt:lpstr>Helvetica Light</vt:lpstr>
      <vt:lpstr>Helvetica Neue</vt:lpstr>
      <vt:lpstr>Ubuntu</vt:lpstr>
      <vt:lpstr>GPF-Modele-Powerpoint-2017 (1)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только увидели пожар, сразу сообщите родителям и взрослым  о нём и о том, где вы находитесь!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emakurin</dc:creator>
  <cp:lastModifiedBy>Anna Gorbunova</cp:lastModifiedBy>
  <cp:revision>131</cp:revision>
  <dcterms:created xsi:type="dcterms:W3CDTF">2019-04-26T13:44:53Z</dcterms:created>
  <dcterms:modified xsi:type="dcterms:W3CDTF">2020-04-06T12:41:28Z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