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7" r:id="rId6"/>
    <p:sldId id="259" r:id="rId7"/>
    <p:sldId id="263" r:id="rId8"/>
    <p:sldId id="269" r:id="rId9"/>
    <p:sldId id="268" r:id="rId10"/>
    <p:sldId id="270" r:id="rId11"/>
    <p:sldId id="271" r:id="rId12"/>
    <p:sldId id="283" r:id="rId13"/>
    <p:sldId id="284" r:id="rId14"/>
    <p:sldId id="277" r:id="rId15"/>
    <p:sldId id="286" r:id="rId16"/>
    <p:sldId id="272" r:id="rId17"/>
    <p:sldId id="273" r:id="rId18"/>
    <p:sldId id="285" r:id="rId19"/>
    <p:sldId id="274" r:id="rId20"/>
    <p:sldId id="275" r:id="rId21"/>
    <p:sldId id="287" r:id="rId22"/>
    <p:sldId id="291" r:id="rId23"/>
    <p:sldId id="276" r:id="rId24"/>
    <p:sldId id="278" r:id="rId25"/>
    <p:sldId id="288" r:id="rId26"/>
    <p:sldId id="279" r:id="rId27"/>
    <p:sldId id="289" r:id="rId28"/>
    <p:sldId id="280" r:id="rId29"/>
    <p:sldId id="290" r:id="rId30"/>
    <p:sldId id="281" r:id="rId31"/>
    <p:sldId id="282" r:id="rId3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booktre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3571875"/>
            <a:ext cx="15001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3154-FDC8-446D-97C9-BD3112759261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D061-5E5D-4315-972A-BA9D4FDBE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B386-519A-4A4D-BB7C-BAFE633ADFDB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940B-86AB-44D0-A349-E4B311EF0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3D79-A467-4EA3-A00C-627AD023EAE3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028B-4ED5-4A78-A38E-1C230B221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i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3833813"/>
            <a:ext cx="12858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DA77-FFF9-4B2B-A28E-426E4B43421C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DA93-230D-4B50-A102-E82CBC896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image19016258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81F0-10E8-4846-A3BD-2F0679FAB36D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3AA5-8404-4149-81EC-1B8B8DEE0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3448-B519-4994-8360-986FEB135602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A949-33C3-42FD-A665-2C6E97B83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8F7-35EC-4D65-9560-63C5F37FC661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BE33-650C-4D59-9B02-C1A7322D5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2349-D48C-4A13-88EC-1EF1C4F2F1AC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AD3C-E737-4A46-BE60-301C94F70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8DA3-10AD-4AC3-8D41-18D49727F98F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C2E2-B4A0-408F-9582-A956DCA7B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D7AC-BB6E-4171-8D1C-DBFDDEAE8349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53B8-DAE7-4D02-8F2F-2E082D573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BCB9-3DE8-4C07-B24A-2520E64648D7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9DFE-6497-4089-BFF2-1268567DD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009DF-2178-4AFD-8499-D5A8F8AD86C9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35B0F4-B7F6-4618-8EFA-35A33E931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415"/>
            </a:avLst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Рисунок 9" descr="custom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42875"/>
            <a:ext cx="11620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7030A0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accent5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9622"/>
            <a:ext cx="7772400" cy="1101725"/>
          </a:xfrm>
        </p:spPr>
        <p:txBody>
          <a:bodyPr/>
          <a:lstStyle/>
          <a:p>
            <a:r>
              <a:rPr lang="ru-RU" dirty="0" smtClean="0"/>
              <a:t>Проектная деятельность как средство создания развивающей среды 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95536" y="3507854"/>
            <a:ext cx="5678933" cy="1314450"/>
          </a:xfrm>
        </p:spPr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Подготовила: 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Заведующий МБДОУ «Детский сад № 136» </a:t>
            </a:r>
          </a:p>
          <a:p>
            <a:r>
              <a:rPr lang="ru-RU" sz="1800" dirty="0" err="1" smtClean="0">
                <a:solidFill>
                  <a:srgbClr val="7030A0"/>
                </a:solidFill>
              </a:rPr>
              <a:t>Калеева</a:t>
            </a:r>
            <a:r>
              <a:rPr lang="ru-RU" sz="1800" dirty="0" smtClean="0">
                <a:solidFill>
                  <a:srgbClr val="7030A0"/>
                </a:solidFill>
              </a:rPr>
              <a:t> Людмила Георгиевна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Реализация проектов</a:t>
            </a:r>
            <a:br>
              <a:rPr lang="ru-RU" sz="3600" dirty="0" smtClean="0"/>
            </a:br>
            <a:r>
              <a:rPr lang="ru-RU" sz="3600" dirty="0" smtClean="0"/>
              <a:t>младшая группа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924" y="1131590"/>
            <a:ext cx="8856984" cy="40119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dirty="0" smtClean="0"/>
              <a:t>Направленность деятельности по проектам: </a:t>
            </a:r>
            <a:r>
              <a:rPr lang="ru-RU" sz="1900" b="0" dirty="0" smtClean="0"/>
              <a:t>«Мой дом, моя семья», </a:t>
            </a:r>
          </a:p>
          <a:p>
            <a:pPr marL="0" indent="0">
              <a:buNone/>
            </a:pPr>
            <a:r>
              <a:rPr lang="ru-RU" sz="1900" b="0" dirty="0" smtClean="0"/>
              <a:t>«Гендерное воспитание дошкольников»</a:t>
            </a:r>
            <a:endParaRPr lang="en-US" sz="1900" b="0" dirty="0" smtClean="0"/>
          </a:p>
          <a:p>
            <a:pPr marL="630238" indent="-630238" algn="just">
              <a:buNone/>
            </a:pPr>
            <a:r>
              <a:rPr lang="ru-RU" sz="1900" dirty="0" smtClean="0"/>
              <a:t>Цель:</a:t>
            </a:r>
            <a:r>
              <a:rPr lang="ru-RU" sz="1900" b="0" dirty="0" smtClean="0"/>
              <a:t> создание полоразвивающего и социокультурного пространства ДОУ, как среды, способствующей овладению детьми полоролевым опытом, ценностями, смыслами и способами полоролевого поведения на основе сотрудничества со взрослыми и сверстниками.</a:t>
            </a:r>
          </a:p>
          <a:p>
            <a:pPr marL="715963" indent="-715963">
              <a:buNone/>
            </a:pPr>
            <a:r>
              <a:rPr lang="ru-RU" sz="1900" dirty="0" smtClean="0"/>
              <a:t>Задачи: </a:t>
            </a:r>
          </a:p>
          <a:p>
            <a:pPr algn="just">
              <a:buFontTx/>
              <a:buChar char="-"/>
            </a:pPr>
            <a:r>
              <a:rPr lang="ru-RU" sz="1900" b="0" dirty="0" smtClean="0"/>
              <a:t>развивать </a:t>
            </a:r>
            <a:r>
              <a:rPr lang="ru-RU" sz="1900" b="0" dirty="0"/>
              <a:t>у дошкольника представление о себе и других людях как лиц физических и социальных со своими достоинствами и недостатками, типичными и индивидуальными особенностями</a:t>
            </a:r>
            <a:r>
              <a:rPr lang="ru-RU" sz="1900" b="0" dirty="0" smtClean="0"/>
              <a:t>;</a:t>
            </a:r>
          </a:p>
          <a:p>
            <a:pPr algn="just">
              <a:buFontTx/>
              <a:buChar char="-"/>
            </a:pPr>
            <a:r>
              <a:rPr lang="ru-RU" sz="1900" b="0" dirty="0"/>
              <a:t> обогащать знания о своей семье, роде, семейных реликвиях, традициях, знакомить с основными функциями семьи как психологической группы и социального </a:t>
            </a:r>
            <a:r>
              <a:rPr lang="ru-RU" sz="1900" b="0" dirty="0" smtClean="0"/>
              <a:t>института;</a:t>
            </a:r>
          </a:p>
          <a:p>
            <a:pPr algn="just">
              <a:buFontTx/>
              <a:buChar char="-"/>
            </a:pPr>
            <a:r>
              <a:rPr lang="ru-RU" sz="1900" b="0" dirty="0" smtClean="0"/>
              <a:t>формировать </a:t>
            </a:r>
            <a:r>
              <a:rPr lang="ru-RU" sz="1900" b="0" dirty="0"/>
              <a:t>осознанное понимание значимости мамы в жизни ребёнка, семьи;</a:t>
            </a:r>
          </a:p>
          <a:p>
            <a:pPr algn="just">
              <a:buFontTx/>
              <a:buChar char="-"/>
            </a:pPr>
            <a:r>
              <a:rPr lang="ru-RU" sz="1900" b="0" dirty="0" smtClean="0"/>
              <a:t>расширять  </a:t>
            </a:r>
            <a:r>
              <a:rPr lang="ru-RU" sz="1900" b="0" dirty="0"/>
              <a:t>представления детей о детском саде и его ближайшем </a:t>
            </a:r>
            <a:r>
              <a:rPr lang="ru-RU" sz="1900" b="0" dirty="0" smtClean="0"/>
              <a:t>окружении;</a:t>
            </a:r>
          </a:p>
          <a:p>
            <a:pPr algn="just">
              <a:buFontTx/>
              <a:buChar char="-"/>
            </a:pPr>
            <a:r>
              <a:rPr lang="ru-RU" sz="1900" b="0" dirty="0" smtClean="0"/>
              <a:t>создание предметно-развивающего пространства в группе, способствующего формированию гендерной идентичности и гендерной социализации дошкольника.</a:t>
            </a:r>
            <a:endParaRPr lang="ru-RU" sz="1900" b="0" dirty="0"/>
          </a:p>
          <a:p>
            <a:pPr>
              <a:buFontTx/>
              <a:buChar char="-"/>
            </a:pP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8750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  для  мальчиков </a:t>
            </a:r>
            <a:endParaRPr lang="ru-RU" dirty="0"/>
          </a:p>
        </p:txBody>
      </p:sp>
      <p:pic>
        <p:nvPicPr>
          <p:cNvPr id="2050" name="Picture 2" descr="C:\Users\Asus\Desktop\104_FUJI\DSCF42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39602"/>
            <a:ext cx="43186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104_FUJI\DSCF4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1" y="1203598"/>
            <a:ext cx="441649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5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 для  девочек </a:t>
            </a:r>
            <a:endParaRPr lang="ru-RU" dirty="0"/>
          </a:p>
        </p:txBody>
      </p:sp>
      <p:pic>
        <p:nvPicPr>
          <p:cNvPr id="5" name="Picture 3" descr="C:\Users\Asus\Desktop\104_FUJI\DSCF42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" y="1491630"/>
            <a:ext cx="442020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us\Desktop\104_FUJI\DSCF42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44" y="1491630"/>
            <a:ext cx="43165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  уединения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7574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8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Лэпбук   «Этикет» </a:t>
            </a:r>
            <a:endParaRPr lang="ru-RU" dirty="0"/>
          </a:p>
        </p:txBody>
      </p:sp>
      <p:pic>
        <p:nvPicPr>
          <p:cNvPr id="1026" name="Picture 2" descr="C:\Users\Asus\Desktop\104_FUJI\DSCF42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19622"/>
            <a:ext cx="4392489" cy="32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104_FUJI\DSCF42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19622"/>
            <a:ext cx="441052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Лэпбук   «Пожарная  безопасность» </a:t>
            </a:r>
            <a:endParaRPr lang="ru-RU" dirty="0"/>
          </a:p>
        </p:txBody>
      </p:sp>
      <p:pic>
        <p:nvPicPr>
          <p:cNvPr id="5" name="Picture 3" descr="C:\Users\Asus\Desktop\104_FUJI\DSCF42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63638"/>
            <a:ext cx="4392488" cy="32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us\Desktop\104_FUJI\DSCF4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3638"/>
            <a:ext cx="44145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229600" cy="714380"/>
          </a:xfrm>
        </p:spPr>
        <p:txBody>
          <a:bodyPr/>
          <a:lstStyle/>
          <a:p>
            <a:r>
              <a:rPr lang="ru-RU" sz="3600" dirty="0" smtClean="0"/>
              <a:t>Реализация проектов</a:t>
            </a:r>
            <a:br>
              <a:rPr lang="ru-RU" sz="3600" dirty="0" smtClean="0"/>
            </a:br>
            <a:r>
              <a:rPr lang="ru-RU" sz="3600" dirty="0" smtClean="0"/>
              <a:t>средняя группа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2844" y="1142990"/>
            <a:ext cx="8821644" cy="38770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900" dirty="0" smtClean="0"/>
              <a:t>Направленность деятельности по проекту:  </a:t>
            </a:r>
          </a:p>
          <a:p>
            <a:pPr marL="0" indent="0" algn="just">
              <a:buNone/>
            </a:pPr>
            <a:r>
              <a:rPr lang="ru-RU" sz="1900" b="0" dirty="0" smtClean="0"/>
              <a:t>«Использование народного декоративно-прикладного искусства в развитии творческих способностей дошкольников» </a:t>
            </a:r>
          </a:p>
          <a:p>
            <a:pPr marL="712788" indent="-712788" algn="just">
              <a:buNone/>
            </a:pPr>
            <a:r>
              <a:rPr lang="ru-RU" sz="1900" dirty="0" smtClean="0"/>
              <a:t>Цель:</a:t>
            </a:r>
            <a:r>
              <a:rPr lang="ru-RU" sz="1900" b="0" dirty="0" smtClean="0"/>
              <a:t> создание условий для всестороннего развития ребёнка-дошкольника, его нравственное воспитание, формирование и развитие основ художественной культуры ребенка</a:t>
            </a:r>
            <a:r>
              <a:rPr lang="en-US" sz="1900" b="0" dirty="0" smtClean="0"/>
              <a:t> </a:t>
            </a:r>
            <a:r>
              <a:rPr lang="ru-RU" sz="1900" b="0" dirty="0" smtClean="0"/>
              <a:t>через декоративно-прикладное творчество.</a:t>
            </a:r>
          </a:p>
          <a:p>
            <a:pPr marL="0" indent="0" algn="just">
              <a:buNone/>
            </a:pPr>
            <a:r>
              <a:rPr lang="ru-RU" sz="1900" dirty="0" smtClean="0"/>
              <a:t>Задачи: </a:t>
            </a:r>
          </a:p>
          <a:p>
            <a:pPr algn="just"/>
            <a:r>
              <a:rPr lang="ru-RU" sz="1900" b="0" dirty="0" smtClean="0"/>
              <a:t>приобщать детей к народному декоративно-прокладному искусству в условиях собственной практической творческой деятельности;</a:t>
            </a:r>
          </a:p>
          <a:p>
            <a:pPr algn="just"/>
            <a:r>
              <a:rPr lang="ru-RU" sz="1900" b="0" dirty="0" smtClean="0"/>
              <a:t>воспитывать устойчивый интерес к народному творчеству как эталону красоты;</a:t>
            </a:r>
          </a:p>
          <a:p>
            <a:pPr algn="just"/>
            <a:r>
              <a:rPr lang="ru-RU" sz="1900" b="0" dirty="0" smtClean="0"/>
              <a:t>развивать эстетическое (эмоционально-оценочное, образное восприятие, эстетические чувства;</a:t>
            </a:r>
          </a:p>
          <a:p>
            <a:pPr algn="just"/>
            <a:r>
              <a:rPr lang="ru-RU" sz="1900" b="0" dirty="0" smtClean="0"/>
              <a:t>развивать художественно-творческие способности у детей, привычку вносить элементы прекрасного в жизнь;</a:t>
            </a:r>
          </a:p>
          <a:p>
            <a:pPr algn="just"/>
            <a:r>
              <a:rPr lang="ru-RU" sz="1900" b="0" dirty="0" smtClean="0"/>
              <a:t>на основе освоения художественного опыта народных мастеров развивать индивидуальное творчество детей в орнаментальной деятельности: специальные художественные способности – «чувство» цвета, ритма, композиции, самостоятельность, творческую инициативу;</a:t>
            </a:r>
          </a:p>
          <a:p>
            <a:pPr algn="just"/>
            <a:r>
              <a:rPr lang="ru-RU" sz="1900" b="0" dirty="0" smtClean="0"/>
              <a:t>воспитывать интерес к искусству родного края.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18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912768" cy="857250"/>
          </a:xfrm>
        </p:spPr>
        <p:txBody>
          <a:bodyPr/>
          <a:lstStyle/>
          <a:p>
            <a:r>
              <a:rPr lang="ru-RU" sz="4000" dirty="0" smtClean="0"/>
              <a:t>Центр декоративно-прикладного искусства </a:t>
            </a:r>
            <a:endParaRPr lang="ru-RU" sz="4000" dirty="0"/>
          </a:p>
        </p:txBody>
      </p:sp>
      <p:pic>
        <p:nvPicPr>
          <p:cNvPr id="2050" name="Picture 2" descr="C:\Users\Asus\Desktop\104_FUJI\DSCF4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13374"/>
            <a:ext cx="43204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13374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8229600" cy="857250"/>
          </a:xfrm>
        </p:spPr>
        <p:txBody>
          <a:bodyPr/>
          <a:lstStyle/>
          <a:p>
            <a:r>
              <a:rPr lang="ru-RU" dirty="0" smtClean="0"/>
              <a:t>Центр </a:t>
            </a:r>
            <a:r>
              <a:rPr lang="ru-RU" dirty="0"/>
              <a:t>декоративно-прикладного искусства </a:t>
            </a:r>
          </a:p>
        </p:txBody>
      </p:sp>
      <p:pic>
        <p:nvPicPr>
          <p:cNvPr id="5" name="Picture 4" descr="C:\Users\Asus\Desktop\104_FUJI\DSCF4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63638"/>
            <a:ext cx="43242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us\Desktop\104_FUJI\DSCF4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3638"/>
            <a:ext cx="4320480" cy="32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Реализация проектов</a:t>
            </a:r>
            <a:br>
              <a:rPr lang="ru-RU" sz="3600" dirty="0" smtClean="0"/>
            </a:br>
            <a:r>
              <a:rPr lang="ru-RU" sz="3600" dirty="0" smtClean="0"/>
              <a:t>старшая группа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347614"/>
            <a:ext cx="8712968" cy="3653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Направленность деятельности по проекту: </a:t>
            </a:r>
          </a:p>
          <a:p>
            <a:pPr marL="0" indent="0">
              <a:buNone/>
            </a:pPr>
            <a:r>
              <a:rPr lang="ru-RU" sz="1600" b="0" dirty="0" smtClean="0"/>
              <a:t>«Музыка и театр» </a:t>
            </a:r>
            <a:r>
              <a:rPr lang="ru-RU" sz="1600" dirty="0" smtClean="0"/>
              <a:t>(</a:t>
            </a:r>
            <a:r>
              <a:rPr lang="ru-RU" sz="1600" b="0" dirty="0" smtClean="0"/>
              <a:t>театрализованное и музыкальное развитие дошкольников)</a:t>
            </a:r>
          </a:p>
          <a:p>
            <a:pPr marL="539750" indent="-539750">
              <a:buNone/>
            </a:pPr>
            <a:r>
              <a:rPr lang="ru-RU" sz="1600" dirty="0" smtClean="0"/>
              <a:t>Цель</a:t>
            </a:r>
            <a:r>
              <a:rPr lang="ru-RU" sz="1600" b="0" dirty="0" smtClean="0"/>
              <a:t>: формирование творческой личности дошкольника средствами музыкально-театральной деятельности. </a:t>
            </a:r>
          </a:p>
          <a:p>
            <a:pPr marL="0" indent="0">
              <a:buNone/>
            </a:pPr>
            <a:r>
              <a:rPr lang="ru-RU" sz="1600" dirty="0" smtClean="0"/>
              <a:t>Задачи: </a:t>
            </a:r>
          </a:p>
          <a:p>
            <a:r>
              <a:rPr lang="ru-RU" sz="1600" b="0" dirty="0" smtClean="0"/>
              <a:t>развивать у детей устойчивый интерес к музыкальной и театрализованной деятельности,  умение воспринимать художественное слово и понимать его значение;</a:t>
            </a:r>
          </a:p>
          <a:p>
            <a:r>
              <a:rPr lang="ru-RU" sz="1600" b="0" dirty="0" smtClean="0"/>
              <a:t>активизировать и совершенствовать словарный запас, грамматический строй речи, звукопроизношение, навыки связной речи;</a:t>
            </a:r>
          </a:p>
          <a:p>
            <a:r>
              <a:rPr lang="ru-RU" sz="1600" b="0" dirty="0" smtClean="0"/>
              <a:t>развивать эмоциональные, музыкальные, интеллектуальные, коммуникативные способности ребенка средствами детского театра;</a:t>
            </a:r>
          </a:p>
          <a:p>
            <a:r>
              <a:rPr lang="ru-RU" sz="1600" b="0" dirty="0" smtClean="0"/>
              <a:t>развивать артистизм и навыки сценического воплощения;</a:t>
            </a:r>
          </a:p>
          <a:p>
            <a:r>
              <a:rPr lang="ru-RU" sz="1600" b="0" dirty="0" smtClean="0"/>
              <a:t>стимулировать у детей развитие творческой, поисковой и самостоятельной активности в проектной деятельности средствами музыкального и театрального искусства.</a:t>
            </a:r>
          </a:p>
          <a:p>
            <a:pPr marL="0" indent="0">
              <a:buNone/>
            </a:pP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655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Приглашаем Вас к нам в детский сад!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987574"/>
            <a:ext cx="4402832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Наш детский сад был создан 15 декабря 1998 года, здание 1939 г. постройки. Он располагается в историческом центре Нижегородского района на улице Грузинской в доме № 12В. </a:t>
            </a:r>
          </a:p>
          <a:p>
            <a:pPr marL="0" indent="0" algn="just">
              <a:buNone/>
            </a:pPr>
            <a:r>
              <a:rPr lang="ru-RU" sz="1600" dirty="0" smtClean="0"/>
              <a:t>Наш «Дом» небольшой, но очень уютный: у нас 4 общеразвивающие группы и очень зеленая площадка для прогулок.  </a:t>
            </a:r>
          </a:p>
          <a:p>
            <a:pPr marL="0" indent="0" algn="just">
              <a:buNone/>
            </a:pPr>
            <a:r>
              <a:rPr lang="ru-RU" sz="1600" dirty="0" smtClean="0"/>
              <a:t>У нас есть свой сайт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mdoy.pro/nn136</a:t>
            </a:r>
            <a:r>
              <a:rPr lang="ru-RU" sz="1600" dirty="0" smtClean="0"/>
              <a:t>, где мы рассказываем всем о своих успехах, делимся трудностями и общаемся с родителями. </a:t>
            </a:r>
          </a:p>
          <a:p>
            <a:pPr marL="0" indent="0" algn="just">
              <a:buNone/>
            </a:pPr>
            <a:r>
              <a:rPr lang="ru-RU" sz="1600" dirty="0" smtClean="0"/>
              <a:t>А ещё мы активно взаимодействуем с социальными партнёрами детского сада. </a:t>
            </a:r>
            <a:endParaRPr lang="ru-RU" sz="1600" dirty="0"/>
          </a:p>
        </p:txBody>
      </p:sp>
      <p:pic>
        <p:nvPicPr>
          <p:cNvPr id="1026" name="Picture 2" descr="C:\Users\Asus\Desktop\Глав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22"/>
            <a:ext cx="3946748" cy="29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211960" y="411510"/>
            <a:ext cx="3672408" cy="216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504" y="627534"/>
            <a:ext cx="2952328" cy="172819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3075806"/>
            <a:ext cx="2736304" cy="151216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2749" y="3075806"/>
            <a:ext cx="2736304" cy="151216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" y="1503950"/>
            <a:ext cx="4752528" cy="26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Театральный  уголок </a:t>
            </a:r>
            <a:endParaRPr lang="ru-RU" dirty="0"/>
          </a:p>
        </p:txBody>
      </p:sp>
      <p:pic>
        <p:nvPicPr>
          <p:cNvPr id="3080" name="Picture 8" descr="C:\Users\Asus\Desktop\104_FUJI\DSCF43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203598"/>
            <a:ext cx="4090865" cy="30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  уголок </a:t>
            </a:r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1750"/>
            <a:ext cx="4447649" cy="23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1590"/>
            <a:ext cx="4410127" cy="219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Уголок   правил</a:t>
            </a:r>
            <a:br>
              <a:rPr lang="ru-RU" sz="4000" dirty="0" smtClean="0"/>
            </a:br>
            <a:r>
              <a:rPr lang="ru-RU" sz="4000" dirty="0" smtClean="0"/>
              <a:t>дорожного движения 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412816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3638"/>
            <a:ext cx="4551476" cy="305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Реализация проектов</a:t>
            </a:r>
            <a:br>
              <a:rPr lang="ru-RU" sz="3600" dirty="0" smtClean="0"/>
            </a:br>
            <a:r>
              <a:rPr lang="ru-RU" sz="3600" dirty="0" smtClean="0"/>
              <a:t>подготовительная группа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285866"/>
            <a:ext cx="8856984" cy="3734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dirty="0" smtClean="0"/>
              <a:t>Направленность деятельности по проектам: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 smtClean="0"/>
              <a:t>«Экологическое воспитание старших дошкольников», </a:t>
            </a:r>
          </a:p>
          <a:p>
            <a:pPr>
              <a:spcBef>
                <a:spcPts val="0"/>
              </a:spcBef>
            </a:pPr>
            <a:r>
              <a:rPr lang="ru-RU" sz="1700" b="0" dirty="0" smtClean="0"/>
              <a:t>«В здоровом теле здоровый дух» (физическое развитие), </a:t>
            </a:r>
          </a:p>
          <a:p>
            <a:pPr>
              <a:spcBef>
                <a:spcPts val="0"/>
              </a:spcBef>
            </a:pPr>
            <a:r>
              <a:rPr lang="ru-RU" sz="1700" b="0" dirty="0" smtClean="0"/>
              <a:t>«Моя Р</a:t>
            </a:r>
            <a:r>
              <a:rPr lang="ru-RU" sz="1700" b="0" dirty="0"/>
              <a:t>оссия» </a:t>
            </a:r>
            <a:r>
              <a:rPr lang="ru-RU" sz="1700" b="0" dirty="0" smtClean="0"/>
              <a:t>(нравственно-патриотическое воспитание). 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Цель</a:t>
            </a:r>
            <a:r>
              <a:rPr lang="ru-RU" sz="1700" b="0" dirty="0" smtClean="0"/>
              <a:t>: воспитывать любовь к своей семье, родному городу, родной стране. </a:t>
            </a:r>
          </a:p>
          <a:p>
            <a:pPr marL="0" indent="0">
              <a:buNone/>
            </a:pPr>
            <a:r>
              <a:rPr lang="ru-RU" sz="1700" dirty="0" smtClean="0"/>
              <a:t>Задачи: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ru-RU" sz="1700" b="0" dirty="0" smtClean="0"/>
              <a:t>сформировать у ребенка-дошкольника новое экологическое мышление, способного осознавать последствия своих действий по отношению к окружающей среде и умеющего жить в относительной гармонии с природой;</a:t>
            </a:r>
          </a:p>
          <a:p>
            <a:pPr marL="357188" indent="-357188"/>
            <a:r>
              <a:rPr lang="ru-RU" sz="1700" b="0" dirty="0" smtClean="0"/>
              <a:t>пропаганда здорового образа жизни;</a:t>
            </a:r>
          </a:p>
          <a:p>
            <a:r>
              <a:rPr lang="ru-RU" sz="1700" b="0" dirty="0" smtClean="0"/>
              <a:t>воспитание любви и уважения к своей нации, чувство собственного достоинства как представителя своего народа;</a:t>
            </a:r>
          </a:p>
          <a:p>
            <a:r>
              <a:rPr lang="ru-RU" sz="1700" b="0" dirty="0" smtClean="0"/>
              <a:t>знакомство с традициями, языком, культурой людей разных национальностей, населяющих Россию;</a:t>
            </a:r>
          </a:p>
          <a:p>
            <a:r>
              <a:rPr lang="ru-RU" sz="1700" b="0" dirty="0" smtClean="0"/>
              <a:t>экологическое воспитание: знакомство с природой России, воспитание любви и чувства прекрасного.</a:t>
            </a:r>
          </a:p>
          <a:p>
            <a:pPr marL="0" indent="0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508"/>
            <a:ext cx="4320480" cy="35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Asus\Desktop\104_FUJI\DSCF4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48" y="177966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555526"/>
            <a:ext cx="4038600" cy="807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Спортивный  центр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9992" y="123478"/>
            <a:ext cx="4526220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Центр патриотического воспитания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7494"/>
            <a:ext cx="3970784" cy="857250"/>
          </a:xfrm>
        </p:spPr>
        <p:txBody>
          <a:bodyPr/>
          <a:lstStyle/>
          <a:p>
            <a:r>
              <a:rPr lang="ru-RU" sz="4000" dirty="0" smtClean="0"/>
              <a:t>Уголок   уединения</a:t>
            </a:r>
            <a:endParaRPr lang="ru-RU" sz="4000" dirty="0"/>
          </a:p>
        </p:txBody>
      </p:sp>
      <p:pic>
        <p:nvPicPr>
          <p:cNvPr id="5" name="Picture 4" descr="C:\Users\Asus\Desktop\104_FUJI\DSCF43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11895"/>
            <a:ext cx="4579421" cy="34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6353"/>
            <a:ext cx="4115779" cy="34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843558"/>
            <a:ext cx="345638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39552" y="987574"/>
            <a:ext cx="397078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9pPr>
          </a:lstStyle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23478"/>
            <a:ext cx="4788024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Monotype Corsiva" pitchFamily="66" charset="0"/>
              </a:defRPr>
            </a:lvl9pPr>
          </a:lstStyle>
          <a:p>
            <a:r>
              <a:rPr lang="ru-RU" sz="4000" dirty="0" smtClean="0"/>
              <a:t>Центр   экспериментирования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824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67544" y="2139702"/>
            <a:ext cx="2962672" cy="130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4686" y="699542"/>
            <a:ext cx="2962672" cy="130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21596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123" name="Picture 3" descr="C:\Users\Asus\Desktop\104_FUJI\DSCF4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0298"/>
            <a:ext cx="3096344" cy="36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0917"/>
            <a:ext cx="8229600" cy="857250"/>
          </a:xfrm>
        </p:spPr>
        <p:txBody>
          <a:bodyPr/>
          <a:lstStyle/>
          <a:p>
            <a:r>
              <a:rPr lang="ru-RU" sz="4000" dirty="0" smtClean="0"/>
              <a:t>Лэпбук </a:t>
            </a:r>
            <a:br>
              <a:rPr lang="ru-RU" sz="4000" dirty="0" smtClean="0"/>
            </a:br>
            <a:r>
              <a:rPr lang="ru-RU" sz="4000" dirty="0" smtClean="0"/>
              <a:t>«Правила  дорожного  движения» </a:t>
            </a:r>
            <a:endParaRPr lang="ru-RU" sz="40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5" y="1419622"/>
            <a:ext cx="5389977" cy="354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4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Лэпбук  </a:t>
            </a:r>
            <a:br>
              <a:rPr lang="ru-RU" sz="4000" dirty="0" smtClean="0"/>
            </a:br>
            <a:r>
              <a:rPr lang="ru-RU" sz="4000" dirty="0" smtClean="0"/>
              <a:t>«У природы нет плохой погоды» </a:t>
            </a:r>
            <a:endParaRPr lang="ru-RU" sz="40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946"/>
            <a:ext cx="4032448" cy="37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7614"/>
            <a:ext cx="4718923" cy="354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Лэпбук </a:t>
            </a:r>
            <a:br>
              <a:rPr lang="ru-RU" sz="4000" dirty="0" smtClean="0"/>
            </a:br>
            <a:r>
              <a:rPr lang="ru-RU" sz="4000" dirty="0" smtClean="0"/>
              <a:t>«Юный  исследователь» 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35725"/>
            <a:ext cx="3528392" cy="377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Asus\Desktop\104_FUJI\DSCF4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7" y="120359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Лэпбук   «Этикет» 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90305"/>
            <a:ext cx="3332897" cy="385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sus\Desktop\104_FUJI\DSCF4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09" y="1059582"/>
            <a:ext cx="5195429" cy="38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sz="3600" dirty="0" smtClean="0"/>
              <a:t>Нормативные  документы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771550"/>
            <a:ext cx="8928992" cy="41044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0" dirty="0"/>
              <a:t>При создании предметно-развивающей среды необходимо учитывать следующие нормативные документы</a:t>
            </a:r>
            <a:r>
              <a:rPr lang="ru-RU" sz="2000" b="0" dirty="0" smtClean="0"/>
              <a:t>:</a:t>
            </a:r>
          </a:p>
          <a:p>
            <a:pPr algn="just"/>
            <a:r>
              <a:rPr lang="ru-RU" sz="2000" b="0" dirty="0" smtClean="0"/>
              <a:t>Федеральный закон № 273-ФЗ «Об образовании в Российской Федерации» от 29 декабря 2012г;</a:t>
            </a:r>
            <a:endParaRPr lang="ru-RU" sz="2000" b="0" dirty="0"/>
          </a:p>
          <a:p>
            <a:r>
              <a:rPr lang="ru-RU" sz="2000" b="0" dirty="0" smtClean="0"/>
              <a:t>Приказ </a:t>
            </a:r>
            <a:r>
              <a:rPr lang="ru-RU" sz="2000" b="0" dirty="0"/>
              <a:t>Минобрнауки России от 17 октября 2013 г. № 1155 «Об утверждении федерального государственного образовательного стандарта дошкольного образования». Зарегистрирован в Минюсте РФ от 14 ноября 2013 г. № </a:t>
            </a:r>
            <a:r>
              <a:rPr lang="ru-RU" sz="2000" b="0" dirty="0" smtClean="0"/>
              <a:t>30384;</a:t>
            </a:r>
            <a:endParaRPr lang="ru-RU" sz="2000" b="0" dirty="0"/>
          </a:p>
          <a:p>
            <a:r>
              <a:rPr lang="ru-RU" sz="2000" b="0" dirty="0"/>
              <a:t>Постановление Главного государственного санитарного врача РФ  от 15.05.2013 № 26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sz="2000" b="0" dirty="0" smtClean="0"/>
              <a:t>». </a:t>
            </a:r>
            <a:endParaRPr lang="ru-RU" sz="2000" b="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856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Социальное  партнёрство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38181" y="1707654"/>
            <a:ext cx="4680520" cy="352839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МБУК  ОДЦ «Орлёнок»;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Государственный литературно-мемориальный музей им. Н.А. Добролюбова;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Нижегородская государственная областная детская библиотека им. В.И. Ленина;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МБУДО «Детская музыкальная школа № 9 им. А.Д. </a:t>
            </a:r>
            <a:r>
              <a:rPr lang="ru-RU" sz="1800" b="0" dirty="0" err="1" smtClean="0"/>
              <a:t>Улыбышева</a:t>
            </a:r>
            <a:r>
              <a:rPr lang="ru-RU" sz="1800" b="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Театр «Новая сказка»;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ГБУЗ НО «Детская городская поликлиника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№ 22 Нижегородского </a:t>
            </a:r>
            <a:r>
              <a:rPr lang="ru-RU" sz="1800" b="0" dirty="0"/>
              <a:t>района  ;</a:t>
            </a:r>
            <a:endParaRPr lang="ru-RU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МБДОУ Нижегородского района. </a:t>
            </a:r>
          </a:p>
          <a:p>
            <a:endParaRPr lang="ru-RU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/>
          </a:p>
        </p:txBody>
      </p:sp>
      <p:pic>
        <p:nvPicPr>
          <p:cNvPr id="1027" name="Picture 3" descr="C:\Users\User\Desktop\Музей Добролюб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2671432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09" y="3003799"/>
            <a:ext cx="30362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1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Целевые  ориентиры 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79512" y="900112"/>
            <a:ext cx="8856984" cy="4119909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2000" b="0" dirty="0" smtClean="0"/>
              <a:t>Дети </a:t>
            </a:r>
            <a:r>
              <a:rPr lang="ru-RU" sz="2000" b="0" dirty="0" smtClean="0"/>
              <a:t>имеют первичные представления о себе, семье, традиционных семейных ценностях, проявляют уважение к своему и противоположному полу. </a:t>
            </a:r>
          </a:p>
          <a:p>
            <a:pPr algn="just">
              <a:buFont typeface="Arial" charset="0"/>
              <a:buAutoNum type="arabicPeriod"/>
            </a:pPr>
            <a:r>
              <a:rPr lang="ru-RU" sz="2000" b="0" dirty="0"/>
              <a:t>Дети </a:t>
            </a:r>
            <a:r>
              <a:rPr lang="ru-RU" sz="2000" b="0" dirty="0" smtClean="0"/>
              <a:t> облада</a:t>
            </a:r>
            <a:r>
              <a:rPr lang="ru-RU" sz="2000" b="0" dirty="0" smtClean="0"/>
              <a:t>ют </a:t>
            </a:r>
            <a:r>
              <a:rPr lang="ru-RU" sz="2000" b="0" dirty="0" smtClean="0"/>
              <a:t>  </a:t>
            </a:r>
            <a:r>
              <a:rPr lang="ru-RU" sz="2000" b="0" dirty="0"/>
              <a:t>ценностно-нравственные качествами, являющимися фундаментом для дальнейшего воспитания  гуманной, духовно-нравственной и социально-активной личности, будущих достойных граждан России. </a:t>
            </a:r>
            <a:endParaRPr lang="ru-RU" sz="2000" b="0" dirty="0" smtClean="0"/>
          </a:p>
          <a:p>
            <a:pPr algn="just">
              <a:buFont typeface="Arial" charset="0"/>
              <a:buAutoNum type="arabicPeriod"/>
            </a:pPr>
            <a:r>
              <a:rPr lang="ru-RU" sz="2000" b="0" dirty="0" smtClean="0"/>
              <a:t>Повышается  </a:t>
            </a:r>
            <a:r>
              <a:rPr lang="ru-RU" sz="2000" b="0" dirty="0"/>
              <a:t>познавательная активность, общая культура и компетентность всех участников проекта.</a:t>
            </a:r>
          </a:p>
          <a:p>
            <a:pPr algn="just">
              <a:buFont typeface="Arial" charset="0"/>
              <a:buAutoNum type="arabicPeriod"/>
            </a:pPr>
            <a:r>
              <a:rPr lang="ru-RU" sz="2000" b="0" dirty="0" smtClean="0"/>
              <a:t>Укрепляется  </a:t>
            </a:r>
            <a:r>
              <a:rPr lang="ru-RU" sz="2000" b="0" dirty="0"/>
              <a:t>взаимосвязь между </a:t>
            </a:r>
            <a:r>
              <a:rPr lang="ru-RU" sz="2000" b="0" dirty="0" smtClean="0"/>
              <a:t> всеми  участниками образовательного процесса. 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1048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  среда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987574"/>
            <a:ext cx="8928992" cy="40324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Образовательная </a:t>
            </a:r>
            <a:r>
              <a:rPr lang="ru-RU" dirty="0"/>
              <a:t>среда МБДОУ – совокупность </a:t>
            </a:r>
            <a:r>
              <a:rPr lang="ru-RU" dirty="0" smtClean="0"/>
              <a:t>условий,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оздаваемых для реализации образовательной программы МБДОУ и достижения целевых ориентиров ФГОС.</a:t>
            </a:r>
          </a:p>
          <a:p>
            <a:pPr marL="0" indent="0">
              <a:buNone/>
            </a:pPr>
            <a:r>
              <a:rPr lang="ru-RU" u="sng" dirty="0"/>
              <a:t>Основные содержательные компоненты образовательной среды: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Информационная среда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Социокультурная среда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Развивающая предметно пространственная среда.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работаем по образовательной программе МБДОУ, основанной на программе «Детство» (под ред. Т.И. Бабаевой, А.Г. Гогоберидзе, О.В. Солнцевой</a:t>
            </a:r>
            <a:r>
              <a:rPr lang="ru-RU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70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Вариативная  часть  образовательной программы МБОУ «Детский сад № 136»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347614"/>
            <a:ext cx="871296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dirty="0"/>
              <a:t>Вариативная часть программы должна учитывать образовательные, культурные, социальные потребности детей, их интересы, особенности развития и здоровья</a:t>
            </a:r>
            <a:r>
              <a:rPr lang="ru-RU" sz="2000" b="0" dirty="0" smtClean="0"/>
              <a:t>. </a:t>
            </a:r>
          </a:p>
          <a:p>
            <a:pPr marL="0" indent="0">
              <a:buNone/>
            </a:pPr>
            <a:endParaRPr lang="ru-RU" sz="2000" b="0" dirty="0" smtClean="0"/>
          </a:p>
          <a:p>
            <a:pPr marL="0" indent="0">
              <a:buNone/>
            </a:pPr>
            <a:r>
              <a:rPr lang="ru-RU" sz="2000" b="0" dirty="0" smtClean="0"/>
              <a:t>Вариативную часть разрабатывает сам коллектив  и она отражает деятельность по приоритетному направлению в ДОУ.  У нас в программе </a:t>
            </a:r>
            <a:r>
              <a:rPr lang="ru-RU" sz="2000" b="0" dirty="0"/>
              <a:t>сделан </a:t>
            </a:r>
            <a:r>
              <a:rPr lang="ru-RU" sz="2000" b="0" dirty="0" smtClean="0"/>
              <a:t>акцент на нравственно-патриотическое воспитание дошкольников, учитывая местонахождение МБДОУ и работу с социальными партнерами.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10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Требования  ФГОС к  развивающей предметно-пространственной среде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275606"/>
            <a:ext cx="475252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Развивающая предметно-пространственная среда должна быть: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содержательно-насыщенной;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трансформируемой;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полифункциональной;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вариативной;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доступной;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/>
              <a:t>б</a:t>
            </a:r>
            <a:r>
              <a:rPr lang="ru-RU" sz="1600" dirty="0" smtClean="0"/>
              <a:t>езопасной. </a:t>
            </a:r>
          </a:p>
          <a:p>
            <a:pPr marL="0" indent="0" algn="just">
              <a:buNone/>
            </a:pPr>
            <a:r>
              <a:rPr lang="ru-RU" sz="1600" dirty="0" smtClean="0"/>
              <a:t>Среда должна обеспечивать возможность общения и совместной деятельности детей и взрослых, двигательной активности детей, а также возможности для уединения. </a:t>
            </a:r>
            <a:endParaRPr lang="ru-RU" sz="1600" dirty="0"/>
          </a:p>
        </p:txBody>
      </p:sp>
      <p:pic>
        <p:nvPicPr>
          <p:cNvPr id="2050" name="Picture 2" descr="C:\Users\Asus\Desktop\Сре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0" y="1491630"/>
            <a:ext cx="3774473" cy="28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1" y="1491630"/>
            <a:ext cx="3766832" cy="28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1" y="1491630"/>
            <a:ext cx="3766832" cy="28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1" y="1491630"/>
            <a:ext cx="3774472" cy="28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5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 деятельность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1089633"/>
            <a:ext cx="5976664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Проектная деятельность в детском саду </a:t>
            </a:r>
            <a:r>
              <a:rPr lang="ru-RU" sz="1700" dirty="0"/>
              <a:t>– это комплексная совместная работа педагогов, детей и их родителей, в процессе которой ребята развивают познавательные способности и творческое мышление, повышают свою самооценку, учатся искать информацию и использовать эти знания в самостоятельной деятельности.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Задача педагога в проектной деятельности</a:t>
            </a:r>
            <a:r>
              <a:rPr lang="ru-RU" sz="1700" dirty="0"/>
              <a:t> – активизировать творческую активность ребенка и способствовать самостоятельности в выборе способа действия в различных ситуациях.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Целью проектной деятельности</a:t>
            </a:r>
            <a:r>
              <a:rPr lang="ru-RU" sz="1700" dirty="0"/>
              <a:t> в дошкольном образовательном учреждении (ДОУ) должен стать активный и любознательный, разносторонне развитый и творчески свободный ребенок.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2664296" cy="371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Лэпбук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7744" y="1059582"/>
            <a:ext cx="6696744" cy="38884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b="0" dirty="0"/>
              <a:t>Одной из новых форм организации образовательной деятельности, которая охватывает все образовательные области в соответствии с ФГОС ДО и способствует достижению поставленных целей путем объединения совместных усилий, является </a:t>
            </a:r>
            <a:r>
              <a:rPr lang="ru-RU" sz="1600" b="0" dirty="0" err="1"/>
              <a:t>лэпбук</a:t>
            </a:r>
            <a:r>
              <a:rPr lang="ru-RU" sz="1600" b="0" dirty="0"/>
              <a:t>.</a:t>
            </a:r>
          </a:p>
          <a:p>
            <a:pPr marL="0" indent="0" algn="just">
              <a:buNone/>
            </a:pPr>
            <a:r>
              <a:rPr lang="ru-RU" sz="1600" dirty="0" err="1" smtClean="0"/>
              <a:t>Лэпбук</a:t>
            </a:r>
            <a:r>
              <a:rPr lang="ru-RU" sz="1600" dirty="0" smtClean="0"/>
              <a:t> </a:t>
            </a:r>
            <a:r>
              <a:rPr lang="ru-RU" sz="1600" dirty="0"/>
              <a:t> (</a:t>
            </a:r>
            <a:r>
              <a:rPr lang="ru-RU" sz="1600" dirty="0" err="1"/>
              <a:t>lapbook</a:t>
            </a:r>
            <a:r>
              <a:rPr lang="ru-RU" sz="1600" dirty="0"/>
              <a:t>) –</a:t>
            </a:r>
            <a:r>
              <a:rPr lang="ru-RU" sz="1600" b="0" dirty="0"/>
              <a:t> это сравнительно новое </a:t>
            </a:r>
            <a:r>
              <a:rPr lang="ru-RU" sz="1600" b="0" dirty="0" smtClean="0"/>
              <a:t>средство, </a:t>
            </a:r>
            <a:r>
              <a:rPr lang="ru-RU" sz="1600" b="0" dirty="0"/>
              <a:t>представляет собой одну из разновидностей метода проекта. Л</a:t>
            </a:r>
            <a:r>
              <a:rPr lang="ru-RU" sz="1600" b="0" dirty="0" smtClean="0"/>
              <a:t>эпбук </a:t>
            </a:r>
            <a:r>
              <a:rPr lang="ru-RU" sz="1600" b="0" dirty="0"/>
              <a:t>— это собирательный образ плаката, книги и раздаточного материла, который направлен на развитие творческого потенциала в рамках заданной темы, расширяя не только кругозор, но и формируя навыки и умения</a:t>
            </a:r>
            <a:r>
              <a:rPr lang="ru-RU" sz="1600" b="0" dirty="0" smtClean="0"/>
              <a:t>. </a:t>
            </a:r>
            <a:r>
              <a:rPr lang="ru-RU" sz="1600" b="0" dirty="0"/>
              <a:t>Создание </a:t>
            </a:r>
            <a:r>
              <a:rPr lang="ru-RU" sz="1600" b="0" dirty="0" err="1"/>
              <a:t>лэпбука</a:t>
            </a:r>
            <a:r>
              <a:rPr lang="ru-RU" sz="1600" b="0" dirty="0"/>
              <a:t> является одним из видов совместной деятельности взрослого и детей. А может быть еще и формой представления итогов проекта или тематической недели.</a:t>
            </a:r>
          </a:p>
          <a:p>
            <a:pPr marL="0" indent="0" algn="just">
              <a:buNone/>
            </a:pPr>
            <a:r>
              <a:rPr lang="ru-RU" sz="1600" b="0" dirty="0" err="1" smtClean="0"/>
              <a:t>Лэпбук</a:t>
            </a:r>
            <a:r>
              <a:rPr lang="ru-RU" sz="1600" b="0" dirty="0" smtClean="0"/>
              <a:t> </a:t>
            </a:r>
            <a:r>
              <a:rPr lang="ru-RU" sz="1600" b="0" dirty="0"/>
              <a:t>-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 </a:t>
            </a:r>
            <a:endParaRPr lang="ru-RU" sz="1600" dirty="0"/>
          </a:p>
        </p:txBody>
      </p:sp>
      <p:pic>
        <p:nvPicPr>
          <p:cNvPr id="3074" name="Picture 2" descr="C:\Users\User\Desktop\104_FUJI\DSCF43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2028627" cy="15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9229"/>
            <a:ext cx="1728192" cy="23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6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Проект  «Маленькие патриоты»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987574"/>
            <a:ext cx="640871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Вид проекта: </a:t>
            </a:r>
            <a:r>
              <a:rPr lang="ru-RU" sz="1600" b="0" dirty="0" smtClean="0"/>
              <a:t>- информационный, практико-ориентированный;</a:t>
            </a:r>
          </a:p>
          <a:p>
            <a:pPr marL="0" indent="0">
              <a:buNone/>
            </a:pPr>
            <a:r>
              <a:rPr lang="ru-RU" sz="1600" b="0" dirty="0"/>
              <a:t> </a:t>
            </a:r>
            <a:r>
              <a:rPr lang="ru-RU" sz="1600" b="0" dirty="0" smtClean="0"/>
              <a:t>                        - творческий</a:t>
            </a:r>
          </a:p>
          <a:p>
            <a:pPr marL="0" indent="0">
              <a:buNone/>
            </a:pPr>
            <a:r>
              <a:rPr lang="ru-RU" sz="1600" dirty="0" smtClean="0"/>
              <a:t>Тип проекта: </a:t>
            </a:r>
            <a:r>
              <a:rPr lang="ru-RU" sz="1600" b="0" dirty="0" smtClean="0"/>
              <a:t>- детско-взрослый</a:t>
            </a:r>
          </a:p>
          <a:p>
            <a:pPr marL="0" indent="0">
              <a:buNone/>
            </a:pPr>
            <a:r>
              <a:rPr lang="ru-RU" sz="1600" b="0" dirty="0"/>
              <a:t> </a:t>
            </a:r>
            <a:r>
              <a:rPr lang="ru-RU" sz="1600" b="0" dirty="0" smtClean="0"/>
              <a:t>                        - ребёнок – субъект проектирования</a:t>
            </a:r>
          </a:p>
          <a:p>
            <a:pPr marL="0" indent="0">
              <a:buNone/>
            </a:pPr>
            <a:r>
              <a:rPr lang="ru-RU" sz="1600" b="0" dirty="0"/>
              <a:t> </a:t>
            </a:r>
            <a:r>
              <a:rPr lang="ru-RU" sz="1600" b="0" dirty="0" smtClean="0"/>
              <a:t>                        - открытый – в МБДОУ и за его пределами</a:t>
            </a:r>
          </a:p>
          <a:p>
            <a:pPr marL="0" indent="0">
              <a:buNone/>
            </a:pPr>
            <a:r>
              <a:rPr lang="ru-RU" sz="1600" dirty="0" smtClean="0"/>
              <a:t>Продолжительность:</a:t>
            </a:r>
            <a:r>
              <a:rPr lang="ru-RU" sz="1600" b="0" dirty="0" smtClean="0"/>
              <a:t> - долгосрочный </a:t>
            </a:r>
          </a:p>
          <a:p>
            <a:pPr marL="0" indent="0">
              <a:buNone/>
            </a:pPr>
            <a:r>
              <a:rPr lang="ru-RU" sz="1600" dirty="0" smtClean="0"/>
              <a:t>По количеству участников: </a:t>
            </a:r>
            <a:r>
              <a:rPr lang="ru-RU" sz="1600" b="0" dirty="0" smtClean="0"/>
              <a:t>- фронтальный</a:t>
            </a:r>
          </a:p>
          <a:p>
            <a:pPr marL="0" indent="0">
              <a:buNone/>
            </a:pPr>
            <a:r>
              <a:rPr lang="ru-RU" sz="1600" dirty="0" smtClean="0"/>
              <a:t>Цель: </a:t>
            </a:r>
            <a:r>
              <a:rPr lang="ru-RU" sz="1600" b="0" dirty="0" smtClean="0"/>
              <a:t>формирование духовности, нравственно-патриотических чувств у детей дошкольного возраста; воспитание у ребёнка любви и привязанности к своей семье, дому, детскому саду, улице, городу, Родине; развитие интереса к русским традициям и промыслам с учётом потребностей воспитанников детского сад, их родителей (социальный заказ) и национально-культурную особенность МБДОУ. 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2153960" cy="31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0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1491</TotalTime>
  <Words>1116</Words>
  <Application>Microsoft Office PowerPoint</Application>
  <PresentationFormat>Экран (16:9)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Презентация4</vt:lpstr>
      <vt:lpstr>Проектная деятельность как средство создания развивающей среды </vt:lpstr>
      <vt:lpstr>Приглашаем Вас к нам в детский сад! </vt:lpstr>
      <vt:lpstr>Нормативные  документы</vt:lpstr>
      <vt:lpstr>Образовательная   среда  </vt:lpstr>
      <vt:lpstr>Вариативная  часть  образовательной программы МБОУ «Детский сад № 136» </vt:lpstr>
      <vt:lpstr>Требования  ФГОС к  развивающей предметно-пространственной среде </vt:lpstr>
      <vt:lpstr>Проектная  деятельность </vt:lpstr>
      <vt:lpstr>Лэпбук </vt:lpstr>
      <vt:lpstr>Проект  «Маленькие патриоты» </vt:lpstr>
      <vt:lpstr>Реализация проектов младшая группа </vt:lpstr>
      <vt:lpstr>Центр   для  мальчиков </vt:lpstr>
      <vt:lpstr>Центр  для  девочек </vt:lpstr>
      <vt:lpstr>Уголок   уединения </vt:lpstr>
      <vt:lpstr>Лэпбук   «Этикет» </vt:lpstr>
      <vt:lpstr>Лэпбук   «Пожарная  безопасность» </vt:lpstr>
      <vt:lpstr>Реализация проектов средняя группа</vt:lpstr>
      <vt:lpstr>Центр декоративно-прикладного искусства </vt:lpstr>
      <vt:lpstr>Центр декоративно-прикладного искусства </vt:lpstr>
      <vt:lpstr>Реализация проектов старшая группа </vt:lpstr>
      <vt:lpstr>Театральный  уголок </vt:lpstr>
      <vt:lpstr>Музыкальный   уголок </vt:lpstr>
      <vt:lpstr>Уголок   правил дорожного движения </vt:lpstr>
      <vt:lpstr>Реализация проектов подготовительная группа </vt:lpstr>
      <vt:lpstr>Презентация PowerPoint</vt:lpstr>
      <vt:lpstr>Уголок   уединения</vt:lpstr>
      <vt:lpstr>Лэпбук  «Правила  дорожного  движения» </vt:lpstr>
      <vt:lpstr>Лэпбук   «У природы нет плохой погоды» </vt:lpstr>
      <vt:lpstr>Лэпбук  «Юный  исследователь» </vt:lpstr>
      <vt:lpstr>Лэпбук   «Этикет» </vt:lpstr>
      <vt:lpstr>Социальное  партнёрство</vt:lpstr>
      <vt:lpstr>Целевые  ориентиры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Равные возможности</dc:title>
  <dc:creator>Lenovo</dc:creator>
  <cp:lastModifiedBy>Детский сад № 136</cp:lastModifiedBy>
  <cp:revision>138</cp:revision>
  <dcterms:created xsi:type="dcterms:W3CDTF">2016-07-02T10:31:45Z</dcterms:created>
  <dcterms:modified xsi:type="dcterms:W3CDTF">2017-10-10T09:27:09Z</dcterms:modified>
</cp:coreProperties>
</file>