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56" r:id="rId2"/>
    <p:sldId id="281" r:id="rId3"/>
    <p:sldId id="282" r:id="rId4"/>
    <p:sldId id="257" r:id="rId5"/>
    <p:sldId id="268" r:id="rId6"/>
    <p:sldId id="258" r:id="rId7"/>
    <p:sldId id="266" r:id="rId8"/>
    <p:sldId id="265" r:id="rId9"/>
    <p:sldId id="259" r:id="rId10"/>
    <p:sldId id="269" r:id="rId11"/>
    <p:sldId id="270" r:id="rId12"/>
    <p:sldId id="272" r:id="rId13"/>
    <p:sldId id="262" r:id="rId14"/>
    <p:sldId id="279" r:id="rId15"/>
    <p:sldId id="273" r:id="rId16"/>
    <p:sldId id="274" r:id="rId17"/>
    <p:sldId id="275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30E66-E33C-47FB-A347-B86B7D09553F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3507-4961-4A20-AFB7-BCB190EE36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50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6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77C08-49C7-4D43-A6E3-5CEB619BE74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27100-B3A7-40DB-B7F8-67DE53361145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207D-914C-4D8E-B846-D2393A2ACD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Развитие познавательной активности </a:t>
            </a:r>
            <a:r>
              <a:rPr lang="ru-RU" b="1" dirty="0" smtClean="0">
                <a:solidFill>
                  <a:srgbClr val="FF0000"/>
                </a:solidFill>
              </a:rPr>
              <a:t>дошкольников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Picture 2" descr="MPj0439525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143116"/>
            <a:ext cx="6400800" cy="4474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98" y="214290"/>
            <a:ext cx="903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Особенности познавательной активности воспитанников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857232"/>
            <a:ext cx="86317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  Познавательная активность проявляется с рождения 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развивается на протяжении всего дошкольного детства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  Ребенок интересуется всем, что его окружает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  Ребенок процесс познания, экспериментирования, изучения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сопровождает эмоциями, указывающими на его интерес к деятельности. 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   Чем больше ребенок накапливает знаний и опыта, тем сильнее интерес.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   Информация, преподнесенная увлекательно и эмоционально,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 доступной форме соответственно возрасту, захватывает малыша.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    К концу дошкольного возраста (к 6-7 годам) появляются признаки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самостоятельности и самоконтроля познавательной деятельности.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7030A0"/>
                </a:solidFill>
              </a:rPr>
              <a:t>Развитие познавательной активности зависит от окружения детей,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от общения со значимыми взрослыми</a:t>
            </a:r>
          </a:p>
          <a:p>
            <a:endParaRPr lang="ru-RU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071" y="0"/>
            <a:ext cx="476989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Ребёнок, у которого развиты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познавательные интересы: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928670"/>
            <a:ext cx="45005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  Задаёт много вопросов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Самостоятельно ищет пути решения  задач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Его привлекает новизна и сложность проблемы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Склонен к экспериментированию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Может   длительно сосредотачиваться на интересующей их проблеме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Высказывают оригинальные догадки, проявляют творческое отношение к объекту познания</a:t>
            </a:r>
          </a:p>
          <a:p>
            <a:pPr lvl="0" fontAlgn="base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B050"/>
                </a:solidFill>
              </a:rPr>
              <a:t>Замечает ошибки у себя и сверстников</a:t>
            </a:r>
          </a:p>
          <a:p>
            <a:endParaRPr lang="ru-RU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71547"/>
            <a:ext cx="242887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546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Что показывает практика?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287244"/>
            <a:ext cx="62151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</a:rPr>
              <a:t>70% вопросов, с которыми воспитатели обращаются к детям, </a:t>
            </a:r>
          </a:p>
          <a:p>
            <a:pPr lvl="0" fontAlgn="base"/>
            <a:r>
              <a:rPr lang="ru-RU" sz="2400" b="1" dirty="0" smtClean="0">
                <a:solidFill>
                  <a:srgbClr val="7030A0"/>
                </a:solidFill>
              </a:rPr>
              <a:t>требуют от них лишь простого воспроизведения фактов и </a:t>
            </a:r>
          </a:p>
          <a:p>
            <a:pPr lvl="0" fontAlgn="base"/>
            <a:r>
              <a:rPr lang="ru-RU" sz="2400" b="1" dirty="0" smtClean="0">
                <a:solidFill>
                  <a:srgbClr val="7030A0"/>
                </a:solidFill>
              </a:rPr>
              <a:t>не будят познавательную активность.</a:t>
            </a:r>
          </a:p>
          <a:p>
            <a:pPr lvl="0" fontAlgn="base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</a:rPr>
              <a:t>Занятия проводятся  на сниженном эмоционально-познавательном фоне ,</a:t>
            </a:r>
          </a:p>
          <a:p>
            <a:pPr lvl="0" fontAlgn="base"/>
            <a:r>
              <a:rPr lang="ru-RU" sz="2400" b="1" dirty="0" smtClean="0">
                <a:solidFill>
                  <a:srgbClr val="7030A0"/>
                </a:solidFill>
              </a:rPr>
              <a:t> по одной и той же схеме.</a:t>
            </a:r>
          </a:p>
          <a:p>
            <a:pPr lvl="0" fontAlgn="base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</a:rPr>
              <a:t>Активность детей носит в основном воспроизводящий, </a:t>
            </a:r>
          </a:p>
          <a:p>
            <a:pPr lvl="0" fontAlgn="base"/>
            <a:r>
              <a:rPr lang="ru-RU" sz="2400" b="1" dirty="0" smtClean="0">
                <a:solidFill>
                  <a:srgbClr val="7030A0"/>
                </a:solidFill>
              </a:rPr>
              <a:t>продуктивный характер: воспитатель показал- ребёнок повторил</a:t>
            </a:r>
          </a:p>
          <a:p>
            <a:pPr lvl="0" fontAlgn="base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</a:rPr>
              <a:t>Дети почти не задают воспитателю встречных вопросов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0213" y="128588"/>
            <a:ext cx="8713787" cy="708025"/>
          </a:xfrm>
        </p:spPr>
        <p:txBody>
          <a:bodyPr lIns="90000" tIns="46800" rIns="90000" bIns="46800">
            <a:normAutofit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00B050"/>
                </a:solidFill>
                <a:cs typeface="Times New Roman" pitchFamily="18" charset="0"/>
              </a:rPr>
              <a:t>Факторы, тормозящие  интеллектуальное развитие детей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785225" cy="5543550"/>
          </a:xfrm>
        </p:spPr>
        <p:txBody>
          <a:bodyPr lIns="90000" tIns="46800" rIns="90000" bIns="46800"/>
          <a:lstStyle/>
          <a:p>
            <a:pPr marL="457200" indent="-457200" eaLnBrk="1" hangingPunct="1">
              <a:buClr>
                <a:schemeClr val="accent5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Низкая психологическая грамотность взрослых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, непонимание механизмов принятия-усвоения новой информации</a:t>
            </a:r>
          </a:p>
          <a:p>
            <a:pPr marL="457200" indent="-457200" eaLnBrk="1" hangingPunct="1">
              <a:buClr>
                <a:schemeClr val="accent5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Большое количество занятий и отсутствие связей между ними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, что не дает возможности ребенку поразмышлять об услышанном, «вжиться» в материал и перевести знания в практическую плоскость (так знания «не работают» на усвоение всех компонентов культуры)</a:t>
            </a:r>
          </a:p>
          <a:p>
            <a:pPr marL="457200" indent="-457200" eaLnBrk="1" hangingPunct="1">
              <a:buClr>
                <a:schemeClr val="accent5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Декларативность знаний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, предлагаемых детям и редкое использование активных форм познания детей: экспериментирование, моделирование, элементарные опыты, самостоятельный сбор информации и т.п.</a:t>
            </a:r>
          </a:p>
          <a:p>
            <a:pPr marL="457200" indent="-457200" eaLnBrk="1" hangingPunct="1">
              <a:buClr>
                <a:schemeClr val="accent5">
                  <a:lumMod val="25000"/>
                </a:schemeClr>
              </a:buClr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cs typeface="Times New Roman" pitchFamily="18" charset="0"/>
              </a:rPr>
              <a:t>Отсутствие четко выраженной системы в формировании знаний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чаще педагог идет </a:t>
            </a: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по пути увеличения количества знаний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, а не по пути их расширения, концентрации вокруг наиболее значимых аспектов, ядра» знаний</a:t>
            </a:r>
          </a:p>
          <a:p>
            <a:pPr eaLnBrk="1" hangingPunct="1">
              <a:buClr>
                <a:schemeClr val="accent5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ru-RU" sz="2000" b="1" i="1" dirty="0">
                <a:solidFill>
                  <a:srgbClr val="002060"/>
                </a:solidFill>
                <a:cs typeface="Times New Roman" pitchFamily="18" charset="0"/>
              </a:rPr>
              <a:t>родители не являются участниками образовательного процесса</a:t>
            </a: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1800" dirty="0">
                <a:solidFill>
                  <a:srgbClr val="002060"/>
                </a:solidFill>
                <a:cs typeface="Times New Roman" pitchFamily="18" charset="0"/>
              </a:rPr>
              <a:t>организуемого ДОУ</a:t>
            </a: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480175" cy="57626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Условия поддержания интереса:</a:t>
            </a:r>
          </a:p>
        </p:txBody>
      </p:sp>
      <p:sp>
        <p:nvSpPr>
          <p:cNvPr id="177154" name="Содержимое 2"/>
          <p:cNvSpPr txBox="1">
            <a:spLocks/>
          </p:cNvSpPr>
          <p:nvPr/>
        </p:nvSpPr>
        <p:spPr bwMode="auto">
          <a:xfrm>
            <a:off x="203200" y="1517650"/>
            <a:ext cx="8478838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endParaRPr lang="ru-RU" sz="2000">
              <a:latin typeface="Calibri" pitchFamily="34" charset="0"/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233363" y="1268413"/>
            <a:ext cx="8604250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Реальные события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b="0" dirty="0">
                <a:solidFill>
                  <a:srgbClr val="002060"/>
                </a:solidFill>
                <a:latin typeface="+mn-lt"/>
              </a:rPr>
              <a:t> яркие природные явления и общественные события.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События, специально «смоделированные» воспитателем: внесение в группу предметов с необычным эффектом или назначением, ранее неизвестных детям, вызывающих неподдельный интерес и исследовательскую активность </a:t>
            </a:r>
            <a:r>
              <a:rPr lang="ru-RU" b="0" dirty="0">
                <a:solidFill>
                  <a:srgbClr val="002060"/>
                </a:solidFill>
                <a:latin typeface="+mn-lt"/>
              </a:rPr>
              <a:t>(«Что это такое? Что с этим делать? Как это действует?»). Такими предметами могут быть магнит, коллекция минералов, иллюстрации-вырезки на определенную тему. 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Воображаемые события, происходящие в художественном произведении, которое воспитатель читает или напоминает детям </a:t>
            </a:r>
            <a:r>
              <a:rPr lang="ru-RU" b="0" dirty="0">
                <a:solidFill>
                  <a:srgbClr val="002060"/>
                </a:solidFill>
                <a:latin typeface="+mn-lt"/>
              </a:rPr>
              <a:t>(например, полет на воздушном шаре персонажей книги Н. Носова «Приключения Незнайки и его друзей »).</a:t>
            </a:r>
          </a:p>
          <a:p>
            <a:pPr marL="342900" indent="-342900">
              <a:spcBef>
                <a:spcPct val="20000"/>
              </a:spcBef>
              <a:buClr>
                <a:schemeClr val="accent5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Стимулом к исследованию могут быть события, происходящие в жизни группы, «заражающие» большую часть детей и приводящие к довольно устойчивым интересам</a:t>
            </a:r>
            <a:r>
              <a:rPr lang="ru-RU" b="0" dirty="0">
                <a:solidFill>
                  <a:srgbClr val="002060"/>
                </a:solidFill>
                <a:latin typeface="+mn-lt"/>
              </a:rPr>
              <a:t> (например, кто-то принес свою коллекцию, и все, вслед за ним, увлеклись динозаврами, марками, сбором красивых камней и т. п.).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14290"/>
            <a:ext cx="803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Условия  развития познавательной активности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6654" y="951892"/>
            <a:ext cx="3571900" cy="1538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ребенок вовлекается в </a:t>
            </a:r>
            <a:r>
              <a:rPr lang="ru-RU" b="1" dirty="0" smtClean="0">
                <a:solidFill>
                  <a:schemeClr val="bg1"/>
                </a:solidFill>
              </a:rPr>
              <a:t>про­цесс самостоятельного поиска и открытия новых знаний, </a:t>
            </a:r>
            <a:r>
              <a:rPr lang="ru-RU" dirty="0" smtClean="0">
                <a:solidFill>
                  <a:schemeClr val="bg1"/>
                </a:solidFill>
              </a:rPr>
              <a:t>решает задачи проблемного характера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714884"/>
            <a:ext cx="342902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>
                <a:solidFill>
                  <a:schemeClr val="bg1"/>
                </a:solidFill>
              </a:rPr>
              <a:t>Измененине</a:t>
            </a:r>
            <a:r>
              <a:rPr lang="ru-RU" b="1" dirty="0" smtClean="0">
                <a:solidFill>
                  <a:schemeClr val="bg1"/>
                </a:solidFill>
              </a:rPr>
              <a:t>  формы вопросов, заданий, сти­мулировать поисковую деятельность детей,   создавая  атмосферу   напряженной коллективной работы;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928934"/>
            <a:ext cx="335758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Организация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разнообразной деятельности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(продуктивной, игровой, коммуникативной и др.);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928934"/>
            <a:ext cx="3286148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чем больше новый материал связан с имеющимся личным опытом дошкольников, тем интереснее он для них;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4786322"/>
            <a:ext cx="3286148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эмоциональность педагога, его умение поддержать и на­править интерес к содержанию занятия стимулируют познаватель­ную активность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045483"/>
            <a:ext cx="3509540" cy="67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951892"/>
            <a:ext cx="3430164" cy="678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содержание занятия должно быть трудным, но посильным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02747" y="1923148"/>
            <a:ext cx="3560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Расширение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и углубление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знаний </a:t>
            </a:r>
          </a:p>
          <a:p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систематизация знаний)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629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Основная движущая пружина поискового, проблемного обучения —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это система вопросов и заданий, которые ставятся перед детьми.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357818" y="1428736"/>
            <a:ext cx="3500462" cy="192882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предполагающие прогнозирование результатов действия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786050" y="2786058"/>
            <a:ext cx="3286148" cy="285752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связанные с </a:t>
            </a:r>
            <a:r>
              <a:rPr lang="ru-RU" dirty="0" err="1" smtClean="0"/>
              <a:t>рассуждением,установле-нием</a:t>
            </a:r>
            <a:r>
              <a:rPr lang="ru-RU" dirty="0" smtClean="0"/>
              <a:t> </a:t>
            </a:r>
            <a:r>
              <a:rPr lang="ru-RU" dirty="0" err="1" smtClean="0"/>
              <a:t>причинно-след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связей 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42976" y="1285860"/>
            <a:ext cx="3071834" cy="2071702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требующие установления сходства и различия</a:t>
            </a:r>
            <a:endParaRPr lang="ru-RU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85720" y="3643314"/>
            <a:ext cx="2786082" cy="2643206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требующие объяснения  способа действия и осмысления</a:t>
            </a:r>
            <a:br>
              <a:rPr lang="ru-RU" dirty="0" smtClean="0"/>
            </a:br>
            <a:r>
              <a:rPr lang="ru-RU" dirty="0" smtClean="0"/>
              <a:t>полученных результатов </a:t>
            </a:r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000760" y="3429000"/>
            <a:ext cx="2857520" cy="3071834"/>
          </a:xfrm>
          <a:prstGeom prst="up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требующие подтверждения или опровержения выдвинутых</a:t>
            </a:r>
            <a:br>
              <a:rPr lang="ru-RU" dirty="0" smtClean="0"/>
            </a:br>
            <a:r>
              <a:rPr lang="ru-RU" dirty="0" smtClean="0"/>
              <a:t>положений примерами из личного опыта</a:t>
            </a:r>
            <a:endParaRPr lang="ru-RU" b="1" dirty="0" smtClean="0"/>
          </a:p>
          <a:p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7661838"/>
              </p:ext>
            </p:extLst>
          </p:nvPr>
        </p:nvGraphicFramePr>
        <p:xfrm>
          <a:off x="428596" y="500042"/>
          <a:ext cx="8286808" cy="6000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102444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Традиционные методы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Проблемно-поисковые</a:t>
                      </a:r>
                      <a:r>
                        <a:rPr lang="ru-RU" sz="2400" baseline="0" dirty="0" smtClean="0"/>
                        <a:t> методы</a:t>
                      </a:r>
                      <a:endParaRPr lang="ru-RU" sz="2400" dirty="0"/>
                    </a:p>
                  </a:txBody>
                  <a:tcPr/>
                </a:tc>
              </a:tr>
              <a:tr h="113827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наглядные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наблюдения, экскурсии, рассматривание картин и иллюстраций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игровых проблемных ситуаций</a:t>
                      </a:r>
                      <a:endParaRPr lang="ru-RU" sz="2000" b="1" dirty="0"/>
                    </a:p>
                  </a:txBody>
                  <a:tcPr/>
                </a:tc>
              </a:tr>
              <a:tr h="1085915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беседы, чтение художественной литературы,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опытническая деятельность, экспериментирование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  <a:tr h="1138276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практические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дидактические игры, опыты, труд детей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моделирования  ситуаций, ТРИЗ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</a:tr>
              <a:tr h="806939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деятельность</a:t>
                      </a:r>
                      <a:endParaRPr lang="ru-RU" sz="2000" b="1" dirty="0"/>
                    </a:p>
                  </a:txBody>
                  <a:tcPr/>
                </a:tc>
              </a:tr>
              <a:tr h="806939">
                <a:tc>
                  <a:txBody>
                    <a:bodyPr/>
                    <a:lstStyle/>
                    <a:p>
                      <a:endParaRPr lang="ru-RU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304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Приемы, повышающие познавательную активность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дошкольников:</a:t>
            </a:r>
            <a:endParaRPr lang="ru-RU" sz="24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42844" y="2500306"/>
            <a:ext cx="2714644" cy="128588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задания на сравнение по контрасту и сходству;</a:t>
            </a:r>
          </a:p>
          <a:p>
            <a:pPr algn="ctr"/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071802" y="428604"/>
            <a:ext cx="2857520" cy="1714512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проблемные ситуации типа «Нравится — не нравится. </a:t>
            </a:r>
          </a:p>
          <a:p>
            <a:r>
              <a:rPr lang="ru-RU" dirty="0" smtClean="0"/>
              <a:t>    Что можно изменить?».</a:t>
            </a:r>
          </a:p>
          <a:p>
            <a:pPr algn="ctr"/>
            <a:endParaRPr lang="ru-RU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071802" y="2000240"/>
            <a:ext cx="2714644" cy="200026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/>
              <a:t>ситуация «все узнаем о предмете»,расскажем о прошлом, </a:t>
            </a:r>
          </a:p>
          <a:p>
            <a:r>
              <a:rPr lang="ru-RU" dirty="0" smtClean="0"/>
              <a:t>    настоящем и будущем этого предмета</a:t>
            </a:r>
          </a:p>
          <a:p>
            <a:pPr algn="ctr"/>
            <a:endParaRPr lang="ru-RU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2844" y="3714752"/>
            <a:ext cx="2714644" cy="128588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моделирование пространства;</a:t>
            </a:r>
          </a:p>
          <a:p>
            <a:pPr algn="ctr"/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85720" y="5214950"/>
            <a:ext cx="2714644" cy="1500198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приучение к самостоятельному поиску ответов;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143240" y="5072074"/>
            <a:ext cx="2714644" cy="157163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 решение логических </a:t>
            </a:r>
            <a:r>
              <a:rPr lang="ru-RU" dirty="0" err="1" smtClean="0"/>
              <a:t>задач;задачи-головоломки</a:t>
            </a:r>
            <a:r>
              <a:rPr lang="ru-RU" dirty="0" smtClean="0"/>
              <a:t>, задачи-шутки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6143636" y="1285860"/>
            <a:ext cx="2643206" cy="92869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«состязания мудрецов»</a:t>
            </a:r>
            <a:endParaRPr lang="ru-RU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6143636" y="2285992"/>
            <a:ext cx="2643206" cy="92869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задания на группировку и классификацию;</a:t>
            </a:r>
            <a:endParaRPr lang="ru-RU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215074" y="3286124"/>
            <a:ext cx="2643206" cy="92869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ситуации поиска и исправление ошибок</a:t>
            </a:r>
          </a:p>
          <a:p>
            <a:pPr algn="ctr"/>
            <a:endParaRPr lang="ru-RU" dirty="0"/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3071802" y="3929066"/>
            <a:ext cx="2714644" cy="121444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 проблемного характера;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6286512" y="4429132"/>
            <a:ext cx="2643206" cy="92869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- экспериментирование, постановка опытов;</a:t>
            </a:r>
          </a:p>
          <a:p>
            <a:pPr algn="ctr"/>
            <a:endParaRPr lang="ru-RU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215074" y="5357826"/>
            <a:ext cx="2786082" cy="128586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выбор правильного решения из нескольких ситуаций</a:t>
            </a:r>
            <a:endParaRPr lang="ru-RU" dirty="0"/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14282" y="1500174"/>
            <a:ext cx="2643206" cy="92869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</a:t>
            </a:r>
          </a:p>
          <a:p>
            <a:pPr algn="ctr"/>
            <a:r>
              <a:rPr lang="ru-RU" dirty="0" smtClean="0"/>
              <a:t> преднамеренные ошибки  воспитателя.</a:t>
            </a:r>
          </a:p>
          <a:p>
            <a:pPr algn="ctr"/>
            <a:endParaRPr lang="ru-RU" dirty="0"/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6286512" y="357166"/>
            <a:ext cx="2643206" cy="928694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вопросы, выходящие за пределы опыта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2126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Творческая  </a:t>
            </a:r>
            <a:r>
              <a:rPr lang="ru-RU" sz="4400" b="1" dirty="0" smtClean="0">
                <a:solidFill>
                  <a:srgbClr val="FF0000"/>
                </a:solidFill>
              </a:rPr>
              <a:t>личность  педагога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( по Лисиной М.И.)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500174"/>
            <a:ext cx="9001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способность замечать и формулировать альтернативы, </a:t>
            </a:r>
          </a:p>
          <a:p>
            <a:r>
              <a:rPr lang="ru-RU" sz="2800" b="1" dirty="0" smtClean="0"/>
              <a:t>подвергать сомнению на первый взгляд очевидное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 умение вникнуть в проблему и в то же время оторваться от реальности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способность отказаться от ориентации на авторитеты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умение представить знакомый объект с совершенно новой стороны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 способность к ассоциациям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 готовность памяти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/>
              <a:t>     креативность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398463" y="333375"/>
            <a:ext cx="8353425" cy="11874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Познавательное развитие предполагает: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(п. 2.6. ФГОС ДО)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5288" y="1916113"/>
            <a:ext cx="8353425" cy="4608512"/>
            <a:chOff x="984" y="2470"/>
            <a:chExt cx="13153" cy="6805"/>
          </a:xfrm>
        </p:grpSpPr>
        <p:sp>
          <p:nvSpPr>
            <p:cNvPr id="78854" name="Text Box 4"/>
            <p:cNvSpPr txBox="1">
              <a:spLocks noChangeArrowheads="1"/>
            </p:cNvSpPr>
            <p:nvPr/>
          </p:nvSpPr>
          <p:spPr bwMode="auto">
            <a:xfrm>
              <a:off x="984" y="2470"/>
              <a:ext cx="13153" cy="6805"/>
            </a:xfrm>
            <a:prstGeom prst="rect">
              <a:avLst/>
            </a:prstGeom>
            <a:gradFill rotWithShape="0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8900000" scaled="0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ru-RU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11" y="3266"/>
              <a:ext cx="12701" cy="1816"/>
              <a:chOff x="1753" y="3234"/>
              <a:chExt cx="12701" cy="1841"/>
            </a:xfrm>
          </p:grpSpPr>
          <p:sp>
            <p:nvSpPr>
              <p:cNvPr id="78860" name="Text Box 6"/>
              <p:cNvSpPr txBox="1">
                <a:spLocks noChangeArrowheads="1"/>
              </p:cNvSpPr>
              <p:nvPr/>
            </p:nvSpPr>
            <p:spPr bwMode="auto">
              <a:xfrm>
                <a:off x="1753" y="3235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dirty="0"/>
                  <a:t>Развитие интересов детей, любознательности и познавательной мотивации</a:t>
                </a:r>
              </a:p>
            </p:txBody>
          </p:sp>
          <p:sp>
            <p:nvSpPr>
              <p:cNvPr id="78861" name="Text Box 7"/>
              <p:cNvSpPr txBox="1">
                <a:spLocks noChangeArrowheads="1"/>
              </p:cNvSpPr>
              <p:nvPr/>
            </p:nvSpPr>
            <p:spPr bwMode="auto">
              <a:xfrm>
                <a:off x="1753" y="392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dirty="0">
                    <a:solidFill>
                      <a:srgbClr val="002060"/>
                    </a:solidFill>
                  </a:rPr>
                  <a:t>Формирование познавательных действий, становление сознания</a:t>
                </a:r>
              </a:p>
            </p:txBody>
          </p:sp>
          <p:sp>
            <p:nvSpPr>
              <p:cNvPr id="78862" name="Text Box 8"/>
              <p:cNvSpPr txBox="1">
                <a:spLocks noChangeArrowheads="1"/>
              </p:cNvSpPr>
              <p:nvPr/>
            </p:nvSpPr>
            <p:spPr bwMode="auto">
              <a:xfrm>
                <a:off x="1753" y="461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dirty="0">
                    <a:solidFill>
                      <a:srgbClr val="002060"/>
                    </a:solidFill>
                  </a:rPr>
                  <a:t>Р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азвитие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воображения</a:t>
                </a:r>
                <a:r>
                  <a:rPr lang="en-US" sz="1600" dirty="0">
                    <a:solidFill>
                      <a:srgbClr val="002060"/>
                    </a:solidFill>
                  </a:rPr>
                  <a:t> и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творческой</a:t>
                </a:r>
                <a:r>
                  <a:rPr lang="ru-RU" sz="1600" dirty="0">
                    <a:solidFill>
                      <a:srgbClr val="002060"/>
                    </a:solidFill>
                  </a:rPr>
                  <a:t>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активности</a:t>
                </a:r>
                <a:endParaRPr lang="ru-RU" sz="1600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211" y="5311"/>
              <a:ext cx="12701" cy="3964"/>
              <a:chOff x="1511" y="6231"/>
              <a:chExt cx="12701" cy="3964"/>
            </a:xfrm>
          </p:grpSpPr>
          <p:sp>
            <p:nvSpPr>
              <p:cNvPr id="78857" name="Text Box 10"/>
              <p:cNvSpPr txBox="1">
                <a:spLocks noChangeArrowheads="1"/>
              </p:cNvSpPr>
              <p:nvPr/>
            </p:nvSpPr>
            <p:spPr bwMode="auto">
              <a:xfrm>
                <a:off x="1511" y="7933"/>
                <a:ext cx="12701" cy="113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dirty="0">
                    <a:solidFill>
                      <a:srgbClr val="002060"/>
                    </a:solidFill>
                  </a:rPr>
                  <a:t>Формирование первичных представлений о малой родине и Отечестве, представлений о </a:t>
                </a:r>
                <a:r>
                  <a:rPr lang="ru-RU" sz="1600" dirty="0" err="1">
                    <a:solidFill>
                      <a:srgbClr val="002060"/>
                    </a:solidFill>
                  </a:rPr>
                  <a:t>социокультурных</a:t>
                </a:r>
                <a:r>
                  <a:rPr lang="ru-RU" sz="1600" dirty="0">
                    <a:solidFill>
                      <a:srgbClr val="002060"/>
                    </a:solidFill>
                  </a:rPr>
                  <a:t> ценностях народа, об отечественных традициях и праздниках</a:t>
                </a:r>
              </a:p>
            </p:txBody>
          </p:sp>
          <p:sp>
            <p:nvSpPr>
              <p:cNvPr id="78858" name="Text Box 11"/>
              <p:cNvSpPr txBox="1">
                <a:spLocks noChangeArrowheads="1"/>
              </p:cNvSpPr>
              <p:nvPr/>
            </p:nvSpPr>
            <p:spPr bwMode="auto">
              <a:xfrm>
                <a:off x="1511" y="6231"/>
                <a:ext cx="12701" cy="14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dirty="0">
                    <a:solidFill>
                      <a:srgbClr val="002060"/>
                    </a:solidFill>
                  </a:rPr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sz="1400" dirty="0">
                    <a:solidFill>
                      <a:srgbClr val="002060"/>
                    </a:solidFill>
                  </a:rPr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78859" name="Text Box 12"/>
              <p:cNvSpPr txBox="1">
                <a:spLocks noChangeArrowheads="1"/>
              </p:cNvSpPr>
              <p:nvPr/>
            </p:nvSpPr>
            <p:spPr bwMode="auto">
              <a:xfrm>
                <a:off x="1511" y="9239"/>
                <a:ext cx="12701" cy="9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lnSpc>
                    <a:spcPct val="90000"/>
                  </a:lnSpc>
                  <a:defRPr/>
                </a:pPr>
                <a:r>
                  <a:rPr lang="ru-RU" sz="1600" dirty="0">
                    <a:solidFill>
                      <a:srgbClr val="002060"/>
                    </a:solidFill>
                  </a:rPr>
                  <a:t>Формирование первичных представлений о планете Земля как общем доме людей, об особенностях её природы, многообразии стран и народов</a:t>
                </a:r>
              </a:p>
            </p:txBody>
          </p:sp>
        </p:grpSp>
      </p:grpSp>
      <p:sp>
        <p:nvSpPr>
          <p:cNvPr id="78852" name="AutoShape 5"/>
          <p:cNvSpPr>
            <a:spLocks noChangeArrowheads="1"/>
          </p:cNvSpPr>
          <p:nvPr/>
        </p:nvSpPr>
        <p:spPr bwMode="auto">
          <a:xfrm>
            <a:off x="4435475" y="1557338"/>
            <a:ext cx="280988" cy="358775"/>
          </a:xfrm>
          <a:prstGeom prst="downArrow">
            <a:avLst>
              <a:gd name="adj1" fmla="val 39102"/>
              <a:gd name="adj2" fmla="val 55666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eaVert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1030517"/>
              </p:ext>
            </p:extLst>
          </p:nvPr>
        </p:nvGraphicFramePr>
        <p:xfrm>
          <a:off x="428596" y="571480"/>
          <a:ext cx="8286808" cy="5683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956275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Что помогает?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Что мешает?</a:t>
                      </a:r>
                      <a:endParaRPr lang="ru-RU" sz="4000" dirty="0"/>
                    </a:p>
                  </a:txBody>
                  <a:tcPr/>
                </a:tc>
              </a:tr>
              <a:tr h="95627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насыщенная информационная,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развивающая  предметно-пространственная среда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раннее введение теоретических форм обучения</a:t>
                      </a:r>
                      <a:endParaRPr lang="ru-RU" sz="4000" dirty="0"/>
                    </a:p>
                  </a:txBody>
                  <a:tcPr/>
                </a:tc>
              </a:tr>
              <a:tr h="101640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практической деятельности в ней.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раннее приобщение ребенка к «книжной культуре»</a:t>
                      </a:r>
                      <a:endParaRPr lang="ru-RU" sz="4000" dirty="0"/>
                    </a:p>
                  </a:txBody>
                  <a:tcPr/>
                </a:tc>
              </a:tr>
              <a:tr h="171946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обогащение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чувственно-практического опыта ребенка,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мешает всё   то, что дает ему готовые знания раньше, чем они понадобились ему для осмысления собственного опыта.</a:t>
                      </a:r>
                    </a:p>
                    <a:p>
                      <a:endParaRPr lang="ru-RU" sz="4000" b="1" dirty="0"/>
                    </a:p>
                  </a:txBody>
                  <a:tcPr/>
                </a:tc>
              </a:tr>
              <a:tr h="95627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общение ребенка с окружающими его людьми, родителями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педагогами</a:t>
                      </a:r>
                    </a:p>
                    <a:p>
                      <a:r>
                        <a:rPr lang="ru-RU" sz="1800" b="1" dirty="0" smtClean="0"/>
                        <a:t>(демократичность</a:t>
                      </a:r>
                      <a:r>
                        <a:rPr lang="ru-RU" sz="1800" b="1" baseline="0" dirty="0" smtClean="0"/>
                        <a:t> и </a:t>
                      </a:r>
                      <a:r>
                        <a:rPr lang="ru-RU" sz="1800" b="1" baseline="0" dirty="0" err="1" smtClean="0"/>
                        <a:t>креативность</a:t>
                      </a:r>
                      <a:r>
                        <a:rPr lang="ru-RU" sz="1800" b="1" baseline="0" dirty="0" smtClean="0"/>
                        <a:t>)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268413"/>
            <a:ext cx="8713787" cy="5329237"/>
          </a:xfrm>
        </p:spPr>
        <p:txBody>
          <a:bodyPr>
            <a:noAutofit/>
          </a:bodyPr>
          <a:lstStyle/>
          <a:p>
            <a:pPr marL="452438" indent="-452438" algn="just" eaLnBrk="1" hangingPunct="1">
              <a:lnSpc>
                <a:spcPct val="12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Tx/>
              <a:buAutoNum type="arabicPeriod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Обеспечение </a:t>
            </a:r>
            <a:r>
              <a:rPr lang="ru-RU" sz="2200" u="sng" dirty="0" smtClean="0">
                <a:solidFill>
                  <a:srgbClr val="002060"/>
                </a:solidFill>
              </a:rPr>
              <a:t>эмоционального благополучия </a:t>
            </a:r>
            <a:r>
              <a:rPr lang="ru-RU" sz="2200" dirty="0" smtClean="0">
                <a:solidFill>
                  <a:srgbClr val="002060"/>
                </a:solidFill>
              </a:rPr>
              <a:t>ребенка через: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непосредственное общение </a:t>
            </a:r>
            <a:r>
              <a:rPr lang="ru-RU" sz="2200" dirty="0" smtClean="0">
                <a:solidFill>
                  <a:srgbClr val="FF0000"/>
                </a:solidFill>
              </a:rPr>
              <a:t>с </a:t>
            </a:r>
            <a:r>
              <a:rPr lang="ru-RU" sz="2200" b="1" i="1" dirty="0" smtClean="0">
                <a:solidFill>
                  <a:srgbClr val="FF0000"/>
                </a:solidFill>
              </a:rPr>
              <a:t>каждым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ребенком;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образовательная деятельность на основе </a:t>
            </a:r>
            <a:r>
              <a:rPr lang="ru-RU" sz="2200" b="1" i="1" dirty="0" smtClean="0">
                <a:solidFill>
                  <a:srgbClr val="FF0000"/>
                </a:solidFill>
              </a:rPr>
              <a:t>взаимодействия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взрослого с детьми, ориентир на его </a:t>
            </a:r>
            <a:r>
              <a:rPr lang="ru-RU" sz="2200" b="1" i="1" dirty="0" smtClean="0">
                <a:solidFill>
                  <a:srgbClr val="FF0000"/>
                </a:solidFill>
              </a:rPr>
              <a:t>интересы</a:t>
            </a:r>
            <a:r>
              <a:rPr lang="ru-RU" sz="2200" dirty="0" smtClean="0">
                <a:solidFill>
                  <a:srgbClr val="FF0000"/>
                </a:solidFill>
              </a:rPr>
              <a:t> и </a:t>
            </a:r>
            <a:r>
              <a:rPr lang="ru-RU" sz="2200" b="1" i="1" dirty="0" smtClean="0">
                <a:solidFill>
                  <a:srgbClr val="FF0000"/>
                </a:solidFill>
              </a:rPr>
              <a:t>возможности</a:t>
            </a:r>
            <a:r>
              <a:rPr lang="ru-RU" sz="2200" dirty="0" smtClean="0">
                <a:solidFill>
                  <a:srgbClr val="002060"/>
                </a:solidFill>
              </a:rPr>
              <a:t>;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уважительное отношение </a:t>
            </a:r>
            <a:r>
              <a:rPr lang="ru-RU" sz="2200" dirty="0" smtClean="0">
                <a:solidFill>
                  <a:srgbClr val="FF0000"/>
                </a:solidFill>
              </a:rPr>
              <a:t>к </a:t>
            </a:r>
            <a:r>
              <a:rPr lang="ru-RU" sz="2200" b="1" i="1" dirty="0" smtClean="0">
                <a:solidFill>
                  <a:srgbClr val="FF0000"/>
                </a:solidFill>
              </a:rPr>
              <a:t>чувствам</a:t>
            </a:r>
            <a:r>
              <a:rPr lang="ru-RU" sz="2200" dirty="0" smtClean="0">
                <a:solidFill>
                  <a:srgbClr val="FF0000"/>
                </a:solidFill>
              </a:rPr>
              <a:t> и </a:t>
            </a:r>
            <a:r>
              <a:rPr lang="ru-RU" sz="2200" b="1" i="1" dirty="0" smtClean="0">
                <a:solidFill>
                  <a:srgbClr val="FF0000"/>
                </a:solidFill>
              </a:rPr>
              <a:t>потребностям</a:t>
            </a:r>
            <a:r>
              <a:rPr lang="ru-RU" sz="22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ребенка.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defRPr/>
            </a:pPr>
            <a:endParaRPr lang="ru-RU" sz="2200" dirty="0" smtClean="0">
              <a:solidFill>
                <a:srgbClr val="002060"/>
              </a:solidFill>
            </a:endParaRPr>
          </a:p>
          <a:p>
            <a:pPr marL="452438" indent="-452438" algn="just" eaLnBrk="1" hangingPunct="1">
              <a:lnSpc>
                <a:spcPct val="1200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Tx/>
              <a:buAutoNum type="arabicPeriod" startAt="2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Поддержка </a:t>
            </a:r>
            <a:r>
              <a:rPr lang="ru-RU" sz="2200" b="1" u="sng" dirty="0" smtClean="0">
                <a:solidFill>
                  <a:srgbClr val="FF0000"/>
                </a:solidFill>
              </a:rPr>
              <a:t>индивидуальности и инициативы </a:t>
            </a:r>
            <a:r>
              <a:rPr lang="ru-RU" sz="2200" dirty="0" smtClean="0">
                <a:solidFill>
                  <a:srgbClr val="002060"/>
                </a:solidFill>
              </a:rPr>
              <a:t>через: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создание условий для </a:t>
            </a:r>
            <a:r>
              <a:rPr lang="ru-RU" sz="2200" b="1" i="1" dirty="0" smtClean="0">
                <a:solidFill>
                  <a:srgbClr val="002060"/>
                </a:solidFill>
              </a:rPr>
              <a:t>выбора</a:t>
            </a:r>
            <a:r>
              <a:rPr lang="ru-RU" sz="2200" dirty="0" smtClean="0">
                <a:solidFill>
                  <a:srgbClr val="002060"/>
                </a:solidFill>
              </a:rPr>
              <a:t>: деятельности, партнеров, места, материала и др.;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создание условий для принятия решений</a:t>
            </a:r>
            <a:r>
              <a:rPr lang="ru-RU" sz="2200" dirty="0" smtClean="0">
                <a:solidFill>
                  <a:srgbClr val="002060"/>
                </a:solidFill>
              </a:rPr>
              <a:t>, выражения чувств и мыслей;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200" b="1" dirty="0" err="1" smtClean="0"/>
              <a:t>недирективную</a:t>
            </a:r>
            <a:r>
              <a:rPr lang="ru-RU" sz="2200" b="1" dirty="0" smtClean="0"/>
              <a:t> помощь детям, </a:t>
            </a:r>
            <a:r>
              <a:rPr lang="ru-RU" sz="2200" b="1" dirty="0" smtClean="0">
                <a:solidFill>
                  <a:srgbClr val="FF0000"/>
                </a:solidFill>
              </a:rPr>
              <a:t>поддержка инициативы и самостоятельности в разных видах деятельности (исследовательской, проектной, познавательной).</a:t>
            </a:r>
          </a:p>
          <a:p>
            <a:pPr marL="452438" indent="-452438" algn="just" eaLnBrk="1" hangingPunct="1">
              <a:spcBef>
                <a:spcPct val="0"/>
              </a:spcBef>
              <a:buClr>
                <a:schemeClr val="accent5">
                  <a:lumMod val="50000"/>
                </a:schemeClr>
              </a:buClr>
              <a:defRPr/>
            </a:pPr>
            <a:endParaRPr lang="ru-RU" sz="900" dirty="0" smtClean="0">
              <a:solidFill>
                <a:schemeClr val="tx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79388" y="188913"/>
            <a:ext cx="8713787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ru-RU" sz="24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ФГОС . Условия, необходимые для создания социальной ситуации развития (</a:t>
            </a:r>
            <a:r>
              <a:rPr lang="ru-RU" sz="2400" b="1" i="1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п. 3.2.5</a:t>
            </a:r>
            <a:r>
              <a:rPr lang="ru-RU" sz="24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188913"/>
            <a:ext cx="8569325" cy="792162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mtClean="0">
                <a:solidFill>
                  <a:srgbClr val="002060"/>
                </a:solidFill>
                <a:cs typeface="Times New Roman" pitchFamily="18" charset="0"/>
              </a:rPr>
              <a:t>Новая образовательная парадигма</a:t>
            </a:r>
          </a:p>
        </p:txBody>
      </p:sp>
      <p:sp>
        <p:nvSpPr>
          <p:cNvPr id="148482" name="Line 3"/>
          <p:cNvSpPr>
            <a:spLocks noChangeShapeType="1"/>
          </p:cNvSpPr>
          <p:nvPr/>
        </p:nvSpPr>
        <p:spPr bwMode="auto">
          <a:xfrm>
            <a:off x="3924300" y="1916113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4500563" y="981075"/>
            <a:ext cx="3598862" cy="1800225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2400" dirty="0">
              <a:ea typeface="Microsoft YaHei" charset="-122"/>
            </a:endParaRP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Образование </a:t>
            </a:r>
          </a:p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Microsoft YaHei" charset="-122"/>
                <a:cs typeface="Times New Roman" pitchFamily="18" charset="0"/>
              </a:rPr>
              <a:t>через всю жизнь</a:t>
            </a:r>
          </a:p>
          <a:p>
            <a:pPr algn="ctr"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  <a:ea typeface="Microsoft YaHei" charset="-122"/>
            </a:endParaRPr>
          </a:p>
        </p:txBody>
      </p:sp>
      <p:sp>
        <p:nvSpPr>
          <p:cNvPr id="148484" name="Oval 5"/>
          <p:cNvSpPr>
            <a:spLocks noChangeArrowheads="1"/>
          </p:cNvSpPr>
          <p:nvPr/>
        </p:nvSpPr>
        <p:spPr bwMode="auto">
          <a:xfrm>
            <a:off x="323850" y="981075"/>
            <a:ext cx="3598863" cy="1800225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ea typeface="Microsoft YaHei"/>
              <a:cs typeface="Microsoft YaHei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Хорошее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на всю жизнь</a:t>
            </a:r>
          </a:p>
          <a:p>
            <a:pPr algn="ctr"/>
            <a:endParaRPr lang="ru-RU" sz="2800">
              <a:ea typeface="Microsoft YaHei"/>
              <a:cs typeface="Microsoft YaHei"/>
            </a:endParaRPr>
          </a:p>
        </p:txBody>
      </p:sp>
      <p:sp>
        <p:nvSpPr>
          <p:cNvPr id="148486" name="Oval 7"/>
          <p:cNvSpPr>
            <a:spLocks noChangeArrowheads="1"/>
          </p:cNvSpPr>
          <p:nvPr/>
        </p:nvSpPr>
        <p:spPr bwMode="auto">
          <a:xfrm>
            <a:off x="250825" y="2960688"/>
            <a:ext cx="3598863" cy="1800225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ea typeface="Microsoft YaHei"/>
              <a:cs typeface="Microsoft YaHei"/>
            </a:endParaRP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Репродуктивные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умения</a:t>
            </a:r>
          </a:p>
          <a:p>
            <a:pPr algn="ctr"/>
            <a:endParaRPr lang="ru-RU" sz="2800">
              <a:ea typeface="Microsoft YaHei"/>
              <a:cs typeface="Microsoft YaHei"/>
            </a:endParaRPr>
          </a:p>
        </p:txBody>
      </p:sp>
      <p:sp>
        <p:nvSpPr>
          <p:cNvPr id="148487" name="Oval 6"/>
          <p:cNvSpPr>
            <a:spLocks noChangeArrowheads="1"/>
          </p:cNvSpPr>
          <p:nvPr/>
        </p:nvSpPr>
        <p:spPr bwMode="auto">
          <a:xfrm>
            <a:off x="4572000" y="2960688"/>
            <a:ext cx="3598863" cy="1800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ea typeface="Microsoft YaHei"/>
              <a:cs typeface="Microsoft YaHei"/>
            </a:endParaRPr>
          </a:p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Проблемно-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поисковые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умения</a:t>
            </a:r>
          </a:p>
          <a:p>
            <a:pPr algn="ctr"/>
            <a:endParaRPr lang="ru-RU" sz="2800">
              <a:ea typeface="Microsoft YaHei"/>
              <a:cs typeface="Microsoft YaHei"/>
            </a:endParaRPr>
          </a:p>
        </p:txBody>
      </p:sp>
      <p:sp>
        <p:nvSpPr>
          <p:cNvPr id="148488" name="Line 5"/>
          <p:cNvSpPr>
            <a:spLocks noChangeShapeType="1"/>
          </p:cNvSpPr>
          <p:nvPr/>
        </p:nvSpPr>
        <p:spPr bwMode="auto">
          <a:xfrm>
            <a:off x="3922713" y="3970338"/>
            <a:ext cx="612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8489" name="Oval 6"/>
          <p:cNvSpPr>
            <a:spLocks noChangeArrowheads="1"/>
          </p:cNvSpPr>
          <p:nvPr/>
        </p:nvSpPr>
        <p:spPr bwMode="auto">
          <a:xfrm>
            <a:off x="323850" y="4868863"/>
            <a:ext cx="3598863" cy="1800225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Знание как </a:t>
            </a:r>
          </a:p>
          <a:p>
            <a:pPr algn="ctr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готовый продукт</a:t>
            </a:r>
          </a:p>
          <a:p>
            <a:pPr algn="ctr"/>
            <a:endParaRPr lang="ru-RU" sz="2800"/>
          </a:p>
        </p:txBody>
      </p:sp>
      <p:sp>
        <p:nvSpPr>
          <p:cNvPr id="148490" name="Oval 5"/>
          <p:cNvSpPr>
            <a:spLocks noChangeArrowheads="1"/>
          </p:cNvSpPr>
          <p:nvPr/>
        </p:nvSpPr>
        <p:spPr bwMode="auto">
          <a:xfrm>
            <a:off x="4643438" y="4868863"/>
            <a:ext cx="3598862" cy="1800225"/>
          </a:xfrm>
          <a:prstGeom prst="ellipse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Знание как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процесса</a:t>
            </a:r>
          </a:p>
          <a:p>
            <a:pPr algn="ctr"/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познания </a:t>
            </a:r>
          </a:p>
          <a:p>
            <a:pPr algn="ctr"/>
            <a:endParaRPr lang="ru-RU" sz="2800"/>
          </a:p>
        </p:txBody>
      </p:sp>
      <p:sp>
        <p:nvSpPr>
          <p:cNvPr id="148491" name="Line 5"/>
          <p:cNvSpPr>
            <a:spLocks noChangeShapeType="1"/>
          </p:cNvSpPr>
          <p:nvPr/>
        </p:nvSpPr>
        <p:spPr bwMode="auto">
          <a:xfrm>
            <a:off x="3995738" y="5876925"/>
            <a:ext cx="612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00042"/>
            <a:ext cx="452912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Познавательная активность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1857364"/>
            <a:ext cx="267085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самостоятельность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06" y="2500306"/>
            <a:ext cx="164179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познание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857364"/>
            <a:ext cx="1938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деятельность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86380" y="1071546"/>
            <a:ext cx="740489" cy="725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571736" y="1071546"/>
            <a:ext cx="494222" cy="725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357686" y="1071546"/>
            <a:ext cx="1" cy="1323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4521" y="4365104"/>
            <a:ext cx="699601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активный</a:t>
            </a:r>
            <a:r>
              <a:rPr lang="ru-RU" sz="3200" b="1" dirty="0">
                <a:solidFill>
                  <a:srgbClr val="FF0000"/>
                </a:solidFill>
              </a:rPr>
              <a:t> – энергичный, деятельный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28106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539552" y="332656"/>
            <a:ext cx="3744416" cy="63367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“…</a:t>
            </a:r>
            <a:r>
              <a:rPr lang="ru-RU" sz="1600" b="1" i="1" dirty="0">
                <a:solidFill>
                  <a:srgbClr val="7030A0"/>
                </a:solidFill>
              </a:rPr>
              <a:t>не обрушивайте на ребенка лавину знаний, не стремитесь на уроках рассказать все, что вы знаете – под лавиной знаний могут быть погребены пытливость и любознательность. Умейте открыть перед ребенком окружающий мир… оставляйте всегда что-то недосказанное, чтобы ребенку еще раз возвратиться к тому, что он узнал</a:t>
            </a:r>
            <a:r>
              <a:rPr lang="ru-RU" b="1" i="1" dirty="0">
                <a:solidFill>
                  <a:srgbClr val="7030A0"/>
                </a:solidFill>
              </a:rPr>
              <a:t>”. 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4048" y="404664"/>
            <a:ext cx="3744416" cy="27363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788024" y="3429000"/>
            <a:ext cx="3744416" cy="2852936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«Расскажи – и я забуду, покажи – я запомню, дай попробовать - и я пойму!»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12474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на активность ребёнка влияют только те знания, которые ребёнок </a:t>
            </a:r>
            <a:r>
              <a:rPr lang="ru-RU" b="1" i="1" dirty="0" smtClean="0">
                <a:solidFill>
                  <a:srgbClr val="7030A0"/>
                </a:solidFill>
              </a:rPr>
              <a:t>добыл  сам</a:t>
            </a:r>
            <a:r>
              <a:rPr lang="ru-RU" b="1" i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5589240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Китайская пословица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77272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В.А.Сухомлинский</a:t>
            </a:r>
            <a:r>
              <a:rPr lang="ru-RU" b="1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8" y="2276872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К.Роджерс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8640"/>
            <a:ext cx="7085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ровни активности </a:t>
            </a:r>
          </a:p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зависимости от характера познавательной деятельности </a:t>
            </a:r>
          </a:p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Э.И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Леонгард</a:t>
            </a:r>
            <a:r>
              <a:rPr lang="ru-RU" dirty="0">
                <a:solidFill>
                  <a:srgbClr val="FF0000"/>
                </a:solidFill>
              </a:rPr>
              <a:t>  и Е.Г Самсонова 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71736" y="1500174"/>
            <a:ext cx="3117847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репродуктивно-подражательная активность,</a:t>
            </a:r>
            <a:endParaRPr lang="ru-RU" sz="1600" b="1" dirty="0"/>
          </a:p>
        </p:txBody>
      </p:sp>
      <p:sp>
        <p:nvSpPr>
          <p:cNvPr id="5" name="Овал 4"/>
          <p:cNvSpPr/>
          <p:nvPr/>
        </p:nvSpPr>
        <p:spPr>
          <a:xfrm>
            <a:off x="1571604" y="2643182"/>
            <a:ext cx="5400600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поисково-исполнительная активность; 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539552" y="4221088"/>
            <a:ext cx="7632848" cy="19888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творческая активность 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3786182" y="1000108"/>
            <a:ext cx="64294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581439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В   основе любой деятельности ребенка-дошкольника лежит его собственная активность, в том числе и познавательная.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2357430"/>
            <a:ext cx="5814392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Под познавательной активностью детей дошкольного возраста следует понимать </a:t>
            </a:r>
            <a:r>
              <a:rPr lang="ru-RU" sz="2800" b="1" dirty="0" smtClean="0">
                <a:solidFill>
                  <a:srgbClr val="FF0000"/>
                </a:solidFill>
              </a:rPr>
              <a:t>активность,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проявляемую </a:t>
            </a:r>
            <a:r>
              <a:rPr lang="ru-RU" sz="2800" b="1" dirty="0">
                <a:solidFill>
                  <a:srgbClr val="FF0000"/>
                </a:solidFill>
              </a:rPr>
              <a:t>в процессе </a:t>
            </a:r>
            <a:r>
              <a:rPr lang="ru-RU" sz="2800" b="1" dirty="0" smtClean="0">
                <a:solidFill>
                  <a:srgbClr val="FF0000"/>
                </a:solidFill>
              </a:rPr>
              <a:t>познания</a:t>
            </a:r>
            <a:r>
              <a:rPr lang="ru-RU" sz="4400" b="1" dirty="0" smtClean="0">
                <a:solidFill>
                  <a:srgbClr val="FF0000"/>
                </a:solidFill>
              </a:rPr>
              <a:t>.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876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43240" y="4857760"/>
            <a:ext cx="58579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познавательная активность </a:t>
            </a:r>
            <a:r>
              <a:rPr lang="ru-RU" sz="2400" dirty="0" smtClean="0"/>
              <a:t>-</a:t>
            </a:r>
            <a:r>
              <a:rPr lang="ru-RU" sz="2400" b="1" dirty="0" smtClean="0"/>
              <a:t>естественное стремление   дошкольников к познанию, присущая от </a:t>
            </a:r>
            <a:r>
              <a:rPr lang="ru-RU" sz="2400" b="1" dirty="0" err="1" smtClean="0"/>
              <a:t>рождения,развивающаяся</a:t>
            </a:r>
            <a:r>
              <a:rPr lang="ru-RU" sz="2400" b="1" dirty="0" smtClean="0"/>
              <a:t> из потребности к новым впечатлениям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Стадии познавательного развития</a:t>
            </a:r>
          </a:p>
        </p:txBody>
      </p:sp>
      <p:sp>
        <p:nvSpPr>
          <p:cNvPr id="155650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19972" y="1448780"/>
            <a:ext cx="3240000" cy="5232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Любопытство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19972" y="2600908"/>
            <a:ext cx="3240000" cy="523220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Любознательность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717032"/>
            <a:ext cx="3240000" cy="95410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Познавательный интерес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968" y="5265204"/>
            <a:ext cx="3240000" cy="95410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Познавательная активность</a:t>
            </a:r>
          </a:p>
        </p:txBody>
      </p:sp>
      <p:sp>
        <p:nvSpPr>
          <p:cNvPr id="155663" name="Стрелка вниз 7"/>
          <p:cNvSpPr>
            <a:spLocks noChangeArrowheads="1"/>
          </p:cNvSpPr>
          <p:nvPr/>
        </p:nvSpPr>
        <p:spPr bwMode="auto">
          <a:xfrm>
            <a:off x="5759450" y="2060575"/>
            <a:ext cx="288925" cy="468313"/>
          </a:xfrm>
          <a:prstGeom prst="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664" name="Стрелка вниз 11"/>
          <p:cNvSpPr>
            <a:spLocks noChangeArrowheads="1"/>
          </p:cNvSpPr>
          <p:nvPr/>
        </p:nvSpPr>
        <p:spPr bwMode="auto">
          <a:xfrm>
            <a:off x="5759450" y="3176588"/>
            <a:ext cx="288925" cy="468312"/>
          </a:xfrm>
          <a:prstGeom prst="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5665" name="Стрелка вниз 12"/>
          <p:cNvSpPr>
            <a:spLocks noChangeArrowheads="1"/>
          </p:cNvSpPr>
          <p:nvPr/>
        </p:nvSpPr>
        <p:spPr bwMode="auto">
          <a:xfrm>
            <a:off x="5759450" y="4724400"/>
            <a:ext cx="288925" cy="468313"/>
          </a:xfrm>
          <a:prstGeom prst="downArrow">
            <a:avLst>
              <a:gd name="adj1" fmla="val 50000"/>
              <a:gd name="adj2" fmla="val 4987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12776"/>
            <a:ext cx="2850965" cy="24481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C:\Users\Андрей\Desktop\1282379544_114958750_2-----12823795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4149080"/>
            <a:ext cx="3305576" cy="1979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1211</Words>
  <Application>Microsoft Office PowerPoint</Application>
  <PresentationFormat>Экран (4:3)</PresentationFormat>
  <Paragraphs>187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Развитие познавательной активности дошкольников</vt:lpstr>
      <vt:lpstr>Слайд 2</vt:lpstr>
      <vt:lpstr>Слайд 3</vt:lpstr>
      <vt:lpstr>Новая образовательная парадигма</vt:lpstr>
      <vt:lpstr>Слайд 5</vt:lpstr>
      <vt:lpstr>Слайд 6</vt:lpstr>
      <vt:lpstr>Слайд 7</vt:lpstr>
      <vt:lpstr>Слайд 8</vt:lpstr>
      <vt:lpstr>Стадии познавательного развития</vt:lpstr>
      <vt:lpstr>Слайд 10</vt:lpstr>
      <vt:lpstr>Слайд 11</vt:lpstr>
      <vt:lpstr>Слайд 12</vt:lpstr>
      <vt:lpstr>Факторы, тормозящие  интеллектуальное развитие детей</vt:lpstr>
      <vt:lpstr>Условия поддержания интереса: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</cp:lastModifiedBy>
  <cp:revision>43</cp:revision>
  <dcterms:created xsi:type="dcterms:W3CDTF">2014-09-29T17:11:59Z</dcterms:created>
  <dcterms:modified xsi:type="dcterms:W3CDTF">2014-10-01T11:39:36Z</dcterms:modified>
</cp:coreProperties>
</file>