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7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9949" y="619759"/>
            <a:ext cx="28321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79669" y="2466975"/>
            <a:ext cx="451040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100"/>
              </a:spcBef>
              <a:tabLst>
                <a:tab pos="2018030" algn="l"/>
              </a:tabLst>
            </a:pPr>
            <a:r>
              <a:rPr sz="4000" dirty="0">
                <a:solidFill>
                  <a:srgbClr val="006FC0"/>
                </a:solidFill>
                <a:latin typeface="Cambria"/>
                <a:cs typeface="Cambria"/>
              </a:rPr>
              <a:t>Составь	</a:t>
            </a:r>
            <a:r>
              <a:rPr sz="4000" spc="-5" dirty="0">
                <a:solidFill>
                  <a:srgbClr val="006FC0"/>
                </a:solidFill>
                <a:latin typeface="Cambria"/>
                <a:cs typeface="Cambria"/>
              </a:rPr>
              <a:t>рассказ</a:t>
            </a:r>
            <a:endParaRPr sz="4000">
              <a:latin typeface="Cambria"/>
              <a:cs typeface="Cambria"/>
            </a:endParaRPr>
          </a:p>
          <a:p>
            <a:pPr marL="12065" marR="5080" algn="ctr">
              <a:lnSpc>
                <a:spcPts val="4320"/>
              </a:lnSpc>
              <a:spcBef>
                <a:spcPts val="305"/>
              </a:spcBef>
              <a:tabLst>
                <a:tab pos="1436370" algn="l"/>
                <a:tab pos="2824480" algn="l"/>
              </a:tabLst>
            </a:pPr>
            <a:r>
              <a:rPr sz="4000" i="1" spc="320" dirty="0">
                <a:solidFill>
                  <a:srgbClr val="006FC0"/>
                </a:solidFill>
                <a:latin typeface="Verdana"/>
                <a:cs typeface="Verdana"/>
              </a:rPr>
              <a:t>«</a:t>
            </a:r>
            <a:r>
              <a:rPr sz="4000" spc="320" dirty="0">
                <a:solidFill>
                  <a:srgbClr val="006FC0"/>
                </a:solidFill>
                <a:latin typeface="Cambria"/>
                <a:cs typeface="Cambria"/>
              </a:rPr>
              <a:t>Как	ежик	яблоки  </a:t>
            </a:r>
            <a:r>
              <a:rPr sz="4000" spc="50" dirty="0">
                <a:solidFill>
                  <a:srgbClr val="006FC0"/>
                </a:solidFill>
                <a:latin typeface="Cambria"/>
                <a:cs typeface="Cambria"/>
              </a:rPr>
              <a:t>нашел</a:t>
            </a:r>
            <a:r>
              <a:rPr sz="4000" i="1" spc="50" dirty="0">
                <a:solidFill>
                  <a:srgbClr val="006FC0"/>
                </a:solidFill>
                <a:latin typeface="Verdana"/>
                <a:cs typeface="Verdana"/>
              </a:rPr>
              <a:t>»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2989"/>
            <a:ext cx="5307329" cy="36855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7305" y="5023547"/>
            <a:ext cx="2495550" cy="17792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3169" y="1062989"/>
            <a:ext cx="1553209" cy="15532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60000" y="5567679"/>
            <a:ext cx="1480820" cy="129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510" y="335978"/>
            <a:ext cx="68294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7200" algn="l"/>
                <a:tab pos="5082540" algn="l"/>
              </a:tabLst>
            </a:pPr>
            <a:r>
              <a:rPr sz="4000" spc="-5" dirty="0">
                <a:solidFill>
                  <a:srgbClr val="006FC0"/>
                </a:solidFill>
              </a:rPr>
              <a:t>Про</a:t>
            </a:r>
            <a:r>
              <a:rPr sz="4000" spc="-15" dirty="0">
                <a:solidFill>
                  <a:srgbClr val="006FC0"/>
                </a:solidFill>
              </a:rPr>
              <a:t>ч</a:t>
            </a:r>
            <a:r>
              <a:rPr sz="4000" dirty="0">
                <a:solidFill>
                  <a:srgbClr val="006FC0"/>
                </a:solidFill>
              </a:rPr>
              <a:t>итайте	</a:t>
            </a:r>
            <a:r>
              <a:rPr sz="4000" spc="-5" dirty="0">
                <a:solidFill>
                  <a:srgbClr val="006FC0"/>
                </a:solidFill>
              </a:rPr>
              <a:t>ре</a:t>
            </a:r>
            <a:r>
              <a:rPr sz="4000" spc="-15" dirty="0">
                <a:solidFill>
                  <a:srgbClr val="006FC0"/>
                </a:solidFill>
              </a:rPr>
              <a:t>б</a:t>
            </a:r>
            <a:r>
              <a:rPr sz="4000" dirty="0">
                <a:solidFill>
                  <a:srgbClr val="006FC0"/>
                </a:solidFill>
              </a:rPr>
              <a:t>енку	</a:t>
            </a:r>
            <a:r>
              <a:rPr sz="4000" spc="-5" dirty="0">
                <a:solidFill>
                  <a:srgbClr val="006FC0"/>
                </a:solidFill>
              </a:rPr>
              <a:t>ра</a:t>
            </a:r>
            <a:r>
              <a:rPr sz="4000" spc="-15" dirty="0">
                <a:solidFill>
                  <a:srgbClr val="006FC0"/>
                </a:solidFill>
              </a:rPr>
              <a:t>с</a:t>
            </a:r>
            <a:r>
              <a:rPr sz="4000" dirty="0">
                <a:solidFill>
                  <a:srgbClr val="006FC0"/>
                </a:solidFill>
              </a:rPr>
              <a:t>сказ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59409" y="1695703"/>
            <a:ext cx="10581005" cy="12211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30"/>
              </a:spcBef>
              <a:tabLst>
                <a:tab pos="1016000" algn="l"/>
                <a:tab pos="1300480" algn="l"/>
                <a:tab pos="1692910" algn="l"/>
                <a:tab pos="2505710" algn="l"/>
                <a:tab pos="3020060" algn="l"/>
                <a:tab pos="3609340" algn="l"/>
                <a:tab pos="3817620" algn="l"/>
                <a:tab pos="3991610" algn="l"/>
                <a:tab pos="4343400" algn="l"/>
                <a:tab pos="5113020" algn="l"/>
                <a:tab pos="5400040" algn="l"/>
                <a:tab pos="5643880" algn="l"/>
                <a:tab pos="5918200" algn="l"/>
                <a:tab pos="5996940" algn="l"/>
                <a:tab pos="6084570" algn="l"/>
                <a:tab pos="7070725" algn="l"/>
                <a:tab pos="7266305" algn="l"/>
                <a:tab pos="7593965" algn="l"/>
                <a:tab pos="7902575" algn="l"/>
                <a:tab pos="7966075" algn="l"/>
                <a:tab pos="8762365" algn="l"/>
                <a:tab pos="9088755" algn="l"/>
                <a:tab pos="9277985" algn="l"/>
                <a:tab pos="9939655" algn="l"/>
              </a:tabLst>
            </a:pP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Однажды	осенью	ежик	пришел	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во	</a:t>
            </a:r>
            <a:r>
              <a:rPr sz="2800" spc="-10" dirty="0">
                <a:solidFill>
                  <a:srgbClr val="001F5F"/>
                </a:solidFill>
                <a:latin typeface="Cambria"/>
                <a:cs typeface="Cambria"/>
              </a:rPr>
              <a:t>фруктовый	</a:t>
            </a:r>
            <a:r>
              <a:rPr sz="2800" spc="45" dirty="0">
                <a:solidFill>
                  <a:srgbClr val="001F5F"/>
                </a:solidFill>
                <a:latin typeface="Cambria"/>
                <a:cs typeface="Cambria"/>
              </a:rPr>
              <a:t>сад</a:t>
            </a:r>
            <a:r>
              <a:rPr sz="2800" i="1" spc="45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r>
              <a:rPr sz="2800" i="1" spc="1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В	саду	он </a:t>
            </a:r>
            <a:r>
              <a:rPr sz="28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ув</a:t>
            </a:r>
            <a:r>
              <a:rPr sz="2800" spc="-1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де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л	яблон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ю</a:t>
            </a:r>
            <a:r>
              <a:rPr sz="2800" i="1" spc="190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r>
              <a:rPr sz="2800" i="1" spc="1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П</a:t>
            </a:r>
            <a:r>
              <a:rPr sz="2800" spc="-70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д	ябл</a:t>
            </a:r>
            <a:r>
              <a:rPr sz="2800" spc="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ней	ежик		нашел	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д</a:t>
            </a:r>
            <a:r>
              <a:rPr sz="2800" spc="-1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а		спелых	яблок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2800" i="1" spc="185" dirty="0">
                <a:solidFill>
                  <a:srgbClr val="001F5F"/>
                </a:solidFill>
                <a:latin typeface="Verdana"/>
                <a:cs typeface="Verdana"/>
              </a:rPr>
              <a:t>.  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Ежик	наколол	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яблоки	на	иголки	и		понес	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их	домой	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в	</a:t>
            </a:r>
            <a:r>
              <a:rPr sz="2800" spc="45" dirty="0">
                <a:solidFill>
                  <a:srgbClr val="001F5F"/>
                </a:solidFill>
                <a:latin typeface="Cambria"/>
                <a:cs typeface="Cambria"/>
              </a:rPr>
              <a:t>лес</a:t>
            </a:r>
            <a:r>
              <a:rPr sz="2800" i="1" spc="45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644" y="3952557"/>
            <a:ext cx="102819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Cambria"/>
                <a:cs typeface="Cambria"/>
              </a:rPr>
              <a:t>Предложите</a:t>
            </a:r>
            <a:r>
              <a:rPr sz="2400" spc="43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ребенку</a:t>
            </a:r>
            <a:r>
              <a:rPr sz="2400" spc="4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по</a:t>
            </a:r>
            <a:r>
              <a:rPr sz="2400" spc="43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опорным</a:t>
            </a:r>
            <a:r>
              <a:rPr sz="2400" spc="4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mbria"/>
                <a:cs typeface="Cambria"/>
              </a:rPr>
              <a:t>картинкам</a:t>
            </a:r>
            <a:r>
              <a:rPr sz="2400" spc="4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"/>
                <a:cs typeface="Cambria"/>
              </a:rPr>
              <a:t>составить</a:t>
            </a:r>
            <a:r>
              <a:rPr sz="2400" spc="4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006FC0"/>
                </a:solidFill>
                <a:latin typeface="Cambria"/>
                <a:cs typeface="Cambria"/>
              </a:rPr>
              <a:t>пересказ</a:t>
            </a:r>
            <a:r>
              <a:rPr sz="2400" i="1" spc="15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r>
              <a:rPr sz="2400" i="1" spc="1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Если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ребенок</a:t>
            </a:r>
            <a:r>
              <a:rPr sz="2400" spc="459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mbria"/>
                <a:cs typeface="Cambria"/>
              </a:rPr>
              <a:t>затрудняется</a:t>
            </a:r>
            <a:r>
              <a:rPr sz="2400" i="1" spc="-10" dirty="0">
                <a:solidFill>
                  <a:srgbClr val="006FC0"/>
                </a:solidFill>
                <a:latin typeface="Verdana"/>
                <a:cs typeface="Verdana"/>
              </a:rPr>
              <a:t>,</a:t>
            </a:r>
            <a:r>
              <a:rPr sz="2400" i="1" spc="1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помогайте</a:t>
            </a:r>
            <a:r>
              <a:rPr sz="2400" spc="4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"/>
                <a:cs typeface="Cambria"/>
              </a:rPr>
              <a:t>ему</a:t>
            </a:r>
            <a:r>
              <a:rPr sz="2400" spc="4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mbria"/>
                <a:cs typeface="Cambria"/>
              </a:rPr>
              <a:t>наводящими</a:t>
            </a:r>
            <a:r>
              <a:rPr sz="2400" spc="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006FC0"/>
                </a:solidFill>
                <a:latin typeface="Cambria"/>
                <a:cs typeface="Cambria"/>
              </a:rPr>
              <a:t>вопросами</a:t>
            </a:r>
            <a:r>
              <a:rPr sz="2400" i="1" spc="15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6978" y="220281"/>
            <a:ext cx="3775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095" algn="l"/>
              </a:tabLst>
            </a:pPr>
            <a:r>
              <a:rPr sz="4000" spc="-5" dirty="0">
                <a:solidFill>
                  <a:srgbClr val="1F3863"/>
                </a:solidFill>
              </a:rPr>
              <a:t>Составь	</a:t>
            </a:r>
            <a:r>
              <a:rPr sz="4000" spc="-10" dirty="0">
                <a:solidFill>
                  <a:srgbClr val="1F3863"/>
                </a:solidFill>
              </a:rPr>
              <a:t>рассказ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08279" y="3528059"/>
            <a:ext cx="5081270" cy="1873250"/>
            <a:chOff x="208279" y="3528059"/>
            <a:chExt cx="5081270" cy="1873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279" y="3528059"/>
              <a:ext cx="2325370" cy="17792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51050" y="5158739"/>
              <a:ext cx="3232150" cy="236220"/>
            </a:xfrm>
            <a:custGeom>
              <a:avLst/>
              <a:gdLst/>
              <a:ahLst/>
              <a:cxnLst/>
              <a:rect l="l" t="t" r="r" b="b"/>
              <a:pathLst>
                <a:path w="3232150" h="236220">
                  <a:moveTo>
                    <a:pt x="3114040" y="0"/>
                  </a:moveTo>
                  <a:lnTo>
                    <a:pt x="3114040" y="59055"/>
                  </a:lnTo>
                  <a:lnTo>
                    <a:pt x="0" y="59055"/>
                  </a:lnTo>
                  <a:lnTo>
                    <a:pt x="0" y="177165"/>
                  </a:lnTo>
                  <a:lnTo>
                    <a:pt x="3114040" y="177165"/>
                  </a:lnTo>
                  <a:lnTo>
                    <a:pt x="3114040" y="236220"/>
                  </a:lnTo>
                  <a:lnTo>
                    <a:pt x="3232150" y="118110"/>
                  </a:lnTo>
                  <a:lnTo>
                    <a:pt x="31140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1050" y="5158739"/>
              <a:ext cx="3232150" cy="236220"/>
            </a:xfrm>
            <a:custGeom>
              <a:avLst/>
              <a:gdLst/>
              <a:ahLst/>
              <a:cxnLst/>
              <a:rect l="l" t="t" r="r" b="b"/>
              <a:pathLst>
                <a:path w="3232150" h="236220">
                  <a:moveTo>
                    <a:pt x="0" y="59055"/>
                  </a:moveTo>
                  <a:lnTo>
                    <a:pt x="3114040" y="59055"/>
                  </a:lnTo>
                  <a:lnTo>
                    <a:pt x="3114040" y="0"/>
                  </a:lnTo>
                  <a:lnTo>
                    <a:pt x="3232150" y="118110"/>
                  </a:lnTo>
                  <a:lnTo>
                    <a:pt x="3114040" y="236220"/>
                  </a:lnTo>
                  <a:lnTo>
                    <a:pt x="3114040" y="177165"/>
                  </a:lnTo>
                  <a:lnTo>
                    <a:pt x="0" y="177165"/>
                  </a:lnTo>
                  <a:lnTo>
                    <a:pt x="0" y="5905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4670" y="1447800"/>
            <a:ext cx="6504940" cy="41389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81629" y="6178550"/>
            <a:ext cx="5718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Вариант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ответа: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Однажды</a:t>
            </a:r>
            <a:r>
              <a:rPr sz="18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ежик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пришел</a:t>
            </a:r>
            <a:r>
              <a:rPr sz="1800" spc="1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во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фруктовый</a:t>
            </a:r>
            <a:r>
              <a:rPr sz="1800" spc="-3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сад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4900" y="365759"/>
            <a:ext cx="1553210" cy="1553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81800" y="5374640"/>
            <a:ext cx="2758440" cy="248920"/>
            <a:chOff x="6781800" y="5374640"/>
            <a:chExt cx="2758440" cy="248920"/>
          </a:xfrm>
        </p:grpSpPr>
        <p:sp>
          <p:nvSpPr>
            <p:cNvPr id="3" name="object 3"/>
            <p:cNvSpPr/>
            <p:nvPr/>
          </p:nvSpPr>
          <p:spPr>
            <a:xfrm>
              <a:off x="6788150" y="5380990"/>
              <a:ext cx="2745740" cy="236220"/>
            </a:xfrm>
            <a:custGeom>
              <a:avLst/>
              <a:gdLst/>
              <a:ahLst/>
              <a:cxnLst/>
              <a:rect l="l" t="t" r="r" b="b"/>
              <a:pathLst>
                <a:path w="2745740" h="236220">
                  <a:moveTo>
                    <a:pt x="2627629" y="0"/>
                  </a:moveTo>
                  <a:lnTo>
                    <a:pt x="2627629" y="59055"/>
                  </a:lnTo>
                  <a:lnTo>
                    <a:pt x="0" y="59055"/>
                  </a:lnTo>
                  <a:lnTo>
                    <a:pt x="0" y="177165"/>
                  </a:lnTo>
                  <a:lnTo>
                    <a:pt x="2627629" y="177165"/>
                  </a:lnTo>
                  <a:lnTo>
                    <a:pt x="2627629" y="236220"/>
                  </a:lnTo>
                  <a:lnTo>
                    <a:pt x="2745740" y="118110"/>
                  </a:lnTo>
                  <a:lnTo>
                    <a:pt x="262762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88150" y="5380990"/>
              <a:ext cx="2745740" cy="236220"/>
            </a:xfrm>
            <a:custGeom>
              <a:avLst/>
              <a:gdLst/>
              <a:ahLst/>
              <a:cxnLst/>
              <a:rect l="l" t="t" r="r" b="b"/>
              <a:pathLst>
                <a:path w="2745740" h="236220">
                  <a:moveTo>
                    <a:pt x="0" y="59055"/>
                  </a:moveTo>
                  <a:lnTo>
                    <a:pt x="2627629" y="59055"/>
                  </a:lnTo>
                  <a:lnTo>
                    <a:pt x="2627629" y="0"/>
                  </a:lnTo>
                  <a:lnTo>
                    <a:pt x="2745740" y="118110"/>
                  </a:lnTo>
                  <a:lnTo>
                    <a:pt x="2627629" y="236220"/>
                  </a:lnTo>
                  <a:lnTo>
                    <a:pt x="2627629" y="177165"/>
                  </a:lnTo>
                  <a:lnTo>
                    <a:pt x="0" y="177165"/>
                  </a:lnTo>
                  <a:lnTo>
                    <a:pt x="0" y="5905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34620" y="204470"/>
            <a:ext cx="7956550" cy="5412740"/>
            <a:chOff x="134620" y="204470"/>
            <a:chExt cx="7956550" cy="54127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20" y="1543050"/>
              <a:ext cx="6403339" cy="4074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7960" y="204470"/>
              <a:ext cx="1553209" cy="155320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97504" y="6193154"/>
            <a:ext cx="562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Вариант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ответа: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Во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фруктовой</a:t>
            </a:r>
            <a:r>
              <a:rPr sz="1800" spc="-4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саду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ежик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увидел</a:t>
            </a:r>
            <a:r>
              <a:rPr sz="1800" spc="-3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яблоню.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1850" y="1404619"/>
            <a:ext cx="3740150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24959" y="5660390"/>
            <a:ext cx="3571240" cy="248920"/>
            <a:chOff x="4124959" y="5660390"/>
            <a:chExt cx="3571240" cy="248920"/>
          </a:xfrm>
        </p:grpSpPr>
        <p:sp>
          <p:nvSpPr>
            <p:cNvPr id="3" name="object 3"/>
            <p:cNvSpPr/>
            <p:nvPr/>
          </p:nvSpPr>
          <p:spPr>
            <a:xfrm>
              <a:off x="4131309" y="5666740"/>
              <a:ext cx="3558540" cy="236220"/>
            </a:xfrm>
            <a:custGeom>
              <a:avLst/>
              <a:gdLst/>
              <a:ahLst/>
              <a:cxnLst/>
              <a:rect l="l" t="t" r="r" b="b"/>
              <a:pathLst>
                <a:path w="3558540" h="236220">
                  <a:moveTo>
                    <a:pt x="3440430" y="0"/>
                  </a:moveTo>
                  <a:lnTo>
                    <a:pt x="3440430" y="59055"/>
                  </a:lnTo>
                  <a:lnTo>
                    <a:pt x="0" y="59055"/>
                  </a:lnTo>
                  <a:lnTo>
                    <a:pt x="0" y="177165"/>
                  </a:lnTo>
                  <a:lnTo>
                    <a:pt x="3440430" y="177165"/>
                  </a:lnTo>
                  <a:lnTo>
                    <a:pt x="3440430" y="236220"/>
                  </a:lnTo>
                  <a:lnTo>
                    <a:pt x="3558540" y="118110"/>
                  </a:lnTo>
                  <a:lnTo>
                    <a:pt x="344043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31309" y="5666740"/>
              <a:ext cx="3558540" cy="236220"/>
            </a:xfrm>
            <a:custGeom>
              <a:avLst/>
              <a:gdLst/>
              <a:ahLst/>
              <a:cxnLst/>
              <a:rect l="l" t="t" r="r" b="b"/>
              <a:pathLst>
                <a:path w="3558540" h="236220">
                  <a:moveTo>
                    <a:pt x="0" y="59055"/>
                  </a:moveTo>
                  <a:lnTo>
                    <a:pt x="3440430" y="59055"/>
                  </a:lnTo>
                  <a:lnTo>
                    <a:pt x="3440430" y="0"/>
                  </a:lnTo>
                  <a:lnTo>
                    <a:pt x="3558540" y="118110"/>
                  </a:lnTo>
                  <a:lnTo>
                    <a:pt x="3440430" y="236220"/>
                  </a:lnTo>
                  <a:lnTo>
                    <a:pt x="3440430" y="177165"/>
                  </a:lnTo>
                  <a:lnTo>
                    <a:pt x="0" y="177165"/>
                  </a:lnTo>
                  <a:lnTo>
                    <a:pt x="0" y="59055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34614" y="6193154"/>
            <a:ext cx="6153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Вариант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ответа: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Возле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яблони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ежик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увидел</a:t>
            </a:r>
            <a:r>
              <a:rPr sz="1800" spc="-2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два</a:t>
            </a:r>
            <a:r>
              <a:rPr sz="18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спелых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яблока.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620" y="4443641"/>
            <a:ext cx="1417777" cy="14594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1654" y="4813934"/>
            <a:ext cx="1241437" cy="13525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1398269"/>
            <a:ext cx="4696460" cy="4768850"/>
            <a:chOff x="0" y="1398269"/>
            <a:chExt cx="4696460" cy="47688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98269"/>
              <a:ext cx="4696459" cy="47688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481" y="5462041"/>
              <a:ext cx="627176" cy="6456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3146" y="5462041"/>
              <a:ext cx="567753" cy="618731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70669" y="365759"/>
            <a:ext cx="1553209" cy="1553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670" y="2931109"/>
            <a:ext cx="5083810" cy="3236595"/>
            <a:chOff x="288670" y="2931109"/>
            <a:chExt cx="5083810" cy="3236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70" y="2931109"/>
              <a:ext cx="1417815" cy="1459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" y="3688080"/>
              <a:ext cx="3323590" cy="24790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77540" y="5772150"/>
              <a:ext cx="2188210" cy="236220"/>
            </a:xfrm>
            <a:custGeom>
              <a:avLst/>
              <a:gdLst/>
              <a:ahLst/>
              <a:cxnLst/>
              <a:rect l="l" t="t" r="r" b="b"/>
              <a:pathLst>
                <a:path w="2188210" h="236220">
                  <a:moveTo>
                    <a:pt x="2070100" y="0"/>
                  </a:moveTo>
                  <a:lnTo>
                    <a:pt x="2070100" y="59055"/>
                  </a:lnTo>
                  <a:lnTo>
                    <a:pt x="0" y="59055"/>
                  </a:lnTo>
                  <a:lnTo>
                    <a:pt x="0" y="177165"/>
                  </a:lnTo>
                  <a:lnTo>
                    <a:pt x="2070100" y="177165"/>
                  </a:lnTo>
                  <a:lnTo>
                    <a:pt x="2070100" y="236219"/>
                  </a:lnTo>
                  <a:lnTo>
                    <a:pt x="2188210" y="118109"/>
                  </a:lnTo>
                  <a:lnTo>
                    <a:pt x="20701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77540" y="5772150"/>
              <a:ext cx="2188210" cy="236220"/>
            </a:xfrm>
            <a:custGeom>
              <a:avLst/>
              <a:gdLst/>
              <a:ahLst/>
              <a:cxnLst/>
              <a:rect l="l" t="t" r="r" b="b"/>
              <a:pathLst>
                <a:path w="2188210" h="236220">
                  <a:moveTo>
                    <a:pt x="0" y="59055"/>
                  </a:moveTo>
                  <a:lnTo>
                    <a:pt x="2070100" y="59055"/>
                  </a:lnTo>
                  <a:lnTo>
                    <a:pt x="2070100" y="0"/>
                  </a:lnTo>
                  <a:lnTo>
                    <a:pt x="2188210" y="118109"/>
                  </a:lnTo>
                  <a:lnTo>
                    <a:pt x="2070100" y="236219"/>
                  </a:lnTo>
                  <a:lnTo>
                    <a:pt x="2070100" y="177165"/>
                  </a:lnTo>
                  <a:lnTo>
                    <a:pt x="0" y="177165"/>
                  </a:lnTo>
                  <a:lnTo>
                    <a:pt x="0" y="5905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17064" y="6193154"/>
            <a:ext cx="7587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Вариант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ответа: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Ежик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1F3863"/>
                </a:solidFill>
                <a:latin typeface="Times New Roman"/>
                <a:cs typeface="Times New Roman"/>
              </a:rPr>
              <a:t>наколол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себе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 яблоки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на 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иголки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понес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их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домой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1F3863"/>
                </a:solidFill>
                <a:latin typeface="Times New Roman"/>
                <a:cs typeface="Times New Roman"/>
              </a:rPr>
              <a:t>лес.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59483" y="2506979"/>
            <a:ext cx="10732770" cy="3660140"/>
            <a:chOff x="1459483" y="2506979"/>
            <a:chExt cx="10732770" cy="3660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9483" y="3037839"/>
              <a:ext cx="1241437" cy="13525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7949" y="2506979"/>
              <a:ext cx="7004050" cy="366014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4740" y="486409"/>
            <a:ext cx="1553210" cy="1553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</a:t>
            </a:r>
            <a:r>
              <a:rPr spc="-225" dirty="0"/>
              <a:t>О</a:t>
            </a:r>
            <a:r>
              <a:rPr dirty="0"/>
              <a:t>Л</a:t>
            </a:r>
            <a:r>
              <a:rPr spc="-225" dirty="0"/>
              <a:t>О</a:t>
            </a:r>
            <a:r>
              <a:rPr dirty="0"/>
              <a:t>ДЕ</a:t>
            </a:r>
            <a:r>
              <a:rPr spc="-5" dirty="0"/>
              <a:t>Ц</a:t>
            </a:r>
            <a:r>
              <a:rPr i="1" spc="100" dirty="0">
                <a:latin typeface="Verdana"/>
                <a:cs typeface="Verdana"/>
              </a:rPr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9420" y="1591310"/>
            <a:ext cx="3693160" cy="483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146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Cambria</vt:lpstr>
      <vt:lpstr>Times New Roman</vt:lpstr>
      <vt:lpstr>Verdana</vt:lpstr>
      <vt:lpstr>Office Theme</vt:lpstr>
      <vt:lpstr>Презентация PowerPoint</vt:lpstr>
      <vt:lpstr>Прочитайте ребенку рассказ</vt:lpstr>
      <vt:lpstr>Составь рассказ</vt:lpstr>
      <vt:lpstr>Презентация PowerPoint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игры для дошкольников «Сделано с душой»</dc:title>
  <dc:creator>пк</dc:creator>
  <cp:lastModifiedBy>Леночка-девочка</cp:lastModifiedBy>
  <cp:revision>3</cp:revision>
  <dcterms:created xsi:type="dcterms:W3CDTF">2024-08-07T16:41:39Z</dcterms:created>
  <dcterms:modified xsi:type="dcterms:W3CDTF">2025-12-12T18:31:53Z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2024-08-07T00:00:00Z</vt:filetime>
  </property>
</Properties>
</file>