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72" r:id="rId4"/>
    <p:sldId id="273" r:id="rId5"/>
    <p:sldId id="274" r:id="rId6"/>
    <p:sldId id="275" r:id="rId7"/>
    <p:sldId id="276" r:id="rId8"/>
    <p:sldId id="277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616A6-5DBB-4AB4-93F7-A965DC21ED2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81316BE-8777-4DDD-A7AB-FE57CCA853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616A6-5DBB-4AB4-93F7-A965DC21ED2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316BE-8777-4DDD-A7AB-FE57CCA85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81316BE-8777-4DDD-A7AB-FE57CCA853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616A6-5DBB-4AB4-93F7-A965DC21ED2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616A6-5DBB-4AB4-93F7-A965DC21ED2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81316BE-8777-4DDD-A7AB-FE57CCA853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616A6-5DBB-4AB4-93F7-A965DC21ED2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81316BE-8777-4DDD-A7AB-FE57CCA853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D4616A6-5DBB-4AB4-93F7-A965DC21ED2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316BE-8777-4DDD-A7AB-FE57CCA853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616A6-5DBB-4AB4-93F7-A965DC21ED2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81316BE-8777-4DDD-A7AB-FE57CCA853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616A6-5DBB-4AB4-93F7-A965DC21ED2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81316BE-8777-4DDD-A7AB-FE57CCA85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616A6-5DBB-4AB4-93F7-A965DC21ED2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316BE-8777-4DDD-A7AB-FE57CCA85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81316BE-8777-4DDD-A7AB-FE57CCA853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616A6-5DBB-4AB4-93F7-A965DC21ED2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81316BE-8777-4DDD-A7AB-FE57CCA853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D4616A6-5DBB-4AB4-93F7-A965DC21ED2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D4616A6-5DBB-4AB4-93F7-A965DC21ED2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81316BE-8777-4DDD-A7AB-FE57CCA853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564488" cy="1824608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dirty="0" smtClean="0">
                <a:solidFill>
                  <a:srgbClr val="FF0000"/>
                </a:solidFill>
              </a:rPr>
              <a:t>П</a:t>
            </a:r>
            <a:r>
              <a:rPr lang="ru-RU" sz="2800" dirty="0" smtClean="0">
                <a:solidFill>
                  <a:srgbClr val="FF0000"/>
                </a:solidFill>
              </a:rPr>
              <a:t>роект для </a:t>
            </a:r>
            <a:r>
              <a:rPr lang="ru-RU" sz="2800" dirty="0" smtClean="0">
                <a:solidFill>
                  <a:srgbClr val="FF0000"/>
                </a:solidFill>
              </a:rPr>
              <a:t>детей старшего дошкольного возраста </a:t>
            </a:r>
            <a:r>
              <a:rPr lang="ru-RU" sz="3200" dirty="0" smtClean="0">
                <a:solidFill>
                  <a:srgbClr val="FF0000"/>
                </a:solidFill>
              </a:rPr>
              <a:t>         </a:t>
            </a:r>
            <a:r>
              <a:rPr lang="ru-RU" dirty="0" smtClean="0">
                <a:solidFill>
                  <a:srgbClr val="FF0000"/>
                </a:solidFill>
              </a:rPr>
              <a:t>                  </a:t>
            </a:r>
            <a:r>
              <a:rPr lang="ru-RU" sz="3200" b="1" dirty="0" smtClean="0">
                <a:solidFill>
                  <a:srgbClr val="FF0000"/>
                </a:solidFill>
              </a:rPr>
              <a:t>«Семейные традиции»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5" name="Picture 2" descr="https://ds05.infourok.ru/uploads/ex/1192/0015a8e9-5b719b8b/img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80928"/>
            <a:ext cx="4608512" cy="34563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332656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Пояснительная записка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9" y="1412776"/>
            <a:ext cx="8352927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FF0000"/>
                </a:solidFill>
              </a:rPr>
              <a:t>Семья</a:t>
            </a:r>
            <a:r>
              <a:rPr lang="ru-RU" sz="2000" dirty="0"/>
              <a:t> - это первый социальный институт, с которым ребенок встречается в жизни, частью которого является. В семье воспитание детей должно строиться на любви, опыте, традициях, личном примере из детства родных и близких. И какую бы сторону развития ребёнка мы не рассматривали, всегда окажется, что главную роль в становлении его личности на разных возрастных этапах играет семья</a:t>
            </a:r>
            <a:r>
              <a:rPr lang="ru-RU" sz="2000" dirty="0" smtClean="0"/>
              <a:t>! Проблема </a:t>
            </a:r>
            <a:r>
              <a:rPr lang="ru-RU" sz="2000" dirty="0"/>
              <a:t>возрождения семейных традиций становится актуальной и определяется той огромной ролью, которую играет семья и семейные </a:t>
            </a:r>
            <a:r>
              <a:rPr lang="ru-RU" sz="2000" dirty="0" smtClean="0"/>
              <a:t>традиции!</a:t>
            </a:r>
          </a:p>
          <a:p>
            <a:pPr algn="just"/>
            <a:r>
              <a:rPr lang="ru-RU" sz="2000" dirty="0" smtClean="0">
                <a:solidFill>
                  <a:srgbClr val="FF0000"/>
                </a:solidFill>
              </a:rPr>
              <a:t>Традиция</a:t>
            </a:r>
            <a:r>
              <a:rPr lang="ru-RU" sz="2000" dirty="0" smtClean="0"/>
              <a:t> - это </a:t>
            </a:r>
            <a:r>
              <a:rPr lang="ru-RU" sz="2000" dirty="0"/>
              <a:t>обычай, установившийся порядок в поведении, в быту, а также то, что перешло от одного поколения к другому, унаследовано от предков.</a:t>
            </a:r>
          </a:p>
          <a:p>
            <a:pPr algn="just"/>
            <a:endParaRPr lang="ru-RU" sz="2000" dirty="0"/>
          </a:p>
          <a:p>
            <a:endParaRPr lang="ru-RU" sz="800" dirty="0"/>
          </a:p>
        </p:txBody>
      </p:sp>
      <p:pic>
        <p:nvPicPr>
          <p:cNvPr id="1028" name="Picture 4" descr="https://ds05.infourok.ru/uploads/ex/0f08/000ae477-b5ce848d/hello_html_m3334af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941168"/>
            <a:ext cx="2494244" cy="17350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88640"/>
            <a:ext cx="8352927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 </a:t>
            </a:r>
            <a:r>
              <a:rPr lang="ru-RU" b="1" dirty="0" smtClean="0">
                <a:solidFill>
                  <a:srgbClr val="FF0000"/>
                </a:solidFill>
              </a:rPr>
              <a:t>Цель проекта:</a:t>
            </a:r>
            <a:r>
              <a:rPr lang="ru-RU" dirty="0">
                <a:solidFill>
                  <a:srgbClr val="FF0000"/>
                </a:solidFill>
              </a:rPr>
              <a:t> </a:t>
            </a:r>
            <a:r>
              <a:rPr lang="ru-RU" dirty="0"/>
              <a:t>формирование уважительного отношения к культурным ценностям, обычаям и традициям семейных взаимоотношений русских людей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Взаимодействие </a:t>
            </a:r>
            <a:r>
              <a:rPr lang="ru-RU" dirty="0"/>
              <a:t>всех субъектов образовательного </a:t>
            </a:r>
            <a:r>
              <a:rPr lang="ru-RU" dirty="0" smtClean="0"/>
              <a:t>процесса в реализации проекта.</a:t>
            </a:r>
            <a:endParaRPr lang="ru-RU" dirty="0"/>
          </a:p>
          <a:p>
            <a:r>
              <a:rPr lang="ru-RU" b="1" dirty="0"/>
              <a:t>  </a:t>
            </a:r>
            <a:r>
              <a:rPr lang="ru-RU" b="1" dirty="0">
                <a:solidFill>
                  <a:srgbClr val="FF0000"/>
                </a:solidFill>
              </a:rPr>
              <a:t> Задачи:</a:t>
            </a:r>
          </a:p>
          <a:p>
            <a:r>
              <a:rPr lang="ru-RU" b="1" dirty="0">
                <a:solidFill>
                  <a:srgbClr val="FF0000"/>
                </a:solidFill>
              </a:rPr>
              <a:t>   Коррекционно-образовательные задачи:</a:t>
            </a:r>
          </a:p>
          <a:p>
            <a:r>
              <a:rPr lang="ru-RU" dirty="0"/>
              <a:t>    - активизировать и расширять словарь по теме;</a:t>
            </a:r>
          </a:p>
          <a:p>
            <a:r>
              <a:rPr lang="ru-RU" dirty="0"/>
              <a:t>    - обогащать первоначальные представления о специфике взаимоотношений, родственных связях, нормах, обычаях и традициях в русской семье;</a:t>
            </a:r>
          </a:p>
          <a:p>
            <a:r>
              <a:rPr lang="ru-RU" dirty="0"/>
              <a:t>   - совершенствовать грамматический строй речи;</a:t>
            </a:r>
          </a:p>
          <a:p>
            <a:r>
              <a:rPr lang="ru-RU" dirty="0"/>
              <a:t>   - развивать умение составлять </a:t>
            </a:r>
            <a:r>
              <a:rPr lang="ru-RU" dirty="0" smtClean="0"/>
              <a:t>рассказ.</a:t>
            </a:r>
            <a:endParaRPr lang="ru-RU" dirty="0"/>
          </a:p>
          <a:p>
            <a:r>
              <a:rPr lang="ru-RU" b="1" dirty="0"/>
              <a:t>   </a:t>
            </a:r>
            <a:r>
              <a:rPr lang="ru-RU" b="1" dirty="0">
                <a:solidFill>
                  <a:srgbClr val="FF0000"/>
                </a:solidFill>
              </a:rPr>
              <a:t>Коррекционно-развивающие задачи</a:t>
            </a:r>
            <a:r>
              <a:rPr lang="ru-RU" dirty="0">
                <a:solidFill>
                  <a:srgbClr val="FF0000"/>
                </a:solidFill>
              </a:rPr>
              <a:t>:</a:t>
            </a:r>
          </a:p>
          <a:p>
            <a:r>
              <a:rPr lang="ru-RU" dirty="0"/>
              <a:t>   - развивать </a:t>
            </a:r>
            <a:r>
              <a:rPr lang="ru-RU" dirty="0" smtClean="0"/>
              <a:t>общую </a:t>
            </a:r>
            <a:r>
              <a:rPr lang="ru-RU" dirty="0"/>
              <a:t>моторику, мелкую моторику;</a:t>
            </a:r>
          </a:p>
          <a:p>
            <a:r>
              <a:rPr lang="ru-RU" dirty="0"/>
              <a:t>   - развивать умение поддерживать беседу;</a:t>
            </a:r>
          </a:p>
          <a:p>
            <a:r>
              <a:rPr lang="ru-RU" dirty="0"/>
              <a:t>   - развивать зрительное, слуховое восприятие, творческое воображение.</a:t>
            </a:r>
          </a:p>
          <a:p>
            <a:r>
              <a:rPr lang="ru-RU" b="1" dirty="0"/>
              <a:t>  </a:t>
            </a:r>
            <a:r>
              <a:rPr lang="ru-RU" b="1" dirty="0">
                <a:solidFill>
                  <a:srgbClr val="FF0000"/>
                </a:solidFill>
              </a:rPr>
              <a:t> Коррекционно-воспитательные задачи:</a:t>
            </a:r>
          </a:p>
          <a:p>
            <a:r>
              <a:rPr lang="ru-RU" dirty="0"/>
              <a:t>   - воспитать уважительное отношение к родителям; желание сделать приятное родителям своими руками;</a:t>
            </a:r>
          </a:p>
          <a:p>
            <a:r>
              <a:rPr lang="ru-RU" dirty="0"/>
              <a:t>   - </a:t>
            </a:r>
            <a:r>
              <a:rPr lang="ru-RU" dirty="0" smtClean="0"/>
              <a:t>воспитывать </a:t>
            </a:r>
            <a:r>
              <a:rPr lang="ru-RU" dirty="0"/>
              <a:t>познавательный интерес к культуре своего народа.</a:t>
            </a:r>
          </a:p>
          <a:p>
            <a:pPr algn="just"/>
            <a:endParaRPr lang="ru-RU" sz="2000" dirty="0"/>
          </a:p>
          <a:p>
            <a:pPr algn="just"/>
            <a:endParaRPr lang="ru-RU" sz="2000" dirty="0"/>
          </a:p>
          <a:p>
            <a:pPr algn="just"/>
            <a:endParaRPr lang="ru-RU" sz="2000" dirty="0"/>
          </a:p>
          <a:p>
            <a:endParaRPr lang="ru-RU" sz="800" dirty="0"/>
          </a:p>
        </p:txBody>
      </p:sp>
    </p:spTree>
    <p:extLst>
      <p:ext uri="{BB962C8B-B14F-4D97-AF65-F5344CB8AC3E}">
        <p14:creationId xmlns="" xmlns:p14="http://schemas.microsoft.com/office/powerpoint/2010/main" val="116533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332656"/>
            <a:ext cx="6768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Реализация проекта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9" y="1412776"/>
            <a:ext cx="8352927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000" b="1" dirty="0" smtClean="0">
                <a:solidFill>
                  <a:srgbClr val="FF0000"/>
                </a:solidFill>
              </a:rPr>
              <a:t>Совместная работа учителя-логопеда с детьми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  <a:endParaRPr lang="ru-RU" sz="2000" dirty="0">
              <a:solidFill>
                <a:srgbClr val="FF0000"/>
              </a:solidFill>
            </a:endParaRPr>
          </a:p>
          <a:p>
            <a:pPr algn="just"/>
            <a:r>
              <a:rPr lang="ru-RU" sz="2000" i="1" u="sng" dirty="0">
                <a:solidFill>
                  <a:srgbClr val="FF0000"/>
                </a:solidFill>
              </a:rPr>
              <a:t>Речевое развитие</a:t>
            </a:r>
            <a:r>
              <a:rPr lang="ru-RU" sz="2000" dirty="0"/>
              <a:t> - </a:t>
            </a:r>
            <a:r>
              <a:rPr lang="ru-RU" sz="2000" dirty="0" smtClean="0"/>
              <a:t>чтение </a:t>
            </a:r>
            <a:r>
              <a:rPr lang="ru-RU" sz="2000" dirty="0"/>
              <a:t>художественной литературы по теме “Моя семья”: Е. Благинина «Посидим в тишине»; русские народные сказки «Дикие лебеди», «Сестрица Алёнушка и братец Иванушка», «Снегурочка», «Морозко», «Крошечка – </a:t>
            </a:r>
            <a:r>
              <a:rPr lang="ru-RU" sz="2000" dirty="0" err="1"/>
              <a:t>Хаврошечка</a:t>
            </a:r>
            <a:r>
              <a:rPr lang="ru-RU" sz="2000" dirty="0"/>
              <a:t>»; В. Катаев «Цветик-</a:t>
            </a:r>
            <a:r>
              <a:rPr lang="ru-RU" sz="2000" dirty="0" err="1"/>
              <a:t>семицветик</a:t>
            </a:r>
            <a:r>
              <a:rPr lang="ru-RU" sz="2000" dirty="0"/>
              <a:t>», С. </a:t>
            </a:r>
            <a:r>
              <a:rPr lang="ru-RU" sz="2000" dirty="0" err="1"/>
              <a:t>Баруздина</a:t>
            </a:r>
            <a:r>
              <a:rPr lang="ru-RU" sz="2000" dirty="0"/>
              <a:t> «Мамина работа», С. Михалкова «А что у вас? », сказки Г. Х. Андерсен «Огниво», «Стойкий оловянный солдатик»; Я. Акима «Моя родня», В. Драгунского «Моя сестра </a:t>
            </a:r>
            <a:r>
              <a:rPr lang="ru-RU" sz="2000" dirty="0" err="1"/>
              <a:t>Ксения».Заучивание</a:t>
            </a:r>
            <a:r>
              <a:rPr lang="ru-RU" sz="2000" dirty="0"/>
              <a:t> пословиц и поговорок о семье, дружбе, пальчиковые игры: «Дружная семейка», «Строим дом», «Капитан», «Три Катюшки», «Помощник».</a:t>
            </a:r>
          </a:p>
          <a:p>
            <a:pPr algn="just"/>
            <a:r>
              <a:rPr lang="ru-RU" sz="2000" dirty="0"/>
              <a:t>Разучивание стихов, песен о семье, был проведен конкурс стихов и песен «Моя семья".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Срок реализация проекта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  <a:r>
              <a:rPr lang="ru-RU" sz="2000" b="1" dirty="0" smtClean="0">
                <a:solidFill>
                  <a:srgbClr val="FF0000"/>
                </a:solidFill>
              </a:rPr>
              <a:t> 3 месяца</a:t>
            </a:r>
            <a:endParaRPr lang="ru-RU" sz="2000" dirty="0">
              <a:solidFill>
                <a:srgbClr val="002060"/>
              </a:solidFill>
            </a:endParaRPr>
          </a:p>
          <a:p>
            <a:pPr algn="just"/>
            <a:endParaRPr lang="ru-RU" sz="2000" dirty="0"/>
          </a:p>
          <a:p>
            <a:endParaRPr lang="ru-RU" sz="800" dirty="0"/>
          </a:p>
        </p:txBody>
      </p:sp>
    </p:spTree>
    <p:extLst>
      <p:ext uri="{BB962C8B-B14F-4D97-AF65-F5344CB8AC3E}">
        <p14:creationId xmlns="" xmlns:p14="http://schemas.microsoft.com/office/powerpoint/2010/main" val="3650671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548680"/>
            <a:ext cx="8352927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FF0000"/>
                </a:solidFill>
              </a:rPr>
              <a:t>Беседы:</a:t>
            </a:r>
            <a:r>
              <a:rPr lang="ru-RU" sz="2000" dirty="0"/>
              <a:t> «Моя дружная семья», «Расскажи мне о своей семье», «Люди каких профессий были и есть в вашем роду», «Мои домашние обязанности», «Если мама устала… », «Как я помогал папе, бабушке, дедушке», «Мои родители – строители, врачи, учителя, и т. д. », «Что любит моя мама», </a:t>
            </a:r>
            <a:r>
              <a:rPr lang="ru-RU" sz="2000" dirty="0" smtClean="0"/>
              <a:t>«</a:t>
            </a:r>
            <a:r>
              <a:rPr lang="ru-RU" sz="2000" dirty="0"/>
              <a:t>Моя родословная», «Я и моё имя», «Выходной день в нашей семье», «Самые дорогие люди», «Мои близкие», «Как росли мои родители, бабушка и дедушка», «Традиции нашей семьи</a:t>
            </a:r>
            <a:r>
              <a:rPr lang="ru-RU" sz="2000" dirty="0" smtClean="0"/>
              <a:t>».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Художественно </a:t>
            </a:r>
            <a:r>
              <a:rPr lang="ru-RU" sz="2000" b="1" dirty="0">
                <a:solidFill>
                  <a:srgbClr val="FF0000"/>
                </a:solidFill>
              </a:rPr>
              <a:t>– эстетическое </a:t>
            </a:r>
            <a:r>
              <a:rPr lang="ru-RU" sz="2000" b="1" dirty="0" smtClean="0">
                <a:solidFill>
                  <a:srgbClr val="FF0000"/>
                </a:solidFill>
              </a:rPr>
              <a:t>развитие</a:t>
            </a:r>
            <a:r>
              <a:rPr lang="en-US" sz="2000" b="1" dirty="0" smtClean="0">
                <a:solidFill>
                  <a:srgbClr val="FF0000"/>
                </a:solidFill>
              </a:rPr>
              <a:t>: </a:t>
            </a:r>
            <a:r>
              <a:rPr lang="ru-RU" sz="2000" dirty="0" smtClean="0"/>
              <a:t>изготовление </a:t>
            </a:r>
            <a:r>
              <a:rPr lang="ru-RU" sz="2000" dirty="0"/>
              <a:t>подарков для родителей. «Открытка для мамы на день матери», «Поздравительная открытка для папы</a:t>
            </a:r>
            <a:r>
              <a:rPr lang="ru-RU" sz="2000" dirty="0" smtClean="0"/>
              <a:t>».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>
                <a:solidFill>
                  <a:srgbClr val="FF0000"/>
                </a:solidFill>
              </a:rPr>
              <a:t>Выставка рисунков: </a:t>
            </a:r>
            <a:r>
              <a:rPr lang="ru-RU" sz="2000" dirty="0"/>
              <a:t>«Моя мама – самая лучшая», «Наша дружная семья» (</a:t>
            </a:r>
            <a:r>
              <a:rPr lang="ru-RU" sz="2000" dirty="0" smtClean="0"/>
              <a:t>фотографии) .</a:t>
            </a:r>
            <a:endParaRPr lang="ru-RU" sz="2000" dirty="0"/>
          </a:p>
          <a:p>
            <a:pPr marL="457200" indent="-457200" algn="just">
              <a:buAutoNum type="arabicPeriod"/>
            </a:pPr>
            <a:endParaRPr lang="ru-RU" sz="2000" dirty="0">
              <a:solidFill>
                <a:srgbClr val="002060"/>
              </a:solidFill>
            </a:endParaRPr>
          </a:p>
          <a:p>
            <a:pPr algn="just"/>
            <a:endParaRPr lang="ru-RU" sz="2000" dirty="0"/>
          </a:p>
          <a:p>
            <a:endParaRPr lang="ru-RU" sz="800" dirty="0"/>
          </a:p>
        </p:txBody>
      </p:sp>
      <p:pic>
        <p:nvPicPr>
          <p:cNvPr id="2050" name="Picture 2" descr="https://a.d-cd.net/KMAAAgDztOA-19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767" y="4941168"/>
            <a:ext cx="2142117" cy="16065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280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9" y="692696"/>
            <a:ext cx="835292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2. </a:t>
            </a:r>
            <a:r>
              <a:rPr lang="ru-RU" sz="2000" b="1" dirty="0">
                <a:solidFill>
                  <a:srgbClr val="FF0000"/>
                </a:solidFill>
              </a:rPr>
              <a:t>Воспитатель – </a:t>
            </a:r>
            <a:r>
              <a:rPr lang="ru-RU" sz="2000" b="1" dirty="0" smtClean="0">
                <a:solidFill>
                  <a:srgbClr val="FF0000"/>
                </a:solidFill>
              </a:rPr>
              <a:t>родитель</a:t>
            </a:r>
          </a:p>
          <a:p>
            <a:pPr algn="ctr"/>
            <a:endParaRPr lang="ru-RU" sz="2000" dirty="0">
              <a:solidFill>
                <a:srgbClr val="FF0000"/>
              </a:solidFill>
            </a:endParaRPr>
          </a:p>
          <a:p>
            <a:pPr algn="just"/>
            <a:r>
              <a:rPr lang="ru-RU" sz="2000" i="1" dirty="0">
                <a:solidFill>
                  <a:srgbClr val="FF0000"/>
                </a:solidFill>
              </a:rPr>
              <a:t>Консультации для </a:t>
            </a:r>
            <a:r>
              <a:rPr lang="ru-RU" sz="2000" i="1" dirty="0" smtClean="0">
                <a:solidFill>
                  <a:srgbClr val="FF0000"/>
                </a:solidFill>
              </a:rPr>
              <a:t>родителей - </a:t>
            </a:r>
            <a:r>
              <a:rPr lang="ru-RU" sz="2000" dirty="0" smtClean="0"/>
              <a:t>«Общение </a:t>
            </a:r>
            <a:r>
              <a:rPr lang="ru-RU" sz="2000" dirty="0"/>
              <a:t>детей и родителей в семье</a:t>
            </a:r>
            <a:r>
              <a:rPr lang="ru-RU" sz="2000" dirty="0" smtClean="0"/>
              <a:t>», «Как сохранить традиции в семье?!», «Моя-любимая семья!», </a:t>
            </a:r>
            <a:r>
              <a:rPr lang="ru-RU" sz="2000" dirty="0"/>
              <a:t>«Родословная – старинная русская традиция», «Памятка по составлению родословной» (с эскизами по ее оформлению</a:t>
            </a:r>
            <a:r>
              <a:rPr lang="ru-RU" sz="2000" dirty="0" smtClean="0"/>
              <a:t>).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Поместить </a:t>
            </a:r>
            <a:r>
              <a:rPr lang="ru-RU" sz="2000" i="1" dirty="0">
                <a:solidFill>
                  <a:srgbClr val="FF0000"/>
                </a:solidFill>
              </a:rPr>
              <a:t>тесты</a:t>
            </a:r>
            <a:r>
              <a:rPr lang="ru-RU" sz="2000" dirty="0"/>
              <a:t> в уголок для родителей с целью повышение их культуры общения в семье: «Искусство жить с детьми, или какой Вы родитель</a:t>
            </a:r>
            <a:r>
              <a:rPr lang="ru-RU" sz="2000" dirty="0" smtClean="0"/>
              <a:t>».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i="1" dirty="0" smtClean="0">
                <a:solidFill>
                  <a:srgbClr val="FF0000"/>
                </a:solidFill>
              </a:rPr>
              <a:t>Индивидуальные </a:t>
            </a:r>
            <a:r>
              <a:rPr lang="ru-RU" sz="2000" i="1" dirty="0">
                <a:solidFill>
                  <a:srgbClr val="FF0000"/>
                </a:solidFill>
              </a:rPr>
              <a:t>беседы-консультации.</a:t>
            </a:r>
          </a:p>
          <a:p>
            <a:pPr algn="just"/>
            <a:r>
              <a:rPr lang="ru-RU" sz="2000" dirty="0"/>
              <a:t>Привлечь родителей к сбору материалов, необходимых для реализации проекта.</a:t>
            </a:r>
          </a:p>
          <a:p>
            <a:pPr algn="just"/>
            <a:endParaRPr lang="ru-RU" sz="2000" dirty="0">
              <a:solidFill>
                <a:srgbClr val="002060"/>
              </a:solidFill>
            </a:endParaRPr>
          </a:p>
          <a:p>
            <a:pPr algn="just"/>
            <a:endParaRPr lang="ru-RU" sz="2000" dirty="0"/>
          </a:p>
          <a:p>
            <a:endParaRPr lang="ru-RU" sz="800" dirty="0"/>
          </a:p>
        </p:txBody>
      </p:sp>
      <p:pic>
        <p:nvPicPr>
          <p:cNvPr id="3074" name="Picture 2" descr="https://catherineasquithgallery.com/uploads/posts/2021-02/1613441814_35-p-fon-dlya-prezentatsii-pro-semyu-3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853153"/>
            <a:ext cx="2199935" cy="16499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43845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9" y="692696"/>
            <a:ext cx="835292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3. Родители – дети</a:t>
            </a:r>
          </a:p>
          <a:p>
            <a:pPr algn="ctr"/>
            <a:endParaRPr lang="ru-RU" sz="2000" dirty="0">
              <a:solidFill>
                <a:srgbClr val="FF0000"/>
              </a:solidFill>
            </a:endParaRPr>
          </a:p>
          <a:p>
            <a:pPr algn="just"/>
            <a:r>
              <a:rPr lang="ru-RU" sz="2000" i="1" dirty="0" smtClean="0">
                <a:solidFill>
                  <a:srgbClr val="FF0000"/>
                </a:solidFill>
              </a:rPr>
              <a:t>Социально </a:t>
            </a:r>
            <a:r>
              <a:rPr lang="ru-RU" sz="2000" i="1" dirty="0">
                <a:solidFill>
                  <a:srgbClr val="FF0000"/>
                </a:solidFill>
              </a:rPr>
              <a:t>– коммуникативное </a:t>
            </a:r>
            <a:r>
              <a:rPr lang="ru-RU" sz="2000" i="1" dirty="0" smtClean="0">
                <a:solidFill>
                  <a:srgbClr val="FF0000"/>
                </a:solidFill>
              </a:rPr>
              <a:t>развитие.</a:t>
            </a:r>
            <a:endParaRPr lang="ru-RU" sz="2000" i="1" dirty="0">
              <a:solidFill>
                <a:srgbClr val="FF0000"/>
              </a:solidFill>
            </a:endParaRPr>
          </a:p>
          <a:p>
            <a:pPr algn="just"/>
            <a:r>
              <a:rPr lang="ru-RU" sz="2000" i="1" dirty="0">
                <a:solidFill>
                  <a:srgbClr val="FF0000"/>
                </a:solidFill>
              </a:rPr>
              <a:t>Беседы</a:t>
            </a:r>
            <a:r>
              <a:rPr lang="ru-RU" sz="2000" dirty="0"/>
              <a:t> с детьми о своей семье, родственниках.</a:t>
            </a:r>
          </a:p>
          <a:p>
            <a:pPr algn="just"/>
            <a:r>
              <a:rPr lang="ru-RU" sz="2000" i="1" dirty="0">
                <a:solidFill>
                  <a:srgbClr val="FF0000"/>
                </a:solidFill>
              </a:rPr>
              <a:t>Речевое </a:t>
            </a:r>
            <a:r>
              <a:rPr lang="ru-RU" sz="2000" i="1" dirty="0" smtClean="0">
                <a:solidFill>
                  <a:srgbClr val="FF0000"/>
                </a:solidFill>
              </a:rPr>
              <a:t>развитие.</a:t>
            </a:r>
            <a:endParaRPr lang="ru-RU" sz="2000" i="1" dirty="0">
              <a:solidFill>
                <a:srgbClr val="FF0000"/>
              </a:solidFill>
            </a:endParaRPr>
          </a:p>
          <a:p>
            <a:pPr algn="just"/>
            <a:r>
              <a:rPr lang="ru-RU" sz="2000" i="1" dirty="0">
                <a:solidFill>
                  <a:srgbClr val="FF0000"/>
                </a:solidFill>
              </a:rPr>
              <a:t>Рассказы родителей</a:t>
            </a:r>
            <a:r>
              <a:rPr lang="ru-RU" sz="2000" dirty="0"/>
              <a:t> о своем детстве, о школьных годах, о семейных традициях и реликвиях, о своей профессии.</a:t>
            </a:r>
          </a:p>
          <a:p>
            <a:pPr algn="just"/>
            <a:r>
              <a:rPr lang="ru-RU" sz="2000" i="1" dirty="0">
                <a:solidFill>
                  <a:srgbClr val="FF0000"/>
                </a:solidFill>
              </a:rPr>
              <a:t>Чтение художественной литературы</a:t>
            </a:r>
            <a:r>
              <a:rPr lang="ru-RU" sz="2000" dirty="0"/>
              <a:t> о взаимоотношениях в семье</a:t>
            </a:r>
            <a:r>
              <a:rPr lang="ru-RU" sz="2000" dirty="0" smtClean="0"/>
              <a:t>: О</a:t>
            </a:r>
            <a:r>
              <a:rPr lang="ru-RU" sz="2000" dirty="0"/>
              <a:t>. Осеева “Честное слово”, “Просто старушка</a:t>
            </a:r>
            <a:r>
              <a:rPr lang="ru-RU" sz="2000" dirty="0" smtClean="0"/>
              <a:t>”,                                         </a:t>
            </a:r>
            <a:r>
              <a:rPr lang="ru-RU" sz="2000" dirty="0"/>
              <a:t>З. Александрова “Посидим в тишине” и др.</a:t>
            </a:r>
          </a:p>
          <a:p>
            <a:pPr algn="just"/>
            <a:r>
              <a:rPr lang="ru-RU" sz="2000" i="1" dirty="0">
                <a:solidFill>
                  <a:srgbClr val="FF0000"/>
                </a:solidFill>
              </a:rPr>
              <a:t>Художественно – эстетическое </a:t>
            </a:r>
            <a:r>
              <a:rPr lang="ru-RU" sz="2000" i="1" dirty="0" smtClean="0">
                <a:solidFill>
                  <a:srgbClr val="FF0000"/>
                </a:solidFill>
              </a:rPr>
              <a:t>развитие.</a:t>
            </a:r>
            <a:endParaRPr lang="ru-RU" sz="2000" i="1" dirty="0">
              <a:solidFill>
                <a:srgbClr val="FF0000"/>
              </a:solidFill>
            </a:endParaRPr>
          </a:p>
          <a:p>
            <a:pPr algn="just"/>
            <a:r>
              <a:rPr lang="ru-RU" sz="2000" i="1" dirty="0">
                <a:solidFill>
                  <a:srgbClr val="FF0000"/>
                </a:solidFill>
              </a:rPr>
              <a:t>Составление таблиц-схем </a:t>
            </a:r>
            <a:r>
              <a:rPr lang="ru-RU" sz="2000" dirty="0"/>
              <a:t>“Моя </a:t>
            </a:r>
            <a:r>
              <a:rPr lang="ru-RU" sz="2000" dirty="0" smtClean="0"/>
              <a:t>родословная».</a:t>
            </a:r>
            <a:endParaRPr lang="ru-RU" sz="2000" dirty="0"/>
          </a:p>
          <a:p>
            <a:pPr algn="just"/>
            <a:r>
              <a:rPr lang="ru-RU" sz="2000" i="1" dirty="0">
                <a:solidFill>
                  <a:srgbClr val="FF0000"/>
                </a:solidFill>
              </a:rPr>
              <a:t>Выставка творческих работ</a:t>
            </a:r>
            <a:r>
              <a:rPr lang="ru-RU" sz="2000" dirty="0"/>
              <a:t> с привлечением детей «Мамочка – милая, самая любимая» посвящённая дню матери (рисунки детей портрет мамы) .</a:t>
            </a:r>
          </a:p>
          <a:p>
            <a:pPr algn="just"/>
            <a:r>
              <a:rPr lang="ru-RU" sz="2000" i="1" dirty="0" smtClean="0">
                <a:solidFill>
                  <a:srgbClr val="FF0000"/>
                </a:solidFill>
              </a:rPr>
              <a:t>Выставка </a:t>
            </a:r>
            <a:r>
              <a:rPr lang="ru-RU" sz="2000" i="1" dirty="0">
                <a:solidFill>
                  <a:srgbClr val="FF0000"/>
                </a:solidFill>
              </a:rPr>
              <a:t>стенгазет</a:t>
            </a:r>
            <a:r>
              <a:rPr lang="ru-RU" sz="2000" dirty="0"/>
              <a:t> «Генеалогическое древо</a:t>
            </a:r>
            <a:r>
              <a:rPr lang="ru-RU" sz="2000" dirty="0" smtClean="0"/>
              <a:t>».</a:t>
            </a:r>
            <a:endParaRPr lang="ru-RU" sz="2000" dirty="0"/>
          </a:p>
          <a:p>
            <a:pPr algn="just"/>
            <a:endParaRPr lang="ru-RU" sz="2000" dirty="0">
              <a:solidFill>
                <a:srgbClr val="002060"/>
              </a:solidFill>
            </a:endParaRPr>
          </a:p>
          <a:p>
            <a:pPr algn="just"/>
            <a:endParaRPr lang="ru-RU" sz="2000" dirty="0"/>
          </a:p>
          <a:p>
            <a:endParaRPr lang="ru-RU" sz="800" dirty="0"/>
          </a:p>
        </p:txBody>
      </p:sp>
      <p:pic>
        <p:nvPicPr>
          <p:cNvPr id="4098" name="Picture 2" descr="https://phonoteka.org/uploads/posts/2021-04/1619552605_13-phonoteka_org-p-fon-semeinie-traditsii-1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784309" cy="2088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78361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404664"/>
            <a:ext cx="8496943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4</a:t>
            </a:r>
            <a:r>
              <a:rPr lang="ru-RU" sz="2000" b="1" dirty="0">
                <a:solidFill>
                  <a:srgbClr val="FF0000"/>
                </a:solidFill>
              </a:rPr>
              <a:t>. </a:t>
            </a:r>
            <a:r>
              <a:rPr lang="ru-RU" sz="2000" b="1" dirty="0" smtClean="0">
                <a:solidFill>
                  <a:srgbClr val="FF0000"/>
                </a:solidFill>
              </a:rPr>
              <a:t>Воспитатель </a:t>
            </a:r>
            <a:r>
              <a:rPr lang="ru-RU" sz="2000" b="1" dirty="0">
                <a:solidFill>
                  <a:srgbClr val="FF0000"/>
                </a:solidFill>
              </a:rPr>
              <a:t>– </a:t>
            </a:r>
            <a:r>
              <a:rPr lang="ru-RU" sz="2000" b="1" dirty="0" smtClean="0">
                <a:solidFill>
                  <a:srgbClr val="FF0000"/>
                </a:solidFill>
              </a:rPr>
              <a:t>уч.-логопед </a:t>
            </a:r>
            <a:r>
              <a:rPr lang="ru-RU" sz="2000" b="1" dirty="0">
                <a:solidFill>
                  <a:srgbClr val="FF0000"/>
                </a:solidFill>
              </a:rPr>
              <a:t>–</a:t>
            </a:r>
            <a:r>
              <a:rPr lang="ru-RU" sz="2000" b="1" dirty="0" smtClean="0">
                <a:solidFill>
                  <a:srgbClr val="FF0000"/>
                </a:solidFill>
              </a:rPr>
              <a:t> родители </a:t>
            </a:r>
            <a:r>
              <a:rPr lang="ru-RU" sz="2000" b="1" dirty="0">
                <a:solidFill>
                  <a:srgbClr val="FF0000"/>
                </a:solidFill>
              </a:rPr>
              <a:t>– дети</a:t>
            </a:r>
            <a:r>
              <a:rPr lang="ru-RU" sz="2000" b="1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ru-RU" sz="2000" dirty="0">
              <a:solidFill>
                <a:srgbClr val="FF0000"/>
              </a:solidFill>
            </a:endParaRPr>
          </a:p>
          <a:p>
            <a:pPr algn="just"/>
            <a:r>
              <a:rPr lang="ru-RU" sz="1900" i="1" dirty="0">
                <a:solidFill>
                  <a:srgbClr val="FF0000"/>
                </a:solidFill>
              </a:rPr>
              <a:t>Поисковая работа</a:t>
            </a:r>
            <a:r>
              <a:rPr lang="ru-RU" sz="1900" dirty="0"/>
              <a:t> по подбору иллюстративного материала по теме «Семья».</a:t>
            </a:r>
          </a:p>
          <a:p>
            <a:pPr algn="just"/>
            <a:r>
              <a:rPr lang="ru-RU" sz="1900" i="1" dirty="0">
                <a:solidFill>
                  <a:srgbClr val="FF0000"/>
                </a:solidFill>
              </a:rPr>
              <a:t>Консультация</a:t>
            </a:r>
            <a:r>
              <a:rPr lang="ru-RU" sz="1900" dirty="0"/>
              <a:t> «Что нужно знать о своем ребенке</a:t>
            </a:r>
            <a:r>
              <a:rPr lang="ru-RU" sz="1900" dirty="0" smtClean="0"/>
              <a:t>».</a:t>
            </a:r>
            <a:endParaRPr lang="ru-RU" sz="1900" dirty="0"/>
          </a:p>
          <a:p>
            <a:pPr algn="just"/>
            <a:r>
              <a:rPr lang="ru-RU" sz="1900" i="1" dirty="0" smtClean="0">
                <a:solidFill>
                  <a:srgbClr val="FF0000"/>
                </a:solidFill>
              </a:rPr>
              <a:t>Оформление уголка </a:t>
            </a:r>
            <a:r>
              <a:rPr lang="ru-RU" sz="1900" dirty="0" smtClean="0"/>
              <a:t>«Право </a:t>
            </a:r>
            <a:r>
              <a:rPr lang="ru-RU" sz="1900" dirty="0"/>
              <a:t>родителя и права ребенка»</a:t>
            </a:r>
          </a:p>
          <a:p>
            <a:pPr algn="just"/>
            <a:r>
              <a:rPr lang="ru-RU" sz="1900" i="1" dirty="0">
                <a:solidFill>
                  <a:srgbClr val="FF0000"/>
                </a:solidFill>
              </a:rPr>
              <a:t>Художественная деятельность</a:t>
            </a:r>
            <a:r>
              <a:rPr lang="ru-RU" sz="1900" dirty="0"/>
              <a:t> «Семейный портрет».</a:t>
            </a:r>
          </a:p>
          <a:p>
            <a:pPr algn="just"/>
            <a:r>
              <a:rPr lang="ru-RU" sz="1900" i="1" dirty="0">
                <a:solidFill>
                  <a:srgbClr val="FF0000"/>
                </a:solidFill>
              </a:rPr>
              <a:t>Развлечение</a:t>
            </a:r>
            <a:r>
              <a:rPr lang="ru-RU" sz="1900" dirty="0"/>
              <a:t> ко дню </a:t>
            </a:r>
            <a:r>
              <a:rPr lang="ru-RU" sz="1900" dirty="0" smtClean="0"/>
              <a:t>матери, совместный </a:t>
            </a:r>
            <a:r>
              <a:rPr lang="ru-RU" sz="1900" dirty="0"/>
              <a:t>спортивный праздник с детьми и их родителями «Моя семья»</a:t>
            </a:r>
          </a:p>
          <a:p>
            <a:pPr algn="just"/>
            <a:r>
              <a:rPr lang="ru-RU" sz="1900" i="1" dirty="0">
                <a:solidFill>
                  <a:srgbClr val="FF0000"/>
                </a:solidFill>
              </a:rPr>
              <a:t>Фотовыставка</a:t>
            </a:r>
            <a:r>
              <a:rPr lang="ru-RU" sz="1900" dirty="0"/>
              <a:t> «Наши семейные традиции», «Отдыхаем всей семьей! ».</a:t>
            </a:r>
          </a:p>
          <a:p>
            <a:pPr algn="just"/>
            <a:r>
              <a:rPr lang="ru-RU" sz="1900" i="1" dirty="0">
                <a:solidFill>
                  <a:srgbClr val="FF0000"/>
                </a:solidFill>
              </a:rPr>
              <a:t>Рассказы и рисунки детей:</a:t>
            </a:r>
            <a:r>
              <a:rPr lang="ru-RU" sz="1900" dirty="0"/>
              <a:t> «Познакомьтесь с моей семьёй»</a:t>
            </a:r>
          </a:p>
          <a:p>
            <a:pPr algn="just"/>
            <a:r>
              <a:rPr lang="ru-RU" sz="1900" dirty="0"/>
              <a:t>«Генеалогическое древо моей семьи</a:t>
            </a:r>
            <a:r>
              <a:rPr lang="ru-RU" sz="1900" dirty="0" smtClean="0"/>
              <a:t>», «</a:t>
            </a:r>
            <a:r>
              <a:rPr lang="ru-RU" sz="1900" dirty="0" err="1" smtClean="0"/>
              <a:t>Смый</a:t>
            </a:r>
            <a:r>
              <a:rPr lang="ru-RU" sz="1900" dirty="0" smtClean="0"/>
              <a:t> </a:t>
            </a:r>
            <a:r>
              <a:rPr lang="ru-RU" sz="1900" dirty="0"/>
              <a:t>лучший рецепт семьи» для создания кулинарной энциклопедии.</a:t>
            </a:r>
          </a:p>
          <a:p>
            <a:pPr algn="just"/>
            <a:r>
              <a:rPr lang="ru-RU" sz="1900" u="sng" dirty="0">
                <a:solidFill>
                  <a:srgbClr val="FF0000"/>
                </a:solidFill>
              </a:rPr>
              <a:t>Заключительный этап</a:t>
            </a:r>
            <a:r>
              <a:rPr lang="ru-RU" sz="1900" dirty="0"/>
              <a:t> – Презентация «Профессии наших мам и пап</a:t>
            </a:r>
            <a:r>
              <a:rPr lang="ru-RU" sz="1900" dirty="0" smtClean="0"/>
              <a:t>», фотовыставка </a:t>
            </a:r>
            <a:r>
              <a:rPr lang="ru-RU" sz="1900" dirty="0"/>
              <a:t>«Мамочка – милая, самая любимая</a:t>
            </a:r>
            <a:r>
              <a:rPr lang="ru-RU" sz="1900" dirty="0" smtClean="0"/>
              <a:t>».</a:t>
            </a:r>
            <a:endParaRPr lang="ru-RU" sz="1900" dirty="0"/>
          </a:p>
          <a:p>
            <a:pPr algn="just"/>
            <a:r>
              <a:rPr lang="ru-RU" sz="1900" i="1" dirty="0">
                <a:solidFill>
                  <a:srgbClr val="FF0000"/>
                </a:solidFill>
              </a:rPr>
              <a:t>Утренник</a:t>
            </a:r>
            <a:r>
              <a:rPr lang="ru-RU" sz="1900" dirty="0"/>
              <a:t> «Мамино сердце</a:t>
            </a:r>
            <a:r>
              <a:rPr lang="ru-RU" sz="1900" dirty="0" smtClean="0"/>
              <a:t>»,  «8 Марта».</a:t>
            </a:r>
            <a:endParaRPr lang="ru-RU" sz="1900" dirty="0"/>
          </a:p>
          <a:p>
            <a:pPr algn="just"/>
            <a:r>
              <a:rPr lang="ru-RU" sz="1900" i="1" dirty="0">
                <a:solidFill>
                  <a:srgbClr val="FF0000"/>
                </a:solidFill>
              </a:rPr>
              <a:t>Поделки</a:t>
            </a:r>
            <a:r>
              <a:rPr lang="ru-RU" sz="1900" dirty="0"/>
              <a:t> для пап ко дню защитника Отечества.</a:t>
            </a:r>
          </a:p>
          <a:p>
            <a:pPr algn="just"/>
            <a:r>
              <a:rPr lang="ru-RU" sz="1900" i="1" dirty="0">
                <a:solidFill>
                  <a:srgbClr val="FF0000"/>
                </a:solidFill>
              </a:rPr>
              <a:t>Конкурс стихов</a:t>
            </a:r>
            <a:r>
              <a:rPr lang="ru-RU" sz="1900" dirty="0"/>
              <a:t> и песен «Моя </a:t>
            </a:r>
            <a:r>
              <a:rPr lang="ru-RU" sz="1900" dirty="0" smtClean="0"/>
              <a:t>семья».</a:t>
            </a:r>
            <a:endParaRPr lang="ru-RU" sz="1900" dirty="0"/>
          </a:p>
          <a:p>
            <a:pPr algn="just"/>
            <a:r>
              <a:rPr lang="ru-RU" sz="1900" i="1" dirty="0" smtClean="0">
                <a:solidFill>
                  <a:srgbClr val="FF0000"/>
                </a:solidFill>
              </a:rPr>
              <a:t>Выставка </a:t>
            </a:r>
            <a:r>
              <a:rPr lang="ru-RU" sz="1900" i="1" dirty="0">
                <a:solidFill>
                  <a:srgbClr val="FF0000"/>
                </a:solidFill>
              </a:rPr>
              <a:t>стенгазет</a:t>
            </a:r>
            <a:r>
              <a:rPr lang="ru-RU" sz="1900" dirty="0"/>
              <a:t> «Генеалогическое древо</a:t>
            </a:r>
            <a:r>
              <a:rPr lang="ru-RU" sz="1900" dirty="0" smtClean="0"/>
              <a:t>», «Наши семейные традиции», «Моя любимая семья!».</a:t>
            </a:r>
            <a:endParaRPr lang="ru-RU" sz="1900" dirty="0"/>
          </a:p>
          <a:p>
            <a:endParaRPr lang="ru-RU" sz="800" dirty="0"/>
          </a:p>
        </p:txBody>
      </p:sp>
    </p:spTree>
    <p:extLst>
      <p:ext uri="{BB962C8B-B14F-4D97-AF65-F5344CB8AC3E}">
        <p14:creationId xmlns="" xmlns:p14="http://schemas.microsoft.com/office/powerpoint/2010/main" val="706515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d129.ru/about/img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9" y="1813689"/>
            <a:ext cx="4788532" cy="35913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261029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  <a:latin typeface="Bookman Old Style" pitchFamily="18" charset="0"/>
              </a:rPr>
              <a:t>Залог семейного счастья в доброте, </a:t>
            </a:r>
            <a:endParaRPr lang="ru-RU" sz="20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r>
              <a:rPr lang="ru-RU" sz="2000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000" dirty="0" smtClean="0">
                <a:solidFill>
                  <a:srgbClr val="C00000"/>
                </a:solidFill>
                <a:latin typeface="Bookman Old Style" pitchFamily="18" charset="0"/>
              </a:rPr>
              <a:t>                                                   откровенности</a:t>
            </a:r>
            <a:r>
              <a:rPr lang="ru-RU" sz="2000" dirty="0">
                <a:solidFill>
                  <a:srgbClr val="C00000"/>
                </a:solidFill>
                <a:latin typeface="Bookman Old Style" pitchFamily="18" charset="0"/>
              </a:rPr>
              <a:t>, </a:t>
            </a:r>
            <a:endParaRPr lang="ru-RU" sz="20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r>
              <a:rPr lang="ru-RU" sz="2000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000" dirty="0" smtClean="0">
                <a:solidFill>
                  <a:srgbClr val="C00000"/>
                </a:solidFill>
                <a:latin typeface="Bookman Old Style" pitchFamily="18" charset="0"/>
              </a:rPr>
              <a:t>                                                                   отзывчивости…!</a:t>
            </a:r>
          </a:p>
          <a:p>
            <a:endParaRPr lang="ru-RU" dirty="0"/>
          </a:p>
          <a:p>
            <a:r>
              <a:rPr lang="ru-RU" dirty="0" smtClean="0">
                <a:solidFill>
                  <a:srgbClr val="7030A0"/>
                </a:solidFill>
              </a:rPr>
              <a:t>                                                                                                                  Эмиль Золя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03848" y="3244334"/>
            <a:ext cx="324036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>
              <a:solidFill>
                <a:srgbClr val="FF0000"/>
              </a:solidFill>
            </a:endParaRP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>
              <a:solidFill>
                <a:srgbClr val="FF0000"/>
              </a:solidFill>
            </a:endParaRP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>
              <a:solidFill>
                <a:srgbClr val="FF0000"/>
              </a:solidFill>
            </a:endParaRP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sz="1600" dirty="0" smtClean="0">
                <a:solidFill>
                  <a:srgbClr val="FF0000"/>
                </a:solidFill>
              </a:rPr>
              <a:t>Выполнила </a:t>
            </a:r>
            <a:r>
              <a:rPr lang="ru-RU" sz="1600" dirty="0" err="1" smtClean="0">
                <a:solidFill>
                  <a:srgbClr val="FF0000"/>
                </a:solidFill>
              </a:rPr>
              <a:t>Курнеева</a:t>
            </a:r>
            <a:r>
              <a:rPr lang="ru-RU" sz="1600" dirty="0" smtClean="0">
                <a:solidFill>
                  <a:srgbClr val="FF0000"/>
                </a:solidFill>
              </a:rPr>
              <a:t> М.В.                                       Учитель-логопед                                              МБДОУ «Детский сад № 436»</a:t>
            </a:r>
            <a:r>
              <a:rPr lang="ru-RU" b="1" dirty="0" smtClean="0">
                <a:solidFill>
                  <a:srgbClr val="FF0000"/>
                </a:solidFill>
              </a:rPr>
              <a:t> 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Другая 3">
      <a:dk1>
        <a:srgbClr val="000000"/>
      </a:dk1>
      <a:lt1>
        <a:sysClr val="window" lastClr="FFFFFF"/>
      </a:lt1>
      <a:dk2>
        <a:srgbClr val="00B0F0"/>
      </a:dk2>
      <a:lt2>
        <a:srgbClr val="F7C890"/>
      </a:lt2>
      <a:accent1>
        <a:srgbClr val="A5B592"/>
      </a:accent1>
      <a:accent2>
        <a:srgbClr val="F7C890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204</TotalTime>
  <Words>829</Words>
  <Application>Microsoft Office PowerPoint</Application>
  <PresentationFormat>Экран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Проект для детей старшего дошкольного возраста                            «Семейные традиции»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Назови одним словом!</dc:title>
  <dc:creator>ОЛЬГА</dc:creator>
  <cp:lastModifiedBy>Пользователь</cp:lastModifiedBy>
  <cp:revision>18</cp:revision>
  <dcterms:created xsi:type="dcterms:W3CDTF">2020-04-29T18:22:39Z</dcterms:created>
  <dcterms:modified xsi:type="dcterms:W3CDTF">2024-12-06T10:27:29Z</dcterms:modified>
</cp:coreProperties>
</file>