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5" r:id="rId6"/>
    <p:sldId id="262" r:id="rId7"/>
    <p:sldId id="267" r:id="rId8"/>
    <p:sldId id="268" r:id="rId9"/>
    <p:sldId id="276" r:id="rId10"/>
    <p:sldId id="275" r:id="rId11"/>
    <p:sldId id="277" r:id="rId12"/>
    <p:sldId id="273" r:id="rId13"/>
    <p:sldId id="274"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400"/>
          </a:pPr>
          <a:endParaRPr lang="ru-RU"/>
        </a:p>
      </c:txPr>
    </c:title>
    <c:plotArea>
      <c:layout/>
      <c:barChart>
        <c:barDir val="col"/>
        <c:grouping val="clustered"/>
        <c:ser>
          <c:idx val="0"/>
          <c:order val="0"/>
          <c:tx>
            <c:strRef>
              <c:f>Лист1!$B$1</c:f>
              <c:strCache>
                <c:ptCount val="1"/>
                <c:pt idx="0">
                  <c:v>1. Владеете ли вы компьютерными технологиями?
</c:v>
                </c:pt>
              </c:strCache>
            </c:strRef>
          </c:tx>
          <c:dLbls>
            <c:txPr>
              <a:bodyPr/>
              <a:lstStyle/>
              <a:p>
                <a:pPr>
                  <a:defRPr sz="1400"/>
                </a:pPr>
                <a:endParaRPr lang="ru-RU"/>
              </a:p>
            </c:txPr>
            <c:showVal val="1"/>
          </c:dLbls>
          <c:cat>
            <c:strRef>
              <c:f>Лист1!$A$2:$A$4</c:f>
              <c:strCache>
                <c:ptCount val="3"/>
                <c:pt idx="0">
                  <c:v>Да</c:v>
                </c:pt>
                <c:pt idx="1">
                  <c:v>Нет</c:v>
                </c:pt>
                <c:pt idx="2">
                  <c:v>Частично</c:v>
                </c:pt>
              </c:strCache>
            </c:strRef>
          </c:cat>
          <c:val>
            <c:numRef>
              <c:f>Лист1!$B$2:$B$4</c:f>
              <c:numCache>
                <c:formatCode>0%</c:formatCode>
                <c:ptCount val="3"/>
                <c:pt idx="0">
                  <c:v>0.8</c:v>
                </c:pt>
                <c:pt idx="1">
                  <c:v>0.1</c:v>
                </c:pt>
                <c:pt idx="2">
                  <c:v>0.1</c:v>
                </c:pt>
              </c:numCache>
            </c:numRef>
          </c:val>
        </c:ser>
        <c:axId val="96613504"/>
        <c:axId val="96615040"/>
      </c:barChart>
      <c:catAx>
        <c:axId val="96613504"/>
        <c:scaling>
          <c:orientation val="minMax"/>
        </c:scaling>
        <c:axPos val="b"/>
        <c:tickLblPos val="nextTo"/>
        <c:txPr>
          <a:bodyPr/>
          <a:lstStyle/>
          <a:p>
            <a:pPr>
              <a:defRPr sz="1400"/>
            </a:pPr>
            <a:endParaRPr lang="ru-RU"/>
          </a:p>
        </c:txPr>
        <c:crossAx val="96615040"/>
        <c:crosses val="autoZero"/>
        <c:auto val="1"/>
        <c:lblAlgn val="ctr"/>
        <c:lblOffset val="100"/>
      </c:catAx>
      <c:valAx>
        <c:axId val="96615040"/>
        <c:scaling>
          <c:orientation val="minMax"/>
          <c:max val="1"/>
          <c:min val="0"/>
        </c:scaling>
        <c:axPos val="l"/>
        <c:majorGridlines/>
        <c:numFmt formatCode="0%" sourceLinked="1"/>
        <c:tickLblPos val="nextTo"/>
        <c:txPr>
          <a:bodyPr/>
          <a:lstStyle/>
          <a:p>
            <a:pPr>
              <a:defRPr sz="1100"/>
            </a:pPr>
            <a:endParaRPr lang="ru-RU"/>
          </a:p>
        </c:txPr>
        <c:crossAx val="96613504"/>
        <c:crosses val="autoZero"/>
        <c:crossBetween val="between"/>
        <c:majorUnit val="0.2"/>
        <c:minorUnit val="2.0000000000000032E-2"/>
      </c:valAx>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title>
      <c:layout>
        <c:manualLayout>
          <c:xMode val="edge"/>
          <c:yMode val="edge"/>
          <c:x val="0.12274177451532307"/>
          <c:y val="0"/>
        </c:manualLayout>
      </c:layout>
      <c:txPr>
        <a:bodyPr/>
        <a:lstStyle/>
        <a:p>
          <a:pPr>
            <a:defRPr sz="1400"/>
          </a:pPr>
          <a:endParaRPr lang="ru-RU"/>
        </a:p>
      </c:txPr>
    </c:title>
    <c:plotArea>
      <c:layout/>
      <c:barChart>
        <c:barDir val="col"/>
        <c:grouping val="clustered"/>
        <c:ser>
          <c:idx val="0"/>
          <c:order val="0"/>
          <c:tx>
            <c:strRef>
              <c:f>Лист1!$B$1</c:f>
              <c:strCache>
                <c:ptCount val="1"/>
                <c:pt idx="0">
                  <c:v>2. Знакомы ли Вы с понятием "дистанционное обучение"?
</c:v>
                </c:pt>
              </c:strCache>
            </c:strRef>
          </c:tx>
          <c:dLbls>
            <c:txPr>
              <a:bodyPr/>
              <a:lstStyle/>
              <a:p>
                <a:pPr>
                  <a:defRPr sz="1400"/>
                </a:pPr>
                <a:endParaRPr lang="ru-RU"/>
              </a:p>
            </c:txPr>
            <c:showVal val="1"/>
          </c:dLbls>
          <c:cat>
            <c:strRef>
              <c:f>Лист1!$A$2:$A$3</c:f>
              <c:strCache>
                <c:ptCount val="2"/>
                <c:pt idx="0">
                  <c:v>Да</c:v>
                </c:pt>
                <c:pt idx="1">
                  <c:v>Нет</c:v>
                </c:pt>
              </c:strCache>
            </c:strRef>
          </c:cat>
          <c:val>
            <c:numRef>
              <c:f>Лист1!$B$2:$B$3</c:f>
              <c:numCache>
                <c:formatCode>0%</c:formatCode>
                <c:ptCount val="2"/>
                <c:pt idx="0">
                  <c:v>1</c:v>
                </c:pt>
                <c:pt idx="1">
                  <c:v>0</c:v>
                </c:pt>
              </c:numCache>
            </c:numRef>
          </c:val>
        </c:ser>
        <c:axId val="96651520"/>
        <c:axId val="96661504"/>
      </c:barChart>
      <c:catAx>
        <c:axId val="96651520"/>
        <c:scaling>
          <c:orientation val="minMax"/>
        </c:scaling>
        <c:axPos val="b"/>
        <c:tickLblPos val="nextTo"/>
        <c:txPr>
          <a:bodyPr/>
          <a:lstStyle/>
          <a:p>
            <a:pPr>
              <a:defRPr sz="1400"/>
            </a:pPr>
            <a:endParaRPr lang="ru-RU"/>
          </a:p>
        </c:txPr>
        <c:crossAx val="96661504"/>
        <c:crosses val="autoZero"/>
        <c:auto val="1"/>
        <c:lblAlgn val="ctr"/>
        <c:lblOffset val="100"/>
      </c:catAx>
      <c:valAx>
        <c:axId val="96661504"/>
        <c:scaling>
          <c:orientation val="minMax"/>
          <c:max val="1"/>
          <c:min val="0"/>
        </c:scaling>
        <c:axPos val="l"/>
        <c:majorGridlines/>
        <c:numFmt formatCode="0%" sourceLinked="1"/>
        <c:tickLblPos val="nextTo"/>
        <c:txPr>
          <a:bodyPr/>
          <a:lstStyle/>
          <a:p>
            <a:pPr>
              <a:defRPr sz="1100"/>
            </a:pPr>
            <a:endParaRPr lang="ru-RU"/>
          </a:p>
        </c:txPr>
        <c:crossAx val="96651520"/>
        <c:crosses val="autoZero"/>
        <c:crossBetween val="between"/>
        <c:majorUnit val="0.2"/>
        <c:minorUnit val="2.0000000000000011E-2"/>
      </c:valAx>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400"/>
          </a:pPr>
          <a:endParaRPr lang="ru-RU"/>
        </a:p>
      </c:txPr>
    </c:title>
    <c:plotArea>
      <c:layout/>
      <c:barChart>
        <c:barDir val="col"/>
        <c:grouping val="clustered"/>
        <c:ser>
          <c:idx val="0"/>
          <c:order val="0"/>
          <c:tx>
            <c:strRef>
              <c:f>Лист1!$B$1</c:f>
              <c:strCache>
                <c:ptCount val="1"/>
                <c:pt idx="0">
                  <c:v>3. Принимали ли Вы участие в дистанционных формах обучения?
</c:v>
                </c:pt>
              </c:strCache>
            </c:strRef>
          </c:tx>
          <c:dLbls>
            <c:txPr>
              <a:bodyPr/>
              <a:lstStyle/>
              <a:p>
                <a:pPr>
                  <a:defRPr sz="1400"/>
                </a:pPr>
                <a:endParaRPr lang="ru-RU"/>
              </a:p>
            </c:txPr>
            <c:showVal val="1"/>
          </c:dLbls>
          <c:cat>
            <c:strRef>
              <c:f>Лист1!$A$2:$A$4</c:f>
              <c:strCache>
                <c:ptCount val="3"/>
                <c:pt idx="0">
                  <c:v>Да</c:v>
                </c:pt>
                <c:pt idx="1">
                  <c:v>Нет</c:v>
                </c:pt>
                <c:pt idx="2">
                  <c:v>Частично</c:v>
                </c:pt>
              </c:strCache>
            </c:strRef>
          </c:cat>
          <c:val>
            <c:numRef>
              <c:f>Лист1!$B$2:$B$4</c:f>
              <c:numCache>
                <c:formatCode>0%</c:formatCode>
                <c:ptCount val="3"/>
                <c:pt idx="0">
                  <c:v>0.60000000000000064</c:v>
                </c:pt>
                <c:pt idx="1">
                  <c:v>0.30000000000000032</c:v>
                </c:pt>
                <c:pt idx="2">
                  <c:v>0.1</c:v>
                </c:pt>
              </c:numCache>
            </c:numRef>
          </c:val>
        </c:ser>
        <c:axId val="90606976"/>
        <c:axId val="90621056"/>
      </c:barChart>
      <c:catAx>
        <c:axId val="90606976"/>
        <c:scaling>
          <c:orientation val="minMax"/>
        </c:scaling>
        <c:axPos val="b"/>
        <c:tickLblPos val="nextTo"/>
        <c:txPr>
          <a:bodyPr/>
          <a:lstStyle/>
          <a:p>
            <a:pPr>
              <a:defRPr sz="1400"/>
            </a:pPr>
            <a:endParaRPr lang="ru-RU"/>
          </a:p>
        </c:txPr>
        <c:crossAx val="90621056"/>
        <c:crosses val="autoZero"/>
        <c:auto val="1"/>
        <c:lblAlgn val="ctr"/>
        <c:lblOffset val="100"/>
      </c:catAx>
      <c:valAx>
        <c:axId val="90621056"/>
        <c:scaling>
          <c:orientation val="minMax"/>
          <c:max val="1"/>
          <c:min val="0"/>
        </c:scaling>
        <c:axPos val="l"/>
        <c:majorGridlines/>
        <c:numFmt formatCode="0%" sourceLinked="1"/>
        <c:tickLblPos val="nextTo"/>
        <c:txPr>
          <a:bodyPr/>
          <a:lstStyle/>
          <a:p>
            <a:pPr>
              <a:defRPr sz="1100"/>
            </a:pPr>
            <a:endParaRPr lang="ru-RU"/>
          </a:p>
        </c:txPr>
        <c:crossAx val="90606976"/>
        <c:crosses val="autoZero"/>
        <c:crossBetween val="between"/>
        <c:majorUnit val="0.2"/>
        <c:minorUnit val="2.0000000000000011E-2"/>
      </c:valAx>
    </c:plotArea>
    <c:plotVisOnly val="1"/>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400"/>
          </a:pPr>
          <a:endParaRPr lang="ru-RU"/>
        </a:p>
      </c:txPr>
    </c:title>
    <c:plotArea>
      <c:layout/>
      <c:barChart>
        <c:barDir val="col"/>
        <c:grouping val="clustered"/>
        <c:ser>
          <c:idx val="0"/>
          <c:order val="0"/>
          <c:tx>
            <c:strRef>
              <c:f>Лист1!$B$1</c:f>
              <c:strCache>
                <c:ptCount val="1"/>
                <c:pt idx="0">
                  <c:v>4. Вызывают ли затруднения у Вас дистанционные формы работы?
</c:v>
                </c:pt>
              </c:strCache>
            </c:strRef>
          </c:tx>
          <c:dLbls>
            <c:txPr>
              <a:bodyPr/>
              <a:lstStyle/>
              <a:p>
                <a:pPr>
                  <a:defRPr sz="1400"/>
                </a:pPr>
                <a:endParaRPr lang="ru-RU"/>
              </a:p>
            </c:txPr>
            <c:showVal val="1"/>
          </c:dLbls>
          <c:cat>
            <c:strRef>
              <c:f>Лист1!$A$2:$A$4</c:f>
              <c:strCache>
                <c:ptCount val="3"/>
                <c:pt idx="0">
                  <c:v>Да</c:v>
                </c:pt>
                <c:pt idx="1">
                  <c:v>Нет</c:v>
                </c:pt>
                <c:pt idx="2">
                  <c:v>Частично</c:v>
                </c:pt>
              </c:strCache>
            </c:strRef>
          </c:cat>
          <c:val>
            <c:numRef>
              <c:f>Лист1!$B$2:$B$4</c:f>
              <c:numCache>
                <c:formatCode>0%</c:formatCode>
                <c:ptCount val="3"/>
                <c:pt idx="0">
                  <c:v>0.2</c:v>
                </c:pt>
                <c:pt idx="1">
                  <c:v>0.60000000000000064</c:v>
                </c:pt>
                <c:pt idx="2">
                  <c:v>0.2</c:v>
                </c:pt>
              </c:numCache>
            </c:numRef>
          </c:val>
        </c:ser>
        <c:axId val="97854592"/>
        <c:axId val="97856128"/>
      </c:barChart>
      <c:catAx>
        <c:axId val="97854592"/>
        <c:scaling>
          <c:orientation val="minMax"/>
        </c:scaling>
        <c:axPos val="b"/>
        <c:tickLblPos val="nextTo"/>
        <c:txPr>
          <a:bodyPr/>
          <a:lstStyle/>
          <a:p>
            <a:pPr>
              <a:defRPr sz="1400"/>
            </a:pPr>
            <a:endParaRPr lang="ru-RU"/>
          </a:p>
        </c:txPr>
        <c:crossAx val="97856128"/>
        <c:crosses val="autoZero"/>
        <c:auto val="1"/>
        <c:lblAlgn val="ctr"/>
        <c:lblOffset val="100"/>
      </c:catAx>
      <c:valAx>
        <c:axId val="97856128"/>
        <c:scaling>
          <c:orientation val="minMax"/>
          <c:max val="1"/>
          <c:min val="0"/>
        </c:scaling>
        <c:axPos val="l"/>
        <c:majorGridlines/>
        <c:numFmt formatCode="0%" sourceLinked="1"/>
        <c:tickLblPos val="nextTo"/>
        <c:txPr>
          <a:bodyPr/>
          <a:lstStyle/>
          <a:p>
            <a:pPr>
              <a:defRPr sz="1100"/>
            </a:pPr>
            <a:endParaRPr lang="ru-RU"/>
          </a:p>
        </c:txPr>
        <c:crossAx val="97854592"/>
        <c:crosses val="autoZero"/>
        <c:crossBetween val="between"/>
        <c:majorUnit val="0.2"/>
        <c:minorUnit val="2.0000000000000011E-2"/>
      </c:valAx>
    </c:plotArea>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200"/>
          </a:pPr>
          <a:endParaRPr lang="ru-RU"/>
        </a:p>
      </c:txPr>
    </c:title>
    <c:plotArea>
      <c:layout/>
      <c:barChart>
        <c:barDir val="col"/>
        <c:grouping val="clustered"/>
        <c:ser>
          <c:idx val="0"/>
          <c:order val="0"/>
          <c:tx>
            <c:strRef>
              <c:f>Лист1!$B$1</c:f>
              <c:strCache>
                <c:ptCount val="1"/>
                <c:pt idx="0">
                  <c:v>5. Устраивает ли Вас свободное размещение различного педагогического материала для детей в сети?
</c:v>
                </c:pt>
              </c:strCache>
            </c:strRef>
          </c:tx>
          <c:dLbls>
            <c:txPr>
              <a:bodyPr/>
              <a:lstStyle/>
              <a:p>
                <a:pPr>
                  <a:defRPr sz="1400"/>
                </a:pPr>
                <a:endParaRPr lang="ru-RU"/>
              </a:p>
            </c:txPr>
            <c:showVal val="1"/>
          </c:dLbls>
          <c:cat>
            <c:strRef>
              <c:f>Лист1!$A$2:$A$4</c:f>
              <c:strCache>
                <c:ptCount val="3"/>
                <c:pt idx="0">
                  <c:v>Да</c:v>
                </c:pt>
                <c:pt idx="1">
                  <c:v>Нет</c:v>
                </c:pt>
                <c:pt idx="2">
                  <c:v>Частично</c:v>
                </c:pt>
              </c:strCache>
            </c:strRef>
          </c:cat>
          <c:val>
            <c:numRef>
              <c:f>Лист1!$B$2:$B$4</c:f>
              <c:numCache>
                <c:formatCode>0%</c:formatCode>
                <c:ptCount val="3"/>
                <c:pt idx="0">
                  <c:v>0.70000000000000062</c:v>
                </c:pt>
                <c:pt idx="1">
                  <c:v>0.15000000000000016</c:v>
                </c:pt>
                <c:pt idx="2">
                  <c:v>0.15000000000000016</c:v>
                </c:pt>
              </c:numCache>
            </c:numRef>
          </c:val>
        </c:ser>
        <c:axId val="97888512"/>
        <c:axId val="97890304"/>
      </c:barChart>
      <c:catAx>
        <c:axId val="97888512"/>
        <c:scaling>
          <c:orientation val="minMax"/>
        </c:scaling>
        <c:axPos val="b"/>
        <c:tickLblPos val="nextTo"/>
        <c:txPr>
          <a:bodyPr/>
          <a:lstStyle/>
          <a:p>
            <a:pPr>
              <a:defRPr sz="1400"/>
            </a:pPr>
            <a:endParaRPr lang="ru-RU"/>
          </a:p>
        </c:txPr>
        <c:crossAx val="97890304"/>
        <c:crosses val="autoZero"/>
        <c:auto val="1"/>
        <c:lblAlgn val="ctr"/>
        <c:lblOffset val="100"/>
      </c:catAx>
      <c:valAx>
        <c:axId val="97890304"/>
        <c:scaling>
          <c:orientation val="minMax"/>
          <c:max val="1"/>
          <c:min val="0"/>
        </c:scaling>
        <c:axPos val="l"/>
        <c:majorGridlines/>
        <c:numFmt formatCode="0%" sourceLinked="1"/>
        <c:tickLblPos val="nextTo"/>
        <c:txPr>
          <a:bodyPr/>
          <a:lstStyle/>
          <a:p>
            <a:pPr>
              <a:defRPr sz="1100"/>
            </a:pPr>
            <a:endParaRPr lang="ru-RU"/>
          </a:p>
        </c:txPr>
        <c:crossAx val="97888512"/>
        <c:crosses val="autoZero"/>
        <c:crossBetween val="between"/>
        <c:majorUnit val="0.2"/>
        <c:minorUnit val="2.0000000000000011E-2"/>
      </c:valAx>
    </c:plotArea>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06.12.2024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06.12.2024</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u.wikipedia.org/" TargetMode="External"/><Relationship Id="rId2" Type="http://schemas.openxmlformats.org/officeDocument/2006/relationships/hyperlink" Target="http://www.consultant.ru/" TargetMode="External"/><Relationship Id="rId1" Type="http://schemas.openxmlformats.org/officeDocument/2006/relationships/slideLayout" Target="../slideLayouts/slideLayout2.xml"/><Relationship Id="rId6" Type="http://schemas.openxmlformats.org/officeDocument/2006/relationships/hyperlink" Target="https://nsportal.ru/" TargetMode="External"/><Relationship Id="rId5" Type="http://schemas.openxmlformats.org/officeDocument/2006/relationships/hyperlink" Target="https://www.maam.ru/" TargetMode="External"/><Relationship Id="rId4" Type="http://schemas.openxmlformats.org/officeDocument/2006/relationships/hyperlink" Target="https://vogazeta.r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nsportal.ru/nikitina-lyudmila-vasilevn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000108"/>
            <a:ext cx="7772400" cy="3071834"/>
          </a:xfrm>
        </p:spPr>
        <p:txBody>
          <a:bodyPr>
            <a:normAutofit fontScale="90000"/>
          </a:bodyPr>
          <a:lstStyle/>
          <a:p>
            <a:r>
              <a:rPr lang="ru-RU" dirty="0" smtClean="0">
                <a:latin typeface="Times New Roman" pitchFamily="18" charset="0"/>
                <a:cs typeface="Times New Roman" pitchFamily="18" charset="0"/>
              </a:rPr>
              <a:t>Вариативность дистанционных форм в работе с детьми </a:t>
            </a:r>
            <a:r>
              <a:rPr lang="ru-RU" dirty="0" smtClean="0">
                <a:latin typeface="Times New Roman" pitchFamily="18" charset="0"/>
                <a:cs typeface="Times New Roman" pitchFamily="18" charset="0"/>
              </a:rPr>
              <a:t>и родителями </a:t>
            </a:r>
            <a:r>
              <a:rPr lang="ru-RU" dirty="0" smtClean="0">
                <a:latin typeface="Times New Roman" pitchFamily="18" charset="0"/>
                <a:cs typeface="Times New Roman" pitchFamily="18" charset="0"/>
              </a:rPr>
              <a:t>в рамках реализации </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образовательной программы дошкольного образования</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429132"/>
            <a:ext cx="6843738" cy="1209668"/>
          </a:xfrm>
        </p:spPr>
        <p:txBody>
          <a:bodyPr/>
          <a:lstStyle/>
          <a:p>
            <a:pPr algn="r"/>
            <a:r>
              <a:rPr lang="ru-RU" dirty="0" smtClean="0"/>
              <a:t> </a:t>
            </a:r>
            <a:r>
              <a:rPr lang="ru-RU" sz="2000" dirty="0" smtClean="0">
                <a:solidFill>
                  <a:schemeClr val="tx1"/>
                </a:solidFill>
              </a:rPr>
              <a:t>Выполнила: </a:t>
            </a:r>
          </a:p>
          <a:p>
            <a:pPr algn="r"/>
            <a:r>
              <a:rPr lang="ru-RU" sz="2000" dirty="0" smtClean="0">
                <a:solidFill>
                  <a:schemeClr val="tx1"/>
                </a:solidFill>
              </a:rPr>
              <a:t>воспитатель МБДОУ №436</a:t>
            </a:r>
          </a:p>
          <a:p>
            <a:pPr algn="r"/>
            <a:r>
              <a:rPr lang="ru-RU" sz="2000" dirty="0" smtClean="0">
                <a:solidFill>
                  <a:schemeClr val="tx1"/>
                </a:solidFill>
              </a:rPr>
              <a:t>Никитина Л.В.</a:t>
            </a:r>
            <a:endParaRPr lang="ru-RU"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183880" cy="785818"/>
          </a:xfrm>
        </p:spPr>
        <p:txBody>
          <a:bodyPr/>
          <a:lstStyle/>
          <a:p>
            <a:pPr algn="ctr"/>
            <a:r>
              <a:rPr lang="ru-RU" dirty="0" smtClean="0">
                <a:latin typeface="Times New Roman" pitchFamily="18" charset="0"/>
                <a:cs typeface="Times New Roman" pitchFamily="18" charset="0"/>
              </a:rPr>
              <a:t>Результаты анкетирования</a:t>
            </a: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28596" y="1285860"/>
          <a:ext cx="3971924" cy="26432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Содержимое 3"/>
          <p:cNvGraphicFramePr>
            <a:graphicFrameLocks/>
          </p:cNvGraphicFramePr>
          <p:nvPr/>
        </p:nvGraphicFramePr>
        <p:xfrm>
          <a:off x="4857752" y="1285860"/>
          <a:ext cx="3971924" cy="26432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Содержимое 3"/>
          <p:cNvGraphicFramePr>
            <a:graphicFrameLocks/>
          </p:cNvGraphicFramePr>
          <p:nvPr/>
        </p:nvGraphicFramePr>
        <p:xfrm>
          <a:off x="2857488" y="3786190"/>
          <a:ext cx="3971924" cy="264320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183880" cy="1051560"/>
          </a:xfrm>
        </p:spPr>
        <p:txBody>
          <a:bodyPr/>
          <a:lstStyle/>
          <a:p>
            <a:pPr algn="ctr"/>
            <a:r>
              <a:rPr lang="ru-RU" dirty="0" smtClean="0">
                <a:latin typeface="Times New Roman" pitchFamily="18" charset="0"/>
                <a:cs typeface="Times New Roman" pitchFamily="18" charset="0"/>
              </a:rPr>
              <a:t>Результаты анкетирования</a:t>
            </a:r>
            <a:endParaRPr lang="ru-RU" dirty="0"/>
          </a:p>
        </p:txBody>
      </p:sp>
      <p:graphicFrame>
        <p:nvGraphicFramePr>
          <p:cNvPr id="5" name="Содержимое 3"/>
          <p:cNvGraphicFramePr>
            <a:graphicFrameLocks/>
          </p:cNvGraphicFramePr>
          <p:nvPr/>
        </p:nvGraphicFramePr>
        <p:xfrm>
          <a:off x="357158" y="2143116"/>
          <a:ext cx="3971924" cy="26432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Содержимое 3"/>
          <p:cNvGraphicFramePr>
            <a:graphicFrameLocks/>
          </p:cNvGraphicFramePr>
          <p:nvPr/>
        </p:nvGraphicFramePr>
        <p:xfrm>
          <a:off x="4786314" y="2143116"/>
          <a:ext cx="3971924" cy="26432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183880" cy="1051560"/>
          </a:xfrm>
        </p:spPr>
        <p:txBody>
          <a:bodyPr/>
          <a:lstStyle/>
          <a:p>
            <a:pPr algn="ctr"/>
            <a:r>
              <a:rPr lang="ru-RU" dirty="0" smtClean="0">
                <a:latin typeface="Times New Roman" pitchFamily="18" charset="0"/>
                <a:cs typeface="Times New Roman" pitchFamily="18" charset="0"/>
              </a:rPr>
              <a:t>Заключение</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571612"/>
            <a:ext cx="8183880" cy="4187952"/>
          </a:xfrm>
        </p:spPr>
        <p:txBody>
          <a:bodyPr>
            <a:normAutofit fontScale="70000" lnSpcReduction="20000"/>
          </a:bodyPr>
          <a:lstStyle/>
          <a:p>
            <a:pPr algn="just">
              <a:buNone/>
            </a:pPr>
            <a:r>
              <a:rPr lang="ru-RU" dirty="0" smtClean="0">
                <a:latin typeface="Times New Roman" pitchFamily="18" charset="0"/>
                <a:cs typeface="Times New Roman" pitchFamily="18" charset="0"/>
              </a:rPr>
              <a:t>В настоящее время дистанционная форма обучения значительно востребована. Это объясняется тем, что  она гибка, удобна и доступна, предполагает широкую вариативность и дифференциацию в выборе и содержания, а так же форм получения образования.</a:t>
            </a:r>
          </a:p>
          <a:p>
            <a:pPr algn="just">
              <a:buNone/>
            </a:pPr>
            <a:r>
              <a:rPr lang="ru-RU" dirty="0" smtClean="0">
                <a:latin typeface="Times New Roman" pitchFamily="18" charset="0"/>
                <a:cs typeface="Times New Roman" pitchFamily="18" charset="0"/>
              </a:rPr>
              <a:t>Дистанционное обучение дошкольников при выполнении определённых условий, таких как наличие качественных интерактивных средств коммуникации (компьютеров, скоростного интернета и.т.д.),  ответственность  обучающихся, осуществление  контроля со стороны родителей, является средством обеспечения доступного качественного образования.</a:t>
            </a:r>
          </a:p>
          <a:p>
            <a:pPr algn="just">
              <a:buNone/>
            </a:pPr>
            <a:r>
              <a:rPr lang="ru-RU" dirty="0" smtClean="0">
                <a:latin typeface="Times New Roman" pitchFamily="18" charset="0"/>
                <a:cs typeface="Times New Roman" pitchFamily="18" charset="0"/>
              </a:rPr>
              <a:t> Таким образом, можно сделать вывод, что </a:t>
            </a:r>
            <a:r>
              <a:rPr lang="ru-RU" dirty="0" err="1" smtClean="0">
                <a:latin typeface="Times New Roman" pitchFamily="18" charset="0"/>
                <a:cs typeface="Times New Roman" pitchFamily="18" charset="0"/>
              </a:rPr>
              <a:t>востребованность</a:t>
            </a:r>
            <a:r>
              <a:rPr lang="ru-RU" dirty="0" smtClean="0">
                <a:latin typeface="Times New Roman" pitchFamily="18" charset="0"/>
                <a:cs typeface="Times New Roman" pitchFamily="18" charset="0"/>
              </a:rPr>
              <a:t> дистанционного обучения в ближайшее время будет возрастать. С каждым годом интерактивных методов коммуникации появляется все больше и, следовательно, будет наблюдаться и прогресс данного способа, что позволит минимизировать его недостатки и развить положительные стороны.</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183880" cy="1051560"/>
          </a:xfrm>
        </p:spPr>
        <p:txBody>
          <a:bodyPr/>
          <a:lstStyle/>
          <a:p>
            <a:pPr algn="ctr"/>
            <a:r>
              <a:rPr lang="ru-RU" dirty="0" smtClean="0">
                <a:latin typeface="Times New Roman" pitchFamily="18" charset="0"/>
                <a:cs typeface="Times New Roman" pitchFamily="18" charset="0"/>
              </a:rPr>
              <a:t>Используемая литература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71472" y="1857364"/>
            <a:ext cx="8183880" cy="3786214"/>
          </a:xfrm>
        </p:spPr>
        <p:txBody>
          <a:bodyPr>
            <a:normAutofit/>
          </a:bodyPr>
          <a:lstStyle/>
          <a:p>
            <a:pPr marL="514350" indent="-514350">
              <a:buFont typeface="+mj-lt"/>
              <a:buAutoNum type="arabicPeriod"/>
            </a:pPr>
            <a:r>
              <a:rPr lang="en-US" dirty="0" smtClean="0">
                <a:latin typeface="Times New Roman" pitchFamily="18" charset="0"/>
                <a:cs typeface="Times New Roman" pitchFamily="18" charset="0"/>
                <a:hlinkClick r:id="rId2"/>
              </a:rPr>
              <a:t>http://www.consultant.ru</a:t>
            </a:r>
            <a:endParaRPr lang="ru-RU" dirty="0" smtClean="0">
              <a:latin typeface="Times New Roman" pitchFamily="18" charset="0"/>
              <a:cs typeface="Times New Roman" pitchFamily="18" charset="0"/>
            </a:endParaRPr>
          </a:p>
          <a:p>
            <a:pPr marL="514350" indent="-514350">
              <a:buFont typeface="+mj-lt"/>
              <a:buAutoNum type="arabicPeriod"/>
            </a:pPr>
            <a:r>
              <a:rPr lang="en-US" dirty="0" smtClean="0">
                <a:latin typeface="Times New Roman" pitchFamily="18" charset="0"/>
                <a:cs typeface="Times New Roman" pitchFamily="18" charset="0"/>
                <a:hlinkClick r:id="rId3"/>
              </a:rPr>
              <a:t>https://ru.wikipedia.org</a:t>
            </a:r>
            <a:endParaRPr lang="ru-RU" dirty="0" smtClean="0">
              <a:latin typeface="Times New Roman" pitchFamily="18" charset="0"/>
              <a:cs typeface="Times New Roman" pitchFamily="18" charset="0"/>
            </a:endParaRPr>
          </a:p>
          <a:p>
            <a:pPr marL="514350" indent="-514350">
              <a:buFont typeface="+mj-lt"/>
              <a:buAutoNum type="arabicPeriod"/>
            </a:pPr>
            <a:r>
              <a:rPr lang="en-US" dirty="0" smtClean="0">
                <a:latin typeface="Times New Roman" pitchFamily="18" charset="0"/>
                <a:cs typeface="Times New Roman" pitchFamily="18" charset="0"/>
                <a:hlinkClick r:id="rId4"/>
              </a:rPr>
              <a:t>https://vogazeta.ru</a:t>
            </a:r>
            <a:endParaRPr lang="ru-RU" dirty="0" smtClean="0">
              <a:latin typeface="Times New Roman" pitchFamily="18" charset="0"/>
              <a:cs typeface="Times New Roman" pitchFamily="18" charset="0"/>
            </a:endParaRPr>
          </a:p>
          <a:p>
            <a:pPr marL="514350" indent="-514350">
              <a:buFont typeface="+mj-lt"/>
              <a:buAutoNum type="arabicPeriod"/>
            </a:pPr>
            <a:r>
              <a:rPr lang="ru-RU" dirty="0" smtClean="0">
                <a:latin typeface="Times New Roman" pitchFamily="18" charset="0"/>
                <a:cs typeface="Times New Roman" pitchFamily="18" charset="0"/>
              </a:rPr>
              <a:t>Образовательный портал </a:t>
            </a:r>
            <a:r>
              <a:rPr lang="en-US" dirty="0" smtClean="0">
                <a:latin typeface="Times New Roman" pitchFamily="18" charset="0"/>
                <a:cs typeface="Times New Roman" pitchFamily="18" charset="0"/>
                <a:hlinkClick r:id="rId5"/>
              </a:rPr>
              <a:t>https://www.maam.ru/</a:t>
            </a:r>
            <a:endParaRPr lang="ru-RU" dirty="0" smtClean="0">
              <a:latin typeface="Times New Roman" pitchFamily="18" charset="0"/>
              <a:cs typeface="Times New Roman" pitchFamily="18" charset="0"/>
            </a:endParaRPr>
          </a:p>
          <a:p>
            <a:pPr marL="514350" indent="-514350">
              <a:buFont typeface="+mj-lt"/>
              <a:buAutoNum type="arabicPeriod"/>
            </a:pPr>
            <a:r>
              <a:rPr lang="ru-RU" dirty="0" smtClean="0">
                <a:latin typeface="Times New Roman" pitchFamily="18" charset="0"/>
                <a:cs typeface="Times New Roman" pitchFamily="18" charset="0"/>
              </a:rPr>
              <a:t>Образовательная социальная сеть </a:t>
            </a:r>
            <a:r>
              <a:rPr lang="en-US" dirty="0" smtClean="0">
                <a:latin typeface="Times New Roman" pitchFamily="18" charset="0"/>
                <a:cs typeface="Times New Roman" pitchFamily="18" charset="0"/>
                <a:hlinkClick r:id="rId6"/>
              </a:rPr>
              <a:t>https://nsportal.ru</a:t>
            </a:r>
            <a:endParaRPr lang="ru-RU" dirty="0" smtClean="0">
              <a:latin typeface="Times New Roman" pitchFamily="18" charset="0"/>
              <a:cs typeface="Times New Roman" pitchFamily="18" charset="0"/>
            </a:endParaRPr>
          </a:p>
          <a:p>
            <a:pPr marL="514350" indent="-514350">
              <a:buNone/>
            </a:pPr>
            <a:endParaRPr lang="ru-RU" dirty="0" smtClean="0">
              <a:latin typeface="Times New Roman" pitchFamily="18" charset="0"/>
              <a:cs typeface="Times New Roman" pitchFamily="18" charset="0"/>
            </a:endParaRPr>
          </a:p>
          <a:p>
            <a:pPr marL="514350" indent="-514350">
              <a:buFont typeface="+mj-lt"/>
              <a:buAutoNum type="arabicPeriod"/>
            </a:pPr>
            <a:endParaRPr lang="ru-RU" dirty="0" smtClean="0">
              <a:latin typeface="Times New Roman" pitchFamily="18" charset="0"/>
              <a:cs typeface="Times New Roman" pitchFamily="18" charset="0"/>
            </a:endParaRPr>
          </a:p>
          <a:p>
            <a:pPr marL="514350" indent="-514350">
              <a:buFont typeface="+mj-lt"/>
              <a:buAutoNum type="arabicPeriod"/>
            </a:pPr>
            <a:endParaRPr lang="ru-RU" dirty="0" smtClean="0">
              <a:latin typeface="Times New Roman" pitchFamily="18" charset="0"/>
              <a:cs typeface="Times New Roman" pitchFamily="18" charset="0"/>
            </a:endParaRPr>
          </a:p>
          <a:p>
            <a:pPr marL="514350" indent="-514350">
              <a:buFont typeface="+mj-lt"/>
              <a:buAutoNum type="arabicPeriod"/>
            </a:pPr>
            <a:endParaRPr lang="ru-RU" dirty="0" smtClean="0">
              <a:latin typeface="Times New Roman" pitchFamily="18" charset="0"/>
              <a:cs typeface="Times New Roman" pitchFamily="18" charset="0"/>
            </a:endParaRPr>
          </a:p>
          <a:p>
            <a:pPr marL="514350" indent="-514350">
              <a:buFont typeface="+mj-lt"/>
              <a:buAutoNum type="arabicPeriod"/>
            </a:pPr>
            <a:endParaRPr lang="ru-RU" dirty="0" smtClean="0">
              <a:latin typeface="Times New Roman" pitchFamily="18" charset="0"/>
              <a:cs typeface="Times New Roman" pitchFamily="18" charset="0"/>
            </a:endParaRPr>
          </a:p>
          <a:p>
            <a:pPr marL="514350" indent="-514350">
              <a:buFont typeface="+mj-lt"/>
              <a:buAutoNum type="arabicPeriod"/>
            </a:pPr>
            <a:endParaRPr lang="ru-RU"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183880" cy="1051560"/>
          </a:xfrm>
        </p:spPr>
        <p:txBody>
          <a:bodyPr/>
          <a:lstStyle/>
          <a:p>
            <a:pPr algn="ctr"/>
            <a:r>
              <a:rPr lang="ru-RU" dirty="0" smtClean="0">
                <a:latin typeface="Times New Roman" pitchFamily="18" charset="0"/>
                <a:cs typeface="Times New Roman" pitchFamily="18" charset="0"/>
              </a:rPr>
              <a:t>Актуальность</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285860"/>
            <a:ext cx="8183880" cy="4187952"/>
          </a:xfrm>
        </p:spPr>
        <p:txBody>
          <a:bodyPr>
            <a:noAutofit/>
          </a:bodyPr>
          <a:lstStyle/>
          <a:p>
            <a:pPr marL="514350" indent="-514350" algn="just">
              <a:buFont typeface="+mj-lt"/>
              <a:buAutoNum type="arabicPeriod"/>
            </a:pPr>
            <a:r>
              <a:rPr lang="ru-RU" sz="1600" dirty="0" smtClean="0">
                <a:latin typeface="Times New Roman" pitchFamily="18" charset="0"/>
                <a:cs typeface="Times New Roman" pitchFamily="18" charset="0"/>
              </a:rPr>
              <a:t>В наше время, как никогда актуален вопрос вариативности дистанционных форм в работе с детьми и родителями. </a:t>
            </a:r>
          </a:p>
          <a:p>
            <a:pPr marL="514350" indent="-514350" algn="just">
              <a:buFont typeface="+mj-lt"/>
              <a:buAutoNum type="arabicPeriod"/>
            </a:pPr>
            <a:r>
              <a:rPr lang="ru-RU" sz="1600" dirty="0" smtClean="0">
                <a:latin typeface="Times New Roman" pitchFamily="18" charset="0"/>
                <a:cs typeface="Times New Roman" pitchFamily="18" charset="0"/>
              </a:rPr>
              <a:t>Согласно ФЗ от 29.12.2012 №273-ФЗ </a:t>
            </a:r>
            <a:r>
              <a:rPr lang="ru-RU"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с изменениями)</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«Об образовании в РФ» под дистанционными образовательными технологиями понимаются образовательные технологии, реализуемые в основном с применением информационно-телекоммуникационных сетей при опосредованном (на расстоянии) взаимодействии обучающихся и педагогических работников.</a:t>
            </a:r>
          </a:p>
          <a:p>
            <a:pPr marL="514350" indent="-514350" algn="just">
              <a:buFont typeface="+mj-lt"/>
              <a:buAutoNum type="arabicPeriod"/>
            </a:pPr>
            <a:r>
              <a:rPr lang="ru-RU" sz="1600" dirty="0" smtClean="0">
                <a:latin typeface="Times New Roman" pitchFamily="18" charset="0"/>
                <a:cs typeface="Times New Roman" pitchFamily="18" charset="0"/>
              </a:rPr>
              <a:t>Учебные материалы ориентируются на использование современных методов обучения и образовательных технологий, которые благоприятно изменяют современную образовательную среду. </a:t>
            </a:r>
          </a:p>
          <a:p>
            <a:pPr marL="514350" indent="-514350" algn="just">
              <a:buFont typeface="+mj-lt"/>
              <a:buAutoNum type="arabicPeriod"/>
            </a:pPr>
            <a:r>
              <a:rPr lang="ru-RU" sz="1600" dirty="0" smtClean="0">
                <a:latin typeface="Times New Roman" pitchFamily="18" charset="0"/>
                <a:cs typeface="Times New Roman" pitchFamily="18" charset="0"/>
              </a:rPr>
              <a:t>В связи с реалиями сегодняшнего дня актуальность дистанционных форм обучения заключается в том, что результаты общественного прогресса, концентрируются в информационной сфере. В настоящее время наступила эра информатики. Эта область общения, информации и знаний. Исходя из того, что профессиональные знания стареют очень быстро, необходимо их непрерывное совершенствование. Дистанционная форма обучения дает сегодня возможность создания систем массового непрерывного самообучения, всеобщего обмена информацией, независимо от наличия временных и пространственных поясов.</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183880" cy="1051560"/>
          </a:xfrm>
        </p:spPr>
        <p:txBody>
          <a:bodyPr/>
          <a:lstStyle/>
          <a:p>
            <a:pPr algn="ctr"/>
            <a:r>
              <a:rPr lang="ru-RU" dirty="0" smtClean="0">
                <a:latin typeface="Times New Roman" pitchFamily="18" charset="0"/>
                <a:cs typeface="Times New Roman" pitchFamily="18" charset="0"/>
              </a:rPr>
              <a:t>Основные термины</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571612"/>
            <a:ext cx="8183880" cy="4187952"/>
          </a:xfrm>
        </p:spPr>
        <p:txBody>
          <a:bodyPr>
            <a:normAutofit/>
          </a:bodyPr>
          <a:lstStyle/>
          <a:p>
            <a:pPr algn="just"/>
            <a:r>
              <a:rPr lang="ru-RU" sz="2000" dirty="0" smtClean="0">
                <a:latin typeface="Times New Roman" pitchFamily="18" charset="0"/>
                <a:cs typeface="Times New Roman" pitchFamily="18" charset="0"/>
              </a:rPr>
              <a:t> Вариативность дистанционных форм работы в образовательном процессе – это многообразие способов обучения для выявления наилучшего пути достижения образовательных целей.</a:t>
            </a:r>
          </a:p>
          <a:p>
            <a:pPr algn="just"/>
            <a:r>
              <a:rPr lang="ru-RU" sz="2000" dirty="0" smtClean="0">
                <a:latin typeface="Times New Roman" pitchFamily="18" charset="0"/>
                <a:cs typeface="Times New Roman" pitchFamily="18" charset="0"/>
              </a:rPr>
              <a:t>Дистанционное обучение  — это взаимодействие педагога, родителя и ребёнка между собой на расстоянии, отражающее все присущие учебному процессу компоненты (цели, содержание, методы, организационные формы, средства обучения) и реализуемое специфичными средствами </a:t>
            </a:r>
            <a:r>
              <a:rPr lang="ru-RU" sz="2000" dirty="0" err="1" smtClean="0">
                <a:latin typeface="Times New Roman" pitchFamily="18" charset="0"/>
                <a:cs typeface="Times New Roman" pitchFamily="18" charset="0"/>
              </a:rPr>
              <a:t>Интернет-технологий</a:t>
            </a:r>
            <a:r>
              <a:rPr lang="ru-RU" sz="2000" dirty="0" smtClean="0">
                <a:latin typeface="Times New Roman" pitchFamily="18" charset="0"/>
                <a:cs typeface="Times New Roman" pitchFamily="18" charset="0"/>
              </a:rPr>
              <a:t> или другими средствами, предусматривающими интерактивности.</a:t>
            </a:r>
          </a:p>
          <a:p>
            <a:pPr algn="just"/>
            <a:r>
              <a:rPr lang="ru-RU" sz="2000" dirty="0" smtClean="0">
                <a:latin typeface="Times New Roman" pitchFamily="18" charset="0"/>
                <a:cs typeface="Times New Roman" pitchFamily="18" charset="0"/>
              </a:rPr>
              <a:t>Дистанционное обучение — это самостоятельная форма обучения, информационные технологии в дистанционном обучении являются ведущим средством.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183880" cy="1051560"/>
          </a:xfrm>
        </p:spPr>
        <p:txBody>
          <a:bodyPr/>
          <a:lstStyle/>
          <a:p>
            <a:pPr algn="ctr"/>
            <a:r>
              <a:rPr lang="ru-RU" dirty="0" smtClean="0">
                <a:latin typeface="Times New Roman" pitchFamily="18" charset="0"/>
                <a:cs typeface="Times New Roman" pitchFamily="18" charset="0"/>
              </a:rPr>
              <a:t>Преимущества </a:t>
            </a:r>
            <a:endParaRPr lang="ru-RU" dirty="0">
              <a:latin typeface="Times New Roman" pitchFamily="18" charset="0"/>
              <a:cs typeface="Times New Roman" pitchFamily="18" charset="0"/>
            </a:endParaRPr>
          </a:p>
        </p:txBody>
      </p:sp>
      <p:sp>
        <p:nvSpPr>
          <p:cNvPr id="4" name="Овал 3"/>
          <p:cNvSpPr/>
          <p:nvPr/>
        </p:nvSpPr>
        <p:spPr>
          <a:xfrm>
            <a:off x="3143240" y="1857364"/>
            <a:ext cx="2286016" cy="21431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Плюсы дистанционного образования</a:t>
            </a:r>
            <a:endParaRPr lang="ru-RU" sz="1600" dirty="0">
              <a:solidFill>
                <a:schemeClr val="tx1"/>
              </a:solidFill>
              <a:latin typeface="Times New Roman" pitchFamily="18" charset="0"/>
              <a:cs typeface="Times New Roman" pitchFamily="18" charset="0"/>
            </a:endParaRPr>
          </a:p>
        </p:txBody>
      </p:sp>
      <p:sp>
        <p:nvSpPr>
          <p:cNvPr id="5" name="Овал 4"/>
          <p:cNvSpPr/>
          <p:nvPr/>
        </p:nvSpPr>
        <p:spPr>
          <a:xfrm>
            <a:off x="5929322" y="928670"/>
            <a:ext cx="2500330" cy="242889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Ребёнок совместно с родителями  учится самообразовываться, что важно в современном мире.</a:t>
            </a:r>
          </a:p>
        </p:txBody>
      </p:sp>
      <p:sp>
        <p:nvSpPr>
          <p:cNvPr id="6" name="Овал 5"/>
          <p:cNvSpPr/>
          <p:nvPr/>
        </p:nvSpPr>
        <p:spPr>
          <a:xfrm>
            <a:off x="428596" y="571480"/>
            <a:ext cx="2500330" cy="235745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Семья может быть мобильной и обеспечить возможность обучения для ребёнка везде, где есть интернет.</a:t>
            </a:r>
          </a:p>
        </p:txBody>
      </p:sp>
      <p:sp>
        <p:nvSpPr>
          <p:cNvPr id="7" name="Овал 6"/>
          <p:cNvSpPr/>
          <p:nvPr/>
        </p:nvSpPr>
        <p:spPr>
          <a:xfrm>
            <a:off x="357158" y="3000372"/>
            <a:ext cx="2857520" cy="28575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Педагоги имеют возможность выбирать из огромного количества интернет ресурсов наиболее удобные и комфортные  условия  согласно программе</a:t>
            </a:r>
            <a:endParaRPr lang="ru-RU" sz="1600" dirty="0">
              <a:solidFill>
                <a:schemeClr val="tx1"/>
              </a:solidFill>
              <a:latin typeface="Times New Roman" pitchFamily="18" charset="0"/>
              <a:cs typeface="Times New Roman" pitchFamily="18" charset="0"/>
            </a:endParaRPr>
          </a:p>
        </p:txBody>
      </p:sp>
      <p:sp>
        <p:nvSpPr>
          <p:cNvPr id="9" name="Овал 8"/>
          <p:cNvSpPr/>
          <p:nvPr/>
        </p:nvSpPr>
        <p:spPr>
          <a:xfrm>
            <a:off x="5429256" y="3429000"/>
            <a:ext cx="2714644" cy="25717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В нынешних условиях родители могут принимать участие совместно с детьми и педагогом.</a:t>
            </a:r>
            <a:endParaRPr lang="ru-RU" sz="1600" dirty="0">
              <a:solidFill>
                <a:schemeClr val="tx1"/>
              </a:solidFill>
              <a:latin typeface="Times New Roman" pitchFamily="18" charset="0"/>
              <a:cs typeface="Times New Roman" pitchFamily="18" charset="0"/>
            </a:endParaRPr>
          </a:p>
        </p:txBody>
      </p:sp>
      <p:cxnSp>
        <p:nvCxnSpPr>
          <p:cNvPr id="11" name="Прямая со стрелкой 10"/>
          <p:cNvCxnSpPr/>
          <p:nvPr/>
        </p:nvCxnSpPr>
        <p:spPr>
          <a:xfrm rot="5400000">
            <a:off x="3167753" y="3761677"/>
            <a:ext cx="428630" cy="33478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p:nvPr/>
        </p:nvCxnSpPr>
        <p:spPr>
          <a:xfrm>
            <a:off x="5143504" y="3643314"/>
            <a:ext cx="500066" cy="35719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6" name="Прямая со стрелкой 15"/>
          <p:cNvCxnSpPr/>
          <p:nvPr/>
        </p:nvCxnSpPr>
        <p:spPr>
          <a:xfrm flipV="1">
            <a:off x="5357818" y="2143116"/>
            <a:ext cx="571504" cy="32909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8" name="Прямая со стрелкой 17"/>
          <p:cNvCxnSpPr>
            <a:endCxn id="6" idx="6"/>
          </p:cNvCxnSpPr>
          <p:nvPr/>
        </p:nvCxnSpPr>
        <p:spPr>
          <a:xfrm rot="10800000">
            <a:off x="2928926" y="1750208"/>
            <a:ext cx="571504" cy="392909"/>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183880" cy="1051560"/>
          </a:xfrm>
        </p:spPr>
        <p:txBody>
          <a:bodyPr/>
          <a:lstStyle/>
          <a:p>
            <a:pPr algn="ctr"/>
            <a:r>
              <a:rPr lang="ru-RU" dirty="0" smtClean="0">
                <a:latin typeface="Times New Roman" pitchFamily="18" charset="0"/>
                <a:cs typeface="Times New Roman" pitchFamily="18" charset="0"/>
              </a:rPr>
              <a:t>Проблемы</a:t>
            </a:r>
            <a:endParaRPr lang="ru-RU" dirty="0">
              <a:latin typeface="Times New Roman" pitchFamily="18" charset="0"/>
              <a:cs typeface="Times New Roman" pitchFamily="18" charset="0"/>
            </a:endParaRPr>
          </a:p>
        </p:txBody>
      </p:sp>
      <p:sp>
        <p:nvSpPr>
          <p:cNvPr id="4" name="Овал 3"/>
          <p:cNvSpPr/>
          <p:nvPr/>
        </p:nvSpPr>
        <p:spPr>
          <a:xfrm>
            <a:off x="3286116" y="2000240"/>
            <a:ext cx="2286016" cy="21431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Минусы</a:t>
            </a:r>
          </a:p>
          <a:p>
            <a:pPr algn="ctr"/>
            <a:r>
              <a:rPr lang="ru-RU" sz="1600" dirty="0" smtClean="0">
                <a:solidFill>
                  <a:schemeClr val="tx1"/>
                </a:solidFill>
                <a:latin typeface="Times New Roman" pitchFamily="18" charset="0"/>
                <a:cs typeface="Times New Roman" pitchFamily="18" charset="0"/>
              </a:rPr>
              <a:t>дистанционного образования</a:t>
            </a:r>
            <a:endParaRPr lang="ru-RU" sz="1600" dirty="0">
              <a:solidFill>
                <a:schemeClr val="tx1"/>
              </a:solidFill>
              <a:latin typeface="Times New Roman" pitchFamily="18" charset="0"/>
              <a:cs typeface="Times New Roman" pitchFamily="18" charset="0"/>
            </a:endParaRPr>
          </a:p>
        </p:txBody>
      </p:sp>
      <p:sp>
        <p:nvSpPr>
          <p:cNvPr id="5" name="Овал 4"/>
          <p:cNvSpPr/>
          <p:nvPr/>
        </p:nvSpPr>
        <p:spPr>
          <a:xfrm>
            <a:off x="6072198" y="857232"/>
            <a:ext cx="2132634" cy="207170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К сожалению не всё можно изучить  дистанционно.</a:t>
            </a:r>
          </a:p>
        </p:txBody>
      </p:sp>
      <p:sp>
        <p:nvSpPr>
          <p:cNvPr id="6" name="Овал 5"/>
          <p:cNvSpPr/>
          <p:nvPr/>
        </p:nvSpPr>
        <p:spPr>
          <a:xfrm>
            <a:off x="500034" y="928670"/>
            <a:ext cx="2428892" cy="2286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В </a:t>
            </a:r>
            <a:r>
              <a:rPr lang="ru-RU" sz="1600" dirty="0" err="1" smtClean="0">
                <a:solidFill>
                  <a:schemeClr val="tx1"/>
                </a:solidFill>
                <a:latin typeface="Times New Roman" pitchFamily="18" charset="0"/>
                <a:cs typeface="Times New Roman" pitchFamily="18" charset="0"/>
              </a:rPr>
              <a:t>онлайн</a:t>
            </a:r>
            <a:r>
              <a:rPr lang="ru-RU" sz="1600" dirty="0" smtClean="0">
                <a:solidFill>
                  <a:schemeClr val="tx1"/>
                </a:solidFill>
                <a:latin typeface="Times New Roman" pitchFamily="18" charset="0"/>
                <a:cs typeface="Times New Roman" pitchFamily="18" charset="0"/>
              </a:rPr>
              <a:t> конференции бывает трудно включить всех родителей в общее обсуждение.</a:t>
            </a:r>
          </a:p>
        </p:txBody>
      </p:sp>
      <p:sp>
        <p:nvSpPr>
          <p:cNvPr id="7" name="Овал 6"/>
          <p:cNvSpPr/>
          <p:nvPr/>
        </p:nvSpPr>
        <p:spPr>
          <a:xfrm>
            <a:off x="500034" y="3286124"/>
            <a:ext cx="2714644" cy="25717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Ввиду недостаточного опыта много времени приходиться тратить на техническую организацию </a:t>
            </a:r>
            <a:r>
              <a:rPr lang="ru-RU" sz="1600" dirty="0" err="1" smtClean="0">
                <a:solidFill>
                  <a:schemeClr val="tx1"/>
                </a:solidFill>
                <a:latin typeface="Times New Roman" pitchFamily="18" charset="0"/>
                <a:cs typeface="Times New Roman" pitchFamily="18" charset="0"/>
              </a:rPr>
              <a:t>онлайн</a:t>
            </a:r>
            <a:r>
              <a:rPr lang="ru-RU" sz="1600" dirty="0" smtClean="0">
                <a:solidFill>
                  <a:schemeClr val="tx1"/>
                </a:solidFill>
                <a:latin typeface="Times New Roman" pitchFamily="18" charset="0"/>
                <a:cs typeface="Times New Roman" pitchFamily="18" charset="0"/>
              </a:rPr>
              <a:t> трансляции.</a:t>
            </a:r>
          </a:p>
          <a:p>
            <a:pPr algn="ctr"/>
            <a:endParaRPr lang="ru-RU" sz="1600" dirty="0">
              <a:solidFill>
                <a:schemeClr val="tx1"/>
              </a:solidFill>
              <a:latin typeface="Times New Roman" pitchFamily="18" charset="0"/>
              <a:cs typeface="Times New Roman" pitchFamily="18" charset="0"/>
            </a:endParaRPr>
          </a:p>
        </p:txBody>
      </p:sp>
      <p:sp>
        <p:nvSpPr>
          <p:cNvPr id="8" name="Овал 7"/>
          <p:cNvSpPr/>
          <p:nvPr/>
        </p:nvSpPr>
        <p:spPr>
          <a:xfrm>
            <a:off x="6215074" y="3500438"/>
            <a:ext cx="2000264" cy="20002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Технические проблемы дома у родителей и педагога.</a:t>
            </a:r>
            <a:endParaRPr lang="ru-RU" sz="1600" dirty="0">
              <a:solidFill>
                <a:schemeClr val="tx1"/>
              </a:solidFill>
              <a:latin typeface="Times New Roman" pitchFamily="18" charset="0"/>
              <a:cs typeface="Times New Roman" pitchFamily="18" charset="0"/>
            </a:endParaRPr>
          </a:p>
        </p:txBody>
      </p:sp>
      <p:cxnSp>
        <p:nvCxnSpPr>
          <p:cNvPr id="9" name="Прямая со стрелкой 8"/>
          <p:cNvCxnSpPr/>
          <p:nvPr/>
        </p:nvCxnSpPr>
        <p:spPr>
          <a:xfrm rot="5400000">
            <a:off x="3260859" y="4025761"/>
            <a:ext cx="528169" cy="62053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p:nvPr/>
        </p:nvCxnSpPr>
        <p:spPr>
          <a:xfrm>
            <a:off x="5214942" y="3857628"/>
            <a:ext cx="1000132" cy="64294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Прямая со стрелкой 10"/>
          <p:cNvCxnSpPr>
            <a:endCxn id="5" idx="2"/>
          </p:cNvCxnSpPr>
          <p:nvPr/>
        </p:nvCxnSpPr>
        <p:spPr>
          <a:xfrm flipV="1">
            <a:off x="5357818" y="1893083"/>
            <a:ext cx="714380" cy="579124"/>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a:endCxn id="6" idx="6"/>
          </p:cNvCxnSpPr>
          <p:nvPr/>
        </p:nvCxnSpPr>
        <p:spPr>
          <a:xfrm rot="10800000">
            <a:off x="2928926" y="2071678"/>
            <a:ext cx="571504" cy="42863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183880" cy="1051560"/>
          </a:xfrm>
        </p:spPr>
        <p:txBody>
          <a:bodyPr/>
          <a:lstStyle/>
          <a:p>
            <a:pPr algn="ctr"/>
            <a:r>
              <a:rPr lang="ru-RU" dirty="0" smtClean="0">
                <a:latin typeface="Times New Roman" pitchFamily="18" charset="0"/>
                <a:cs typeface="Times New Roman" pitchFamily="18" charset="0"/>
              </a:rPr>
              <a:t>Цель и задачи</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71472" y="1500174"/>
            <a:ext cx="8183880" cy="4187952"/>
          </a:xfrm>
        </p:spPr>
        <p:txBody>
          <a:bodyPr>
            <a:normAutofit fontScale="85000" lnSpcReduction="10000"/>
          </a:bodyPr>
          <a:lstStyle/>
          <a:p>
            <a:pPr algn="just">
              <a:buNone/>
            </a:pPr>
            <a:r>
              <a:rPr lang="ru-RU" dirty="0" smtClean="0">
                <a:latin typeface="Times New Roman" pitchFamily="18" charset="0"/>
                <a:cs typeface="Times New Roman" pitchFamily="18" charset="0"/>
              </a:rPr>
              <a:t>Цель:  </a:t>
            </a:r>
          </a:p>
          <a:p>
            <a:pPr marL="265113" indent="-1588" algn="just">
              <a:buNone/>
            </a:pPr>
            <a:r>
              <a:rPr lang="ru-RU" dirty="0" smtClean="0">
                <a:latin typeface="Times New Roman" pitchFamily="18" charset="0"/>
                <a:cs typeface="Times New Roman" pitchFamily="18" charset="0"/>
              </a:rPr>
              <a:t>Создание благоприятных условий взаимодействия педагога, родителя, ребёнка с помощью дистанционных форм работы.</a:t>
            </a:r>
          </a:p>
          <a:p>
            <a:pPr algn="just">
              <a:buNone/>
            </a:pPr>
            <a:r>
              <a:rPr lang="ru-RU" dirty="0" smtClean="0">
                <a:latin typeface="Times New Roman" pitchFamily="18" charset="0"/>
                <a:cs typeface="Times New Roman" pitchFamily="18" charset="0"/>
              </a:rPr>
              <a:t>Задачи:</a:t>
            </a:r>
          </a:p>
          <a:p>
            <a:pPr algn="just"/>
            <a:r>
              <a:rPr lang="ru-RU" dirty="0" smtClean="0">
                <a:latin typeface="Times New Roman" pitchFamily="18" charset="0"/>
                <a:cs typeface="Times New Roman" pitchFamily="18" charset="0"/>
              </a:rPr>
              <a:t>Повышение качества информированности родителей в развитии детей и рамках реализации </a:t>
            </a:r>
            <a:r>
              <a:rPr lang="ru-RU" dirty="0" smtClean="0">
                <a:latin typeface="Times New Roman" pitchFamily="18" charset="0"/>
                <a:cs typeface="Times New Roman" pitchFamily="18" charset="0"/>
              </a:rPr>
              <a:t>ОП ДО.</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Повышение качества и эффективности образования путём внедрения дистанционных технологий в образовательном процессе в рамках реализации </a:t>
            </a:r>
            <a:r>
              <a:rPr lang="ru-RU" dirty="0" smtClean="0">
                <a:latin typeface="Times New Roman" pitchFamily="18" charset="0"/>
                <a:cs typeface="Times New Roman" pitchFamily="18" charset="0"/>
              </a:rPr>
              <a:t>ОП ДО.</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Повышение профессиональной компетенции педагога.</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183880" cy="571504"/>
          </a:xfrm>
        </p:spPr>
        <p:txBody>
          <a:bodyPr>
            <a:normAutofit fontScale="90000"/>
          </a:bodyPr>
          <a:lstStyle/>
          <a:p>
            <a:pPr algn="ctr"/>
            <a:r>
              <a:rPr lang="ru-RU" dirty="0" smtClean="0">
                <a:latin typeface="Times New Roman" pitchFamily="18" charset="0"/>
                <a:cs typeface="Times New Roman" pitchFamily="18" charset="0"/>
              </a:rPr>
              <a:t>Формы дистанционной работы с детьми</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71472" y="928670"/>
            <a:ext cx="8183880" cy="5072098"/>
          </a:xfrm>
        </p:spPr>
        <p:txBody>
          <a:bodyPr>
            <a:noAutofit/>
          </a:bodyPr>
          <a:lstStyle/>
          <a:p>
            <a:pPr marL="514350" indent="-514350" algn="just">
              <a:buFont typeface="+mj-lt"/>
              <a:buAutoNum type="arabicPeriod"/>
            </a:pPr>
            <a:r>
              <a:rPr lang="ru-RU" sz="1600" dirty="0" smtClean="0">
                <a:latin typeface="Times New Roman" pitchFamily="18" charset="0"/>
                <a:cs typeface="Times New Roman" pitchFamily="18" charset="0"/>
              </a:rPr>
              <a:t>Создана персональная страничка на </a:t>
            </a:r>
            <a:r>
              <a:rPr lang="en-US" sz="1600" dirty="0" smtClean="0">
                <a:latin typeface="Times New Roman" pitchFamily="18" charset="0"/>
                <a:cs typeface="Times New Roman" pitchFamily="18" charset="0"/>
              </a:rPr>
              <a:t>ns.portal.ru</a:t>
            </a:r>
          </a:p>
          <a:p>
            <a:pPr marL="514350" indent="-514350" algn="just">
              <a:buFont typeface="+mj-lt"/>
              <a:buAutoNum type="arabicPeriod"/>
            </a:pPr>
            <a:r>
              <a:rPr lang="ru-RU" sz="1600" dirty="0" smtClean="0">
                <a:latin typeface="Times New Roman" pitchFamily="18" charset="0"/>
                <a:cs typeface="Times New Roman" pitchFamily="18" charset="0"/>
              </a:rPr>
              <a:t>Видео-занятия рубрики: «Экология», «Рисование», «Эксперименты», «Мастер – класс», «</a:t>
            </a:r>
            <a:r>
              <a:rPr lang="ru-RU" sz="1600" dirty="0" err="1" smtClean="0">
                <a:latin typeface="Times New Roman" pitchFamily="18" charset="0"/>
                <a:cs typeface="Times New Roman" pitchFamily="18" charset="0"/>
              </a:rPr>
              <a:t>Челлендж</a:t>
            </a:r>
            <a:r>
              <a:rPr lang="ru-RU" sz="1600" dirty="0" smtClean="0">
                <a:latin typeface="Times New Roman" pitchFamily="18" charset="0"/>
                <a:cs typeface="Times New Roman" pitchFamily="18" charset="0"/>
              </a:rPr>
              <a:t>», «Математика», «Логика».</a:t>
            </a:r>
          </a:p>
          <a:p>
            <a:pPr marL="514350" indent="-514350" algn="just">
              <a:buFont typeface="+mj-lt"/>
              <a:buAutoNum type="arabicPeriod"/>
            </a:pPr>
            <a:r>
              <a:rPr lang="ru-RU" sz="1600" dirty="0" smtClean="0">
                <a:latin typeface="Times New Roman" pitchFamily="18" charset="0"/>
                <a:cs typeface="Times New Roman" pitchFamily="18" charset="0"/>
              </a:rPr>
              <a:t>экологические мультфильмы: «Круговорот воды в природе», «Путешествие капельки», «</a:t>
            </a:r>
            <a:r>
              <a:rPr lang="ru-RU" sz="1600" dirty="0" err="1" smtClean="0">
                <a:latin typeface="Times New Roman" pitchFamily="18" charset="0"/>
                <a:cs typeface="Times New Roman" pitchFamily="18" charset="0"/>
              </a:rPr>
              <a:t>Барбоскины</a:t>
            </a:r>
            <a:r>
              <a:rPr lang="ru-RU" sz="1600" dirty="0" smtClean="0">
                <a:latin typeface="Times New Roman" pitchFamily="18" charset="0"/>
                <a:cs typeface="Times New Roman" pitchFamily="18" charset="0"/>
              </a:rPr>
              <a:t>: « Осторожно экология», «Почему бывают времена года?», «Откуда берётся дождь?», «Учим явления природы».</a:t>
            </a:r>
          </a:p>
          <a:p>
            <a:pPr marL="514350" indent="-514350" algn="just">
              <a:buFont typeface="+mj-lt"/>
              <a:buAutoNum type="arabicPeriod"/>
            </a:pPr>
            <a:r>
              <a:rPr lang="ru-RU" sz="1600" dirty="0" smtClean="0">
                <a:latin typeface="Times New Roman" pitchFamily="18" charset="0"/>
                <a:cs typeface="Times New Roman" pitchFamily="18" charset="0"/>
              </a:rPr>
              <a:t>Физкультурные разминки: Капитан Краб «Разминка», «</a:t>
            </a:r>
            <a:r>
              <a:rPr lang="ru-RU" sz="1600" dirty="0" err="1" smtClean="0">
                <a:latin typeface="Times New Roman" pitchFamily="18" charset="0"/>
                <a:cs typeface="Times New Roman" pitchFamily="18" charset="0"/>
              </a:rPr>
              <a:t>Динозарядка</a:t>
            </a:r>
            <a:r>
              <a:rPr lang="ru-RU" sz="1600" dirty="0" smtClean="0">
                <a:latin typeface="Times New Roman" pitchFamily="18" charset="0"/>
                <a:cs typeface="Times New Roman" pitchFamily="18" charset="0"/>
              </a:rPr>
              <a:t>», «Птичья зарядка», «Маскарад», «Танцуй».</a:t>
            </a:r>
          </a:p>
          <a:p>
            <a:pPr marL="514350" indent="-514350" algn="just">
              <a:buFont typeface="+mj-lt"/>
              <a:buAutoNum type="arabicPeriod"/>
            </a:pPr>
            <a:r>
              <a:rPr lang="ru-RU" sz="1600" dirty="0" smtClean="0">
                <a:latin typeface="Times New Roman" pitchFamily="18" charset="0"/>
                <a:cs typeface="Times New Roman" pitchFamily="18" charset="0"/>
              </a:rPr>
              <a:t>Досуги выходного дня: Песни для детей, игра дома. Игра выходного дня, что делать, если скучно-14 идей, что делать, если скучно-12 идей.</a:t>
            </a:r>
          </a:p>
          <a:p>
            <a:pPr marL="514350" indent="-514350" algn="just">
              <a:buFont typeface="+mj-lt"/>
              <a:buAutoNum type="arabicPeriod"/>
            </a:pPr>
            <a:r>
              <a:rPr lang="ru-RU" sz="1600" dirty="0" smtClean="0">
                <a:latin typeface="Times New Roman" pitchFamily="18" charset="0"/>
                <a:cs typeface="Times New Roman" pitchFamily="18" charset="0"/>
              </a:rPr>
              <a:t>Подбор интерактивных экскурсий: Зоопарк «</a:t>
            </a:r>
            <a:r>
              <a:rPr lang="ru-RU" sz="1600" dirty="0" err="1" smtClean="0">
                <a:latin typeface="Times New Roman" pitchFamily="18" charset="0"/>
                <a:cs typeface="Times New Roman" pitchFamily="18" charset="0"/>
              </a:rPr>
              <a:t>Лимпопо</a:t>
            </a:r>
            <a:r>
              <a:rPr lang="ru-RU" sz="1600" dirty="0" smtClean="0">
                <a:latin typeface="Times New Roman" pitchFamily="18" charset="0"/>
                <a:cs typeface="Times New Roman" pitchFamily="18" charset="0"/>
              </a:rPr>
              <a:t>»: жизнь изнутри,                   </a:t>
            </a:r>
          </a:p>
          <a:p>
            <a:pPr marL="514350" indent="-514350" algn="just">
              <a:buNone/>
            </a:pPr>
            <a:r>
              <a:rPr lang="ru-RU" sz="1600" dirty="0" smtClean="0">
                <a:latin typeface="Times New Roman" pitchFamily="18" charset="0"/>
                <a:cs typeface="Times New Roman" pitchFamily="18" charset="0"/>
              </a:rPr>
              <a:t>          Керженский заповедник-экскурсия, Керженский заповедник «Лисица у норы», «Барсучий городок»; Московский зоопарк: 33 из 50 чудес Москвы, Океанариум в Москве,  </a:t>
            </a:r>
            <a:r>
              <a:rPr lang="ru-RU" sz="1600" dirty="0" err="1" smtClean="0">
                <a:latin typeface="Times New Roman" pitchFamily="18" charset="0"/>
                <a:cs typeface="Times New Roman" pitchFamily="18" charset="0"/>
              </a:rPr>
              <a:t>онлайн</a:t>
            </a:r>
            <a:r>
              <a:rPr lang="ru-RU" sz="1600" dirty="0" smtClean="0">
                <a:latin typeface="Times New Roman" pitchFamily="18" charset="0"/>
                <a:cs typeface="Times New Roman" pitchFamily="18" charset="0"/>
              </a:rPr>
              <a:t> спектаклей: «Как люди речку обидели», «Экология», «Приключения лягушек».</a:t>
            </a:r>
          </a:p>
          <a:p>
            <a:pPr marL="514350" indent="-514350" algn="just">
              <a:buAutoNum type="arabicPeriod" startAt="7"/>
            </a:pPr>
            <a:r>
              <a:rPr lang="ru-RU" sz="1600" dirty="0" smtClean="0">
                <a:latin typeface="Times New Roman" pitchFamily="18" charset="0"/>
                <a:cs typeface="Times New Roman" pitchFamily="18" charset="0"/>
              </a:rPr>
              <a:t>Видео мастер-класс: рисование «Рисуем вместе - «Лиса», «Арбуз». Аппликация из ткани «Яркие краски природы», Лепка «Фрукты из солёного теста».</a:t>
            </a:r>
          </a:p>
          <a:p>
            <a:pPr marL="514350" indent="-514350" algn="just">
              <a:buAutoNum type="arabicPeriod" startAt="7"/>
            </a:pPr>
            <a:r>
              <a:rPr lang="ru-RU" sz="1600" dirty="0" smtClean="0">
                <a:latin typeface="Times New Roman" pitchFamily="18" charset="0"/>
                <a:cs typeface="Times New Roman" pitchFamily="18" charset="0"/>
              </a:rPr>
              <a:t>Экологические сказки: «Зачем беречь природу?»,  </a:t>
            </a:r>
          </a:p>
          <a:p>
            <a:pPr marL="514350" indent="-514350" algn="just">
              <a:buNone/>
            </a:pPr>
            <a:r>
              <a:rPr lang="ru-RU" sz="1600" dirty="0" smtClean="0">
                <a:latin typeface="Times New Roman" pitchFamily="18" charset="0"/>
                <a:cs typeface="Times New Roman" pitchFamily="18" charset="0"/>
              </a:rPr>
              <a:t>           «Кленовый лист», «</a:t>
            </a:r>
            <a:r>
              <a:rPr lang="ru-RU" sz="1600" dirty="0" err="1" smtClean="0">
                <a:latin typeface="Times New Roman" pitchFamily="18" charset="0"/>
                <a:cs typeface="Times New Roman" pitchFamily="18" charset="0"/>
              </a:rPr>
              <a:t>Капитошка</a:t>
            </a:r>
            <a:r>
              <a:rPr lang="ru-RU" sz="1600" dirty="0" smtClean="0">
                <a:latin typeface="Times New Roman" pitchFamily="18" charset="0"/>
                <a:cs typeface="Times New Roman" pitchFamily="18" charset="0"/>
              </a:rPr>
              <a:t>», «Изучаем лиственные деревья».</a:t>
            </a:r>
          </a:p>
          <a:p>
            <a:pPr marL="514350" indent="-514350" algn="ctr">
              <a:buNone/>
            </a:pPr>
            <a:r>
              <a:rPr lang="en-US" sz="1600" dirty="0" smtClean="0">
                <a:hlinkClick r:id="rId2"/>
              </a:rPr>
              <a:t>https://nsportal.ru/nikitina-lyudmila-vasilevna</a:t>
            </a:r>
            <a:endParaRPr lang="ru-RU" sz="1600" dirty="0" smtClean="0"/>
          </a:p>
          <a:p>
            <a:pPr marL="514350" indent="-514350" algn="just">
              <a:buFont typeface="+mj-lt"/>
              <a:buAutoNum type="arabicPeriod"/>
            </a:pPr>
            <a:endParaRPr lang="ru-RU" sz="1600" dirty="0" smtClean="0">
              <a:latin typeface="Times New Roman" pitchFamily="18" charset="0"/>
              <a:cs typeface="Times New Roman" pitchFamily="18" charset="0"/>
            </a:endParaRPr>
          </a:p>
          <a:p>
            <a:pPr marL="514350" indent="-514350" algn="just">
              <a:buFont typeface="+mj-lt"/>
              <a:buAutoNum type="arabicPeriod"/>
            </a:pP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183880" cy="1051560"/>
          </a:xfrm>
        </p:spPr>
        <p:txBody>
          <a:bodyPr>
            <a:normAutofit fontScale="90000"/>
          </a:bodyPr>
          <a:lstStyle/>
          <a:p>
            <a:pPr algn="ctr"/>
            <a:r>
              <a:rPr lang="ru-RU" dirty="0" smtClean="0">
                <a:latin typeface="Times New Roman" pitchFamily="18" charset="0"/>
                <a:cs typeface="Times New Roman" pitchFamily="18" charset="0"/>
              </a:rPr>
              <a:t>Формы дистанционной работы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родителями</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785926"/>
            <a:ext cx="8183880" cy="3786214"/>
          </a:xfrm>
        </p:spPr>
        <p:txBody>
          <a:bodyPr>
            <a:normAutofit/>
          </a:bodyPr>
          <a:lstStyle/>
          <a:p>
            <a:pPr marL="514350" indent="-514350" algn="just">
              <a:buFont typeface="+mj-lt"/>
              <a:buAutoNum type="arabicPeriod"/>
            </a:pPr>
            <a:r>
              <a:rPr lang="ru-RU" sz="2200" dirty="0" smtClean="0">
                <a:latin typeface="Times New Roman" pitchFamily="18" charset="0"/>
                <a:cs typeface="Times New Roman" pitchFamily="18" charset="0"/>
              </a:rPr>
              <a:t>Организация родительских собраний на платформе </a:t>
            </a:r>
            <a:r>
              <a:rPr lang="en-US" sz="2200" dirty="0" smtClean="0">
                <a:latin typeface="Times New Roman" pitchFamily="18" charset="0"/>
                <a:cs typeface="Times New Roman" pitchFamily="18" charset="0"/>
              </a:rPr>
              <a:t>Zoom</a:t>
            </a:r>
          </a:p>
          <a:p>
            <a:pPr marL="514350" indent="-514350" algn="just">
              <a:buFont typeface="+mj-lt"/>
              <a:buAutoNum type="arabicPeriod"/>
            </a:pPr>
            <a:r>
              <a:rPr lang="ru-RU" sz="2200" dirty="0" smtClean="0">
                <a:latin typeface="Times New Roman" pitchFamily="18" charset="0"/>
                <a:cs typeface="Times New Roman" pitchFamily="18" charset="0"/>
              </a:rPr>
              <a:t>Индивидуальные консультации через электронную почту</a:t>
            </a:r>
          </a:p>
          <a:p>
            <a:pPr marL="514350" indent="-514350" algn="just">
              <a:buFont typeface="+mj-lt"/>
              <a:buAutoNum type="arabicPeriod"/>
            </a:pPr>
            <a:r>
              <a:rPr lang="ru-RU" sz="2200" dirty="0" smtClean="0">
                <a:latin typeface="Times New Roman" pitchFamily="18" charset="0"/>
                <a:cs typeface="Times New Roman" pitchFamily="18" charset="0"/>
              </a:rPr>
              <a:t>Участие в дистанционной акции «Окна России», «</a:t>
            </a:r>
            <a:r>
              <a:rPr lang="en-US" sz="2200" dirty="0" smtClean="0">
                <a:latin typeface="Times New Roman" pitchFamily="18" charset="0"/>
                <a:cs typeface="Times New Roman" pitchFamily="18" charset="0"/>
              </a:rPr>
              <a:t>#</a:t>
            </a:r>
            <a:r>
              <a:rPr lang="ru-RU" sz="2200" dirty="0" err="1" smtClean="0">
                <a:latin typeface="Times New Roman" pitchFamily="18" charset="0"/>
                <a:cs typeface="Times New Roman" pitchFamily="18" charset="0"/>
              </a:rPr>
              <a:t>Окна_Победы</a:t>
            </a:r>
            <a:r>
              <a:rPr lang="ru-RU" sz="2200" dirty="0" smtClean="0">
                <a:latin typeface="Times New Roman" pitchFamily="18" charset="0"/>
                <a:cs typeface="Times New Roman" pitchFamily="18" charset="0"/>
              </a:rPr>
              <a:t>», «Поздравляем с Великой Победой»</a:t>
            </a:r>
          </a:p>
          <a:p>
            <a:pPr marL="514350" indent="-514350" algn="just">
              <a:buFont typeface="+mj-lt"/>
              <a:buAutoNum type="arabicPeriod"/>
            </a:pPr>
            <a:r>
              <a:rPr lang="ru-RU" sz="2200" dirty="0" smtClean="0">
                <a:latin typeface="Times New Roman" pitchFamily="18" charset="0"/>
                <a:cs typeface="Times New Roman" pitchFamily="18" charset="0"/>
              </a:rPr>
              <a:t>Дистанционные выставки</a:t>
            </a:r>
            <a:r>
              <a:rPr lang="ru-RU" sz="2200" dirty="0">
                <a:latin typeface="Times New Roman" pitchFamily="18" charset="0"/>
                <a:cs typeface="Times New Roman" pitchFamily="18" charset="0"/>
              </a:rPr>
              <a:t> </a:t>
            </a:r>
            <a:r>
              <a:rPr lang="ru-RU" sz="2200" dirty="0" smtClean="0">
                <a:latin typeface="Times New Roman" pitchFamily="18" charset="0"/>
                <a:cs typeface="Times New Roman" pitchFamily="18" charset="0"/>
              </a:rPr>
              <a:t>«Как хорошо на свете без войны», «Весна, весна на улице, весенние деньки»</a:t>
            </a:r>
          </a:p>
          <a:p>
            <a:pPr marL="514350" indent="-514350" algn="just">
              <a:buFont typeface="+mj-lt"/>
              <a:buAutoNum type="arabicPeriod"/>
            </a:pPr>
            <a:r>
              <a:rPr lang="ru-RU" sz="2200" dirty="0" err="1" smtClean="0">
                <a:latin typeface="Times New Roman" pitchFamily="18" charset="0"/>
                <a:cs typeface="Times New Roman" pitchFamily="18" charset="0"/>
              </a:rPr>
              <a:t>Фото-челлендж</a:t>
            </a:r>
            <a:r>
              <a:rPr lang="ru-RU" sz="2200" dirty="0" smtClean="0">
                <a:latin typeface="Times New Roman" pitchFamily="18" charset="0"/>
                <a:cs typeface="Times New Roman" pitchFamily="18" charset="0"/>
              </a:rPr>
              <a:t> «Любимый ребенок, самый яркий!»</a:t>
            </a:r>
          </a:p>
          <a:p>
            <a:pPr marL="514350" indent="-514350" algn="just">
              <a:buFont typeface="+mj-lt"/>
              <a:buAutoNum type="arabicPeriod"/>
            </a:pPr>
            <a:r>
              <a:rPr lang="ru-RU" sz="2200" dirty="0" smtClean="0">
                <a:latin typeface="Times New Roman" pitchFamily="18" charset="0"/>
                <a:cs typeface="Times New Roman" pitchFamily="18" charset="0"/>
                <a:hlinkClick r:id="rId2" action="ppaction://hlinksldjump"/>
              </a:rPr>
              <a:t>Анкетирование по теме «Дистанционное обучение в ДОУ»</a:t>
            </a:r>
            <a:endParaRPr lang="ru-RU"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229600" cy="917596"/>
          </a:xfrm>
        </p:spPr>
        <p:txBody>
          <a:bodyPr>
            <a:noAutofit/>
          </a:bodyPr>
          <a:lstStyle/>
          <a:p>
            <a:pPr algn="ctr"/>
            <a:r>
              <a:rPr lang="ru-RU" sz="3200" dirty="0" smtClean="0">
                <a:latin typeface="Times New Roman" pitchFamily="18" charset="0"/>
                <a:cs typeface="Times New Roman" pitchFamily="18" charset="0"/>
              </a:rPr>
              <a:t>Анкетирование для родителей «Дистанционное обучение в ДОУ»</a:t>
            </a:r>
            <a:endParaRPr lang="ru-RU" sz="3200" dirty="0"/>
          </a:p>
        </p:txBody>
      </p:sp>
      <p:sp>
        <p:nvSpPr>
          <p:cNvPr id="3" name="Содержимое 2"/>
          <p:cNvSpPr>
            <a:spLocks noGrp="1"/>
          </p:cNvSpPr>
          <p:nvPr>
            <p:ph idx="1"/>
          </p:nvPr>
        </p:nvSpPr>
        <p:spPr>
          <a:xfrm>
            <a:off x="571472" y="1714488"/>
            <a:ext cx="8229600" cy="3714776"/>
          </a:xfrm>
        </p:spPr>
        <p:txBody>
          <a:bodyPr>
            <a:noAutofit/>
          </a:bodyPr>
          <a:lstStyle/>
          <a:p>
            <a:pPr marL="514350" indent="-514350">
              <a:buFont typeface="+mj-lt"/>
              <a:buAutoNum type="arabicPeriod"/>
            </a:pPr>
            <a:r>
              <a:rPr lang="ru-RU" sz="1600" dirty="0" smtClean="0">
                <a:latin typeface="Times New Roman" pitchFamily="18" charset="0"/>
                <a:cs typeface="Times New Roman" pitchFamily="18" charset="0"/>
              </a:rPr>
              <a:t>Владеете ли вы компьютерными технологиями?</a:t>
            </a:r>
          </a:p>
          <a:p>
            <a:pPr marL="514350" indent="-514350" algn="ctr">
              <a:buNone/>
            </a:pPr>
            <a:r>
              <a:rPr lang="ru-RU" sz="1600" dirty="0" smtClean="0">
                <a:latin typeface="Times New Roman" pitchFamily="18" charset="0"/>
                <a:cs typeface="Times New Roman" pitchFamily="18" charset="0"/>
              </a:rPr>
              <a:t>Да  Нет Частично</a:t>
            </a:r>
          </a:p>
          <a:p>
            <a:pPr marL="514350" indent="-514350">
              <a:buNone/>
            </a:pPr>
            <a:r>
              <a:rPr lang="ru-RU" sz="1600" dirty="0" smtClean="0">
                <a:latin typeface="Times New Roman" pitchFamily="18" charset="0"/>
                <a:cs typeface="Times New Roman" pitchFamily="18" charset="0"/>
              </a:rPr>
              <a:t>2.   Знакомы ли Вы с понятием «дистанционное обучение»?</a:t>
            </a:r>
          </a:p>
          <a:p>
            <a:pPr marL="514350" indent="-514350" algn="ctr">
              <a:buNone/>
            </a:pPr>
            <a:r>
              <a:rPr lang="ru-RU" sz="1600" dirty="0" smtClean="0">
                <a:latin typeface="Times New Roman" pitchFamily="18" charset="0"/>
                <a:cs typeface="Times New Roman" pitchFamily="18" charset="0"/>
              </a:rPr>
              <a:t>Да Нет</a:t>
            </a:r>
          </a:p>
          <a:p>
            <a:pPr marL="514350" indent="-514350">
              <a:buAutoNum type="arabicPeriod" startAt="3"/>
            </a:pPr>
            <a:r>
              <a:rPr lang="ru-RU" sz="1600" dirty="0" smtClean="0">
                <a:latin typeface="Times New Roman" pitchFamily="18" charset="0"/>
                <a:cs typeface="Times New Roman" pitchFamily="18" charset="0"/>
              </a:rPr>
              <a:t>Принимали ли Вы участие в дистанционных формах обучения?</a:t>
            </a:r>
          </a:p>
          <a:p>
            <a:pPr marL="514350" indent="-514350" algn="ctr">
              <a:buNone/>
            </a:pPr>
            <a:r>
              <a:rPr lang="ru-RU" sz="1600" dirty="0" smtClean="0">
                <a:latin typeface="Times New Roman" pitchFamily="18" charset="0"/>
                <a:cs typeface="Times New Roman" pitchFamily="18" charset="0"/>
              </a:rPr>
              <a:t>Да Нет Частично</a:t>
            </a:r>
          </a:p>
          <a:p>
            <a:pPr marL="514350" indent="-514350">
              <a:buAutoNum type="arabicPeriod" startAt="4"/>
            </a:pPr>
            <a:r>
              <a:rPr lang="ru-RU" sz="1600" dirty="0" smtClean="0">
                <a:latin typeface="Times New Roman" pitchFamily="18" charset="0"/>
                <a:cs typeface="Times New Roman" pitchFamily="18" charset="0"/>
              </a:rPr>
              <a:t>Вызывают ли затруднения у Вас дистанционные формы работы?</a:t>
            </a:r>
          </a:p>
          <a:p>
            <a:pPr marL="514350" indent="-514350" algn="ctr">
              <a:buNone/>
            </a:pPr>
            <a:r>
              <a:rPr lang="ru-RU" sz="1600" dirty="0" smtClean="0">
                <a:latin typeface="Times New Roman" pitchFamily="18" charset="0"/>
                <a:cs typeface="Times New Roman" pitchFamily="18" charset="0"/>
              </a:rPr>
              <a:t>Да Нет Частично</a:t>
            </a:r>
          </a:p>
          <a:p>
            <a:pPr marL="514350" indent="-514350">
              <a:buAutoNum type="arabicPeriod" startAt="5"/>
            </a:pPr>
            <a:r>
              <a:rPr lang="ru-RU" sz="1600" dirty="0" smtClean="0">
                <a:latin typeface="Times New Roman" pitchFamily="18" charset="0"/>
                <a:cs typeface="Times New Roman" pitchFamily="18" charset="0"/>
              </a:rPr>
              <a:t>Устраивает ли Вас свободное размещение различного педагогического материала для детей в сети?</a:t>
            </a:r>
          </a:p>
          <a:p>
            <a:pPr marL="514350" indent="-514350" algn="ctr">
              <a:buNone/>
            </a:pPr>
            <a:r>
              <a:rPr lang="ru-RU" sz="1600" dirty="0" smtClean="0">
                <a:latin typeface="Times New Roman" pitchFamily="18" charset="0"/>
                <a:cs typeface="Times New Roman" pitchFamily="18" charset="0"/>
              </a:rPr>
              <a:t>Да Нет Частично</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497</TotalTime>
  <Words>1015</Words>
  <PresentationFormat>Экран (4:3)</PresentationFormat>
  <Paragraphs>84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Аспект</vt:lpstr>
      <vt:lpstr>Вариативность дистанционных форм в работе с детьми и родителями в рамках реализации  образовательной программы дошкольного образования</vt:lpstr>
      <vt:lpstr>Актуальность</vt:lpstr>
      <vt:lpstr>Основные термины</vt:lpstr>
      <vt:lpstr>Преимущества </vt:lpstr>
      <vt:lpstr>Проблемы</vt:lpstr>
      <vt:lpstr>Цель и задачи</vt:lpstr>
      <vt:lpstr>Формы дистанционной работы с детьми</vt:lpstr>
      <vt:lpstr>Формы дистанционной работы  с родителями</vt:lpstr>
      <vt:lpstr>Анкетирование для родителей «Дистанционное обучение в ДОУ»</vt:lpstr>
      <vt:lpstr>Результаты анкетирования</vt:lpstr>
      <vt:lpstr>Результаты анкетирования</vt:lpstr>
      <vt:lpstr>Заключение</vt:lpstr>
      <vt:lpstr>Используемая 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Юлия</dc:creator>
  <cp:lastModifiedBy>Пользователь</cp:lastModifiedBy>
  <cp:revision>78</cp:revision>
  <dcterms:created xsi:type="dcterms:W3CDTF">2020-09-04T16:19:00Z</dcterms:created>
  <dcterms:modified xsi:type="dcterms:W3CDTF">2024-12-06T10:47:00Z</dcterms:modified>
</cp:coreProperties>
</file>