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76" r:id="rId7"/>
    <p:sldId id="262" r:id="rId8"/>
    <p:sldId id="272" r:id="rId9"/>
    <p:sldId id="263" r:id="rId10"/>
    <p:sldId id="273" r:id="rId11"/>
    <p:sldId id="274" r:id="rId12"/>
    <p:sldId id="264" r:id="rId13"/>
    <p:sldId id="270" r:id="rId14"/>
    <p:sldId id="269" r:id="rId15"/>
    <p:sldId id="275" r:id="rId16"/>
    <p:sldId id="265" r:id="rId17"/>
    <p:sldId id="277" r:id="rId18"/>
    <p:sldId id="278" r:id="rId19"/>
    <p:sldId id="266" r:id="rId20"/>
    <p:sldId id="267" r:id="rId21"/>
    <p:sldId id="268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1D86"/>
    <a:srgbClr val="000099"/>
    <a:srgbClr val="003300"/>
    <a:srgbClr val="66FFCC"/>
    <a:srgbClr val="990033"/>
    <a:srgbClr val="008080"/>
    <a:srgbClr val="FFFFFF"/>
    <a:srgbClr val="FF3300"/>
    <a:srgbClr val="993366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 snapToGrid="0">
      <p:cViewPr varScale="1">
        <p:scale>
          <a:sx n="79" d="100"/>
          <a:sy n="79" d="100"/>
        </p:scale>
        <p:origin x="9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C3F7C-6A2F-499E-80CC-AB42B732178E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AD67D-DBC4-4556-8F13-5DD0480D1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345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AD67D-DBC4-4556-8F13-5DD0480D161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681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02197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AD67D-DBC4-4556-8F13-5DD0480D161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712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C742495-49CC-4D35-BE08-9C711C2CC147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1F14CE9-B0E7-4701-9BCB-04A91B92D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2495-49CC-4D35-BE08-9C711C2CC147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4CE9-B0E7-4701-9BCB-04A91B92D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C742495-49CC-4D35-BE08-9C711C2CC147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1F14CE9-B0E7-4701-9BCB-04A91B92D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2495-49CC-4D35-BE08-9C711C2CC147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4CE9-B0E7-4701-9BCB-04A91B92D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2495-49CC-4D35-BE08-9C711C2CC147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4CE9-B0E7-4701-9BCB-04A91B92D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2495-49CC-4D35-BE08-9C711C2CC147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4CE9-B0E7-4701-9BCB-04A91B92D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C742495-49CC-4D35-BE08-9C711C2CC147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1F14CE9-B0E7-4701-9BCB-04A91B92D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42495-49CC-4D35-BE08-9C711C2CC147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14CE9-B0E7-4701-9BCB-04A91B92D90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9" r:id="rId7"/>
  </p:sldLayoutIdLst>
  <p:transition spd="slow">
    <p:push dir="u"/>
  </p:transition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04215" y="224790"/>
            <a:ext cx="10987405" cy="320421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br>
              <a:rPr lang="ru-RU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физических качеств у детей дошкольного возраста через подвижные игры </a:t>
            </a:r>
            <a:br>
              <a:rPr lang="ru-RU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мячом» 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body" idx="1"/>
          </p:nvPr>
        </p:nvSpPr>
        <p:spPr>
          <a:xfrm>
            <a:off x="5474774" y="3608125"/>
            <a:ext cx="5880295" cy="15070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ru-RU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 369»</a:t>
            </a:r>
          </a:p>
          <a:p>
            <a:pPr algn="r"/>
            <a:r>
              <a:rPr lang="ru-RU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</a:t>
            </a:r>
          </a:p>
          <a:p>
            <a:pPr algn="r"/>
            <a:r>
              <a:rPr lang="ru-RU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Шишлова Мария Альбертовна</a:t>
            </a: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екст 23"/>
          <p:cNvSpPr>
            <a:spLocks noGrp="1"/>
          </p:cNvSpPr>
          <p:nvPr>
            <p:ph type="body" idx="1"/>
          </p:nvPr>
        </p:nvSpPr>
        <p:spPr>
          <a:xfrm>
            <a:off x="6428935" y="323557"/>
            <a:ext cx="4038992" cy="506437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«Собери урожай»</a:t>
            </a:r>
          </a:p>
        </p:txBody>
      </p:sp>
      <p:pic>
        <p:nvPicPr>
          <p:cNvPr id="25" name="Объект 2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4973" y="3429000"/>
            <a:ext cx="5599230" cy="3350366"/>
          </a:xfrm>
          <a:prstGeom prst="rect">
            <a:avLst/>
          </a:prstGeom>
          <a:noFill/>
        </p:spPr>
      </p:pic>
      <p:sp>
        <p:nvSpPr>
          <p:cNvPr id="27" name="Замещающее содержимое 2"/>
          <p:cNvSpPr txBox="1"/>
          <p:nvPr/>
        </p:nvSpPr>
        <p:spPr>
          <a:xfrm>
            <a:off x="414972" y="1070149"/>
            <a:ext cx="11362055" cy="2259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строятся в одну шеренгу, либо по командам, либо передвигаются по кругу с мячом в руках , выполняя различные упражнения (подбрасывание ,перекладывания мяча из руки в руку за спиной , набивание мяча, прокатывания мяча и т.д.)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круга, либо на противоположной стороне спортивного зала располагаются разноцветные фишки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, обозначающие фрукт, овощ или ягоду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 команде – «Собери урожай» (например, клубника), дети должны взять фишку  цвета урожая (клубника - красный и т.д)</a:t>
            </a: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796" y="3528522"/>
            <a:ext cx="5599230" cy="31384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4230" y="440055"/>
            <a:ext cx="8784590" cy="55626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altLang="en-US" sz="28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детским парашютом и мячом</a:t>
            </a:r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2719" r="12719"/>
          <a:stretch>
            <a:fillRect/>
          </a:stretch>
        </p:blipFill>
        <p:spPr>
          <a:xfrm>
            <a:off x="141818" y="1938581"/>
            <a:ext cx="4015135" cy="3822163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5" name="Замещающее содержимое 4"/>
          <p:cNvSpPr>
            <a:spLocks noGrp="1"/>
          </p:cNvSpPr>
          <p:nvPr>
            <p:ph sz="half" idx="2"/>
          </p:nvPr>
        </p:nvSpPr>
        <p:spPr>
          <a:xfrm>
            <a:off x="4263390" y="1363345"/>
            <a:ext cx="3979545" cy="496189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7500" lnSpcReduction="10000"/>
          </a:bodyPr>
          <a:lstStyle/>
          <a:p>
            <a:pPr marL="0" indent="0" algn="ctr">
              <a:buNone/>
            </a:pPr>
            <a:r>
              <a:rPr lang="ru-RU" altLang="en-US" sz="2500" b="1">
                <a:solidFill>
                  <a:srgbClr val="003300"/>
                </a:solidFill>
                <a:highlight>
                  <a:srgbClr val="66FFCC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«Веселые мячики» </a:t>
            </a:r>
            <a:endParaRPr lang="ru-RU" altLang="en-US" sz="2000" b="1">
              <a:solidFill>
                <a:srgbClr val="003300"/>
              </a:solidFill>
              <a:highlight>
                <a:srgbClr val="66FFCC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00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Дети держат  парашют, создавая волны, чтобы мячики подпрыгивали , но не падали с ткани</a:t>
            </a:r>
          </a:p>
          <a:p>
            <a:pPr marL="0" indent="0" algn="ctr">
              <a:buNone/>
            </a:pPr>
            <a:r>
              <a:rPr lang="ru-RU" altLang="en-US" sz="25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en-US" sz="2500" b="1">
                <a:solidFill>
                  <a:srgbClr val="003300"/>
                </a:solidFill>
                <a:highlight>
                  <a:srgbClr val="66FFCC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«Роллербол» </a:t>
            </a:r>
          </a:p>
          <a:p>
            <a:r>
              <a:rPr lang="ru-RU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мяч запускают по краю парашюта.</a:t>
            </a:r>
          </a:p>
          <a:p>
            <a:r>
              <a:rPr lang="ru-RU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Цель- удерживать его в движении, не давая упасть.</a:t>
            </a:r>
          </a:p>
          <a:p>
            <a:pPr marL="0" indent="0" algn="ctr">
              <a:buNone/>
            </a:pPr>
            <a:r>
              <a:rPr lang="ru-RU" altLang="en-US" sz="25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en-US" sz="2500" b="1">
                <a:solidFill>
                  <a:srgbClr val="003300"/>
                </a:solidFill>
                <a:highlight>
                  <a:srgbClr val="66FFCC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«Сбрось мяч» </a:t>
            </a:r>
            <a:endParaRPr lang="ru-RU" altLang="en-US" sz="2400" b="1">
              <a:solidFill>
                <a:srgbClr val="003300"/>
              </a:solidFill>
              <a:highlight>
                <a:srgbClr val="66FFCC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Дети делятся на две команды, каждая держит свою половину парашюта.</a:t>
            </a:r>
          </a:p>
          <a:p>
            <a:r>
              <a:rPr lang="ru-RU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Цель - скинуть мяч с половины противника.</a:t>
            </a: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4292" y="1938581"/>
            <a:ext cx="3620861" cy="396989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863677" y="278937"/>
            <a:ext cx="9093591" cy="60027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быстроту и общую активность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052472" y="1225205"/>
            <a:ext cx="4265115" cy="570657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 lvl="0"/>
            <a:r>
              <a:rPr lang="ru-RU" sz="2200">
                <a:solidFill>
                  <a:srgbClr val="003300"/>
                </a:solidFill>
              </a:rPr>
              <a:t> </a:t>
            </a:r>
          </a:p>
          <a:p>
            <a:pPr lvl="0" algn="ctr"/>
            <a:endParaRPr lang="ru-RU" sz="2200" b="1">
              <a:solidFill>
                <a:srgbClr val="003300"/>
              </a:solidFill>
            </a:endParaRPr>
          </a:p>
          <a:p>
            <a:pPr lvl="0" algn="ctr"/>
            <a:endParaRPr lang="ru-RU" sz="9600" b="1">
              <a:solidFill>
                <a:srgbClr val="003300"/>
              </a:solidFill>
            </a:endParaRPr>
          </a:p>
          <a:p>
            <a:pPr lvl="0" algn="ctr"/>
            <a:endParaRPr lang="ru-RU" sz="9600" b="1">
              <a:solidFill>
                <a:srgbClr val="003300"/>
              </a:solidFill>
            </a:endParaRPr>
          </a:p>
          <a:p>
            <a:pPr lvl="0" algn="ctr"/>
            <a:endParaRPr lang="ru-RU" sz="9600" b="1">
              <a:solidFill>
                <a:srgbClr val="003300"/>
              </a:solidFill>
            </a:endParaRPr>
          </a:p>
          <a:p>
            <a:pPr lvl="0" algn="ctr"/>
            <a:endParaRPr lang="ru-RU" sz="9600" b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96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"Попади в обруч"</a:t>
            </a:r>
          </a:p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sz="half" idx="2"/>
          </p:nvPr>
        </p:nvSpPr>
        <p:spPr>
          <a:xfrm>
            <a:off x="151394" y="2043653"/>
            <a:ext cx="5724213" cy="186228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19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</a:t>
            </a:r>
            <a:r>
              <a:rPr lang="ru-RU" sz="1900" b="1">
                <a:latin typeface="Times New Roman" panose="02020603050405020304" pitchFamily="18" charset="0"/>
                <a:cs typeface="Times New Roman" panose="02020603050405020304" pitchFamily="18" charset="0"/>
              </a:rPr>
              <a:t> обручей находятся на площадке. Дети по сигналу бегут, берут мяч. </a:t>
            </a:r>
          </a:p>
          <a:p>
            <a:r>
              <a:rPr lang="ru-RU" sz="1900" b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попасть  в ближайший обруч, а затем вернуться к старту. </a:t>
            </a:r>
          </a:p>
          <a:p>
            <a:r>
              <a:rPr lang="ru-RU" sz="1900" b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быстроты реакции и двигательной активности</a:t>
            </a:r>
          </a:p>
          <a:p>
            <a:pPr marL="0" indent="0">
              <a:buNone/>
            </a:pPr>
            <a:endParaRPr 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7272997" y="1225204"/>
            <a:ext cx="3684271" cy="570657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"Веселая эстафета":</a:t>
            </a:r>
            <a:endParaRPr lang="ru-RU" sz="240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6280823" y="2043653"/>
            <a:ext cx="5262858" cy="186228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17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1-й этап: Пробежать с мячом в </a:t>
            </a:r>
            <a:r>
              <a:rPr lang="ru-RU" sz="17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руках</a:t>
            </a:r>
            <a:r>
              <a:rPr lang="ru-RU" sz="17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None/>
            </a:pPr>
            <a:r>
              <a:rPr lang="ru-RU" sz="17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2-й этап: Прокатить мяч до ориентира и обратно.</a:t>
            </a:r>
          </a:p>
          <a:p>
            <a:pPr marL="0" lvl="0" indent="0">
              <a:buNone/>
            </a:pPr>
            <a:r>
              <a:rPr lang="ru-RU" sz="17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3-й этап: Передать мяч следующему партнеру над головой. </a:t>
            </a:r>
          </a:p>
          <a:p>
            <a:r>
              <a:rPr lang="ru-RU" sz="17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выносливости через смену нагрузки</a:t>
            </a:r>
            <a:endParaRPr lang="ru-RU" b="1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973" y="4050125"/>
            <a:ext cx="3896112" cy="253262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124" y="4050125"/>
            <a:ext cx="3925880" cy="267948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9"/>
          <p:cNvSpPr>
            <a:spLocks noGrp="1"/>
          </p:cNvSpPr>
          <p:nvPr>
            <p:ph type="body" idx="1"/>
          </p:nvPr>
        </p:nvSpPr>
        <p:spPr>
          <a:xfrm>
            <a:off x="5955030" y="2025650"/>
            <a:ext cx="5605780" cy="32512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ru-RU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5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детей в круг, в центре – ведущий- защитник замка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500" b="1"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постройки крепости используем конусы, кубики, модули и т.д.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500" b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защитника -  отбивать мяч, либо ловить руками, чтобы сохранить свой замок целым.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500" b="1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передачи мяча игроков - свободный (хаотичный) – перекатывания низом руками , либо ногой ( закрепление техники ударов по мячу)</a:t>
            </a:r>
          </a:p>
          <a:p>
            <a:endParaRPr lang="ru-RU" sz="4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8305" y="1464945"/>
            <a:ext cx="5102860" cy="5097145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3"/>
          </p:nvPr>
        </p:nvSpPr>
        <p:spPr>
          <a:xfrm>
            <a:off x="6751955" y="989330"/>
            <a:ext cx="4112260" cy="475615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«Защити свой замок»</a:t>
            </a:r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2043" y="267551"/>
            <a:ext cx="8594188" cy="62717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мячом на развитие силы 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538483" y="1933393"/>
            <a:ext cx="5079991" cy="82391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делятся по командам - выполняем прыжки на фитболах с ручками, до финиша</a:t>
            </a:r>
            <a:endParaRPr lang="ru-RU" b="1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6096000" y="2217601"/>
            <a:ext cx="5833403" cy="353903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- «космонавты» сидят на «космодромах» - фитболах, располеженных в свободном порядке по залу. </a:t>
            </a:r>
          </a:p>
          <a:p>
            <a:r>
              <a:rPr lang="ru-RU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команде «Заводим моторы!» дети делают вращательные движения  руками перед грудью и произносят  звук «Р-Р-Р» .</a:t>
            </a:r>
          </a:p>
          <a:p>
            <a:r>
              <a:rPr lang="ru-RU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команде  «Полетели!» игроки разводят руки в сторону и разбегаются врассыпную. </a:t>
            </a:r>
          </a:p>
          <a:p>
            <a:r>
              <a:rPr lang="ru-RU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команде «На посадку!» «космонавты» приземляются на свои « космодромы»- фитболы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1369816" y="1227973"/>
            <a:ext cx="3356929" cy="49885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4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«Попрыгунчики»</a:t>
            </a:r>
            <a:endParaRPr lang="ru-RU">
              <a:solidFill>
                <a:srgbClr val="00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"/>
          </p:nvPr>
        </p:nvSpPr>
        <p:spPr>
          <a:xfrm>
            <a:off x="7286431" y="1227974"/>
            <a:ext cx="3073240" cy="49885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«Космонавты»</a:t>
            </a:r>
            <a:endParaRPr lang="ru-RU" sz="180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97" y="3051413"/>
            <a:ext cx="5631766" cy="35390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5951855" y="397510"/>
            <a:ext cx="3883025" cy="71247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42500" lnSpcReduction="20000"/>
          </a:bodyPr>
          <a:lstStyle/>
          <a:p>
            <a:pPr lvl="0" algn="ctr"/>
            <a:endParaRPr lang="ru-RU" sz="3200" b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ru-RU" sz="6855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«Веселые кенгурята»</a:t>
            </a:r>
            <a:endParaRPr lang="ru-RU" sz="6855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286043" y="1883139"/>
            <a:ext cx="5809958" cy="3091721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endParaRPr 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зажать мяч между коленями и прыжками продвинуться  до финиша</a:t>
            </a:r>
          </a:p>
          <a:p>
            <a:pPr lvl="0"/>
            <a:r>
              <a:rPr lang="ru-RU" sz="1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мяч выпадает, поднимаем и продолжаем движение дальше</a:t>
            </a:r>
          </a:p>
          <a:p>
            <a:pPr lvl="0"/>
            <a:r>
              <a:rPr lang="ru-RU" sz="1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построение по командам;</a:t>
            </a:r>
          </a:p>
          <a:p>
            <a:pPr lvl="0"/>
            <a:r>
              <a:rPr lang="ru-RU" sz="1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с ведущим –ловишкой , игроки прыжками  врассыпную передвигаются по залу </a:t>
            </a:r>
          </a:p>
          <a:p>
            <a:pPr lvl="0"/>
            <a:endParaRPr 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/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611816" y="1378772"/>
            <a:ext cx="5176909" cy="517691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612637" y="202718"/>
            <a:ext cx="8182429" cy="61448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</a:t>
            </a: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6096000" y="1083923"/>
            <a:ext cx="5950857" cy="54420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</a:t>
            </a:r>
            <a:r>
              <a:rPr lang="ru-RU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соответствие размера и веса мяча возрасту.</a:t>
            </a:r>
          </a:p>
          <a:p>
            <a:pPr marL="0" indent="0">
              <a:buNone/>
            </a:pPr>
            <a:r>
              <a:rPr lang="ru-RU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Дозирование нагрузки</a:t>
            </a:r>
            <a:r>
              <a:rPr lang="ru-RU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четкое чередование фаз активности (бег, броски) с фазами отдыха (ожидание, ловля).</a:t>
            </a:r>
          </a:p>
          <a:p>
            <a:pPr marL="0" lvl="0" indent="0">
              <a:buNone/>
            </a:pPr>
            <a:r>
              <a:rPr lang="ru-RU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мотивация</a:t>
            </a:r>
            <a:r>
              <a:rPr lang="ru-RU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использование сюжета, соревновательного элемента (без излишнего давления) и поощрения.</a:t>
            </a:r>
          </a:p>
          <a:p>
            <a:pPr marL="0" indent="0">
              <a:buNone/>
            </a:pPr>
            <a:r>
              <a:rPr lang="ru-RU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подход</a:t>
            </a:r>
            <a:r>
              <a:rPr lang="ru-RU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учет уровня подготовки ребенка (более сложный бросок для сильных, упрощение для слабых).</a:t>
            </a:r>
          </a:p>
          <a:p>
            <a:pPr marL="0" indent="0">
              <a:buNone/>
            </a:pPr>
            <a:r>
              <a:rPr lang="ru-RU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Регулярность:</a:t>
            </a:r>
            <a:r>
              <a:rPr lang="ru-RU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включение игр с мячом в ежедневную двигательную активность (утренняя гимнастика, прогулка).</a:t>
            </a:r>
          </a:p>
          <a:p>
            <a:pPr marL="0" indent="0">
              <a:buNone/>
            </a:pPr>
            <a:endParaRPr lang="ru-RU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43" y="1083923"/>
            <a:ext cx="5424503" cy="5442004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atte"/>
        </p:spPr>
      </p:pic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2539" y="112643"/>
            <a:ext cx="9028045" cy="618351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altLang="en-US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</a:t>
            </a: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1"/>
          </p:nvPr>
        </p:nvSpPr>
        <p:spPr>
          <a:xfrm>
            <a:off x="4730750" y="902335"/>
            <a:ext cx="7289800" cy="58039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altLang="en-US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1. Информационно-просветительское направление</a:t>
            </a:r>
          </a:p>
          <a:p>
            <a:r>
              <a:rPr lang="ru-RU" altLang="en-US" sz="720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стенд - размещение материалов на темы: «Топ-5 игр с мячом во дворе», «Как выбрать мяч ребенку по возрасту»;</a:t>
            </a:r>
          </a:p>
          <a:p>
            <a:r>
              <a:rPr lang="ru-RU" altLang="en-US" sz="7200">
                <a:latin typeface="Times New Roman" panose="02020603050405020304" pitchFamily="18" charset="0"/>
                <a:cs typeface="Times New Roman" panose="02020603050405020304" pitchFamily="18" charset="0"/>
              </a:rPr>
              <a:t>Папка –передвижка на тему: «Почему игры с мячом важны для подготовки к школе»;</a:t>
            </a:r>
          </a:p>
          <a:p>
            <a:r>
              <a:rPr lang="ru-RU" altLang="en-US" sz="7200">
                <a:latin typeface="Times New Roman" panose="02020603050405020304" pitchFamily="18" charset="0"/>
                <a:cs typeface="Times New Roman" panose="02020603050405020304" pitchFamily="18" charset="0"/>
              </a:rPr>
              <a:t>Сайт детского сада - размещение консультаций: «Подвижные игры с мячом в домашних условиях»;</a:t>
            </a:r>
          </a:p>
          <a:p>
            <a:r>
              <a:rPr lang="ru-RU" altLang="en-US" sz="720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– беседы , выступления на родительских собраниях.</a:t>
            </a:r>
          </a:p>
          <a:p>
            <a:pPr marL="0" indent="0">
              <a:buNone/>
            </a:pPr>
            <a:r>
              <a:rPr lang="ru-RU" altLang="en-US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2. Спортивные развлечения с родителями</a:t>
            </a:r>
          </a:p>
          <a:p>
            <a:r>
              <a:rPr lang="ru-RU" altLang="en-US" sz="7200">
                <a:latin typeface="Times New Roman" panose="02020603050405020304" pitchFamily="18" charset="0"/>
                <a:cs typeface="Times New Roman" panose="02020603050405020304" pitchFamily="18" charset="0"/>
              </a:rPr>
              <a:t>«Папа, мама, я — с мячом друзья», «Футбольный турнир для родителей»;</a:t>
            </a:r>
          </a:p>
          <a:p>
            <a:r>
              <a:rPr lang="ru-RU" altLang="en-US" sz="7200">
                <a:latin typeface="Times New Roman" panose="02020603050405020304" pitchFamily="18" charset="0"/>
                <a:cs typeface="Times New Roman" panose="02020603050405020304" pitchFamily="18" charset="0"/>
              </a:rPr>
              <a:t>День открытых </a:t>
            </a:r>
            <a:r>
              <a:rPr lang="ru-RU" altLang="en-US" sz="7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дверей</a:t>
            </a:r>
          </a:p>
          <a:p>
            <a:r>
              <a:rPr lang="ru-RU" altLang="en-US" sz="7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</a:t>
            </a:r>
            <a:r>
              <a:rPr lang="ru-RU" altLang="en-US" sz="720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физкультурное занятие для родителей.</a:t>
            </a:r>
          </a:p>
          <a:p>
            <a:pPr marL="0" indent="0">
              <a:buNone/>
            </a:pPr>
            <a:r>
              <a:rPr lang="ru-RU" altLang="en-US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3. Совместное творчество и проекты</a:t>
            </a:r>
          </a:p>
          <a:p>
            <a:r>
              <a:rPr lang="ru-RU" altLang="en-US" sz="720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всероссийский конкурс «Лучшая футбольная елочка» – изготовление новогодних игрушек на футбольную тематику;</a:t>
            </a:r>
          </a:p>
          <a:p>
            <a:r>
              <a:rPr lang="ru-RU" altLang="en-US" sz="720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 - творческая выставка « Мы любим футбол»- </a:t>
            </a:r>
            <a:r>
              <a:rPr lang="ru-RU" altLang="en-US" sz="7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поделки </a:t>
            </a:r>
            <a:r>
              <a:rPr lang="ru-RU" altLang="en-US" sz="7200">
                <a:latin typeface="Times New Roman" panose="02020603050405020304" pitchFamily="18" charset="0"/>
                <a:cs typeface="Times New Roman" panose="02020603050405020304" pitchFamily="18" charset="0"/>
              </a:rPr>
              <a:t>и рисунки ;</a:t>
            </a:r>
          </a:p>
          <a:p>
            <a:r>
              <a:rPr lang="ru-RU" altLang="en-US" sz="7200">
                <a:latin typeface="Times New Roman" panose="02020603050405020304" pitchFamily="18" charset="0"/>
                <a:cs typeface="Times New Roman" panose="02020603050405020304" pitchFamily="18" charset="0"/>
              </a:rPr>
              <a:t>Кулинарный конкурс «Футбольный гурман» - фото блюд на футбольную тематику, размещение на страничке сайта детского сада;</a:t>
            </a:r>
          </a:p>
          <a:p>
            <a:r>
              <a:rPr lang="ru-RU" altLang="en-US" sz="7200">
                <a:latin typeface="Times New Roman" panose="02020603050405020304" pitchFamily="18" charset="0"/>
                <a:cs typeface="Times New Roman" panose="02020603050405020304" pitchFamily="18" charset="0"/>
              </a:rPr>
              <a:t>Фотовыставка - </a:t>
            </a:r>
            <a:r>
              <a:rPr lang="ru-RU" altLang="en-US" sz="7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en-US" sz="720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altLang="en-US" sz="7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граем </a:t>
            </a:r>
            <a:r>
              <a:rPr lang="ru-RU" altLang="en-US" sz="720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en-US" sz="7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мяч  </a:t>
            </a:r>
            <a:r>
              <a:rPr lang="ru-RU" altLang="en-US" sz="7200">
                <a:latin typeface="Times New Roman" panose="02020603050405020304" pitchFamily="18" charset="0"/>
                <a:cs typeface="Times New Roman" panose="02020603050405020304" pitchFamily="18" charset="0"/>
              </a:rPr>
              <a:t>всей семьей». </a:t>
            </a:r>
          </a:p>
          <a:p>
            <a:pPr marL="0" indent="0">
              <a:buNone/>
            </a:pPr>
            <a:endParaRPr lang="ru-RU" altLang="en-US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" y="4140835"/>
            <a:ext cx="2102485" cy="231203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820" y="4140835"/>
            <a:ext cx="2424430" cy="231203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50" y="1177925"/>
            <a:ext cx="3900170" cy="283654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062369" y="210994"/>
            <a:ext cx="8696739" cy="68011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педагогами 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265043" y="1088389"/>
            <a:ext cx="5830957" cy="542780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</a:t>
            </a:r>
            <a:r>
              <a:rPr lang="ru-RU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онсультации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етодика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элементам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спортивных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игр</a:t>
            </a:r>
            <a:r>
              <a:rPr lang="ru-RU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с мячом; правила подвижных игр с мячом;</a:t>
            </a: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артотек</a:t>
            </a:r>
            <a:r>
              <a:rPr lang="ru-RU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подвижных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игр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мячом</a:t>
            </a:r>
            <a:r>
              <a:rPr lang="ru-RU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астер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r>
              <a:rPr lang="ru-RU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на тему  «Подвижные игры с мячом».</a:t>
            </a:r>
            <a:endParaRPr lang="en-US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занятиях</a:t>
            </a:r>
          </a:p>
          <a:p>
            <a:pPr marL="0" indent="0">
              <a:buNone/>
            </a:pP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прогулках , утренней гимнастике, физкультминутках и т.д.</a:t>
            </a: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Обогощение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развивающей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r>
              <a:rPr lang="ru-RU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физкультурных уголков;</a:t>
            </a:r>
          </a:p>
          <a:p>
            <a:r>
              <a:rPr lang="ru-RU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инвентаря;</a:t>
            </a:r>
          </a:p>
          <a:p>
            <a:r>
              <a:rPr lang="ru-RU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нестардатного оборудования.</a:t>
            </a: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lang="ru-RU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успехов ;</a:t>
            </a:r>
          </a:p>
          <a:p>
            <a:r>
              <a:rPr lang="ru-RU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корректировка работы.</a:t>
            </a: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Замещающее содержимое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0739" y="1088389"/>
            <a:ext cx="2026680" cy="269194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035" y="1202965"/>
            <a:ext cx="3291291" cy="246279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91" y="3977615"/>
            <a:ext cx="3723552" cy="278624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23925" y="263525"/>
            <a:ext cx="7788910" cy="61531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587340" y="1056340"/>
            <a:ext cx="5009485" cy="51534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Что дает нам мяч?</a:t>
            </a:r>
            <a:r>
              <a:rPr 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Замещающее содержимое 1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8713298" y="310515"/>
            <a:ext cx="2473032" cy="178997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58445" y="1650363"/>
            <a:ext cx="6592521" cy="503686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lvl="0"/>
            <a:r>
              <a:rPr lang="ru-RU" sz="9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Сформирована потребность в двигательной активности , интерес к подвижным играм</a:t>
            </a:r>
            <a:endParaRPr lang="ru-RU" sz="9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9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Обогащен  двигательный опыт детей, развито умение технично, точно и осознанно выполнять движения  </a:t>
            </a:r>
            <a:endParaRPr lang="ru-RU" sz="9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9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Дети соблюдают  правила игры, проявляют инициативность, самостоятельность, партнерское взаимодействие в команде</a:t>
            </a:r>
            <a:endParaRPr lang="ru-RU" sz="9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9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Сформированы  нравственно-волевые качества, стремление к сохранению и укреплению собственного здоровья</a:t>
            </a:r>
            <a:endParaRPr lang="ru-RU" sz="9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9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Обогащена развивающая предметно - пространственная среда</a:t>
            </a:r>
            <a:endParaRPr lang="ru-RU" sz="9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9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Установлены партнерские взаимоотношения  с родителями, укреплены детско - родительские отношения</a:t>
            </a:r>
            <a:endParaRPr lang="ru-RU" sz="9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7200"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725" y="2307771"/>
            <a:ext cx="4862830" cy="437945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4"/>
          <p:cNvSpPr>
            <a:spLocks noGrp="1"/>
          </p:cNvSpPr>
          <p:nvPr>
            <p:ph type="title"/>
          </p:nvPr>
        </p:nvSpPr>
        <p:spPr>
          <a:xfrm>
            <a:off x="609011" y="3740727"/>
            <a:ext cx="7329644" cy="79301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110" b="1" cap="all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Игровая форма, как основа гармоничного развития</a:t>
            </a:r>
            <a:endParaRPr lang="ru-RU" sz="3110" b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5745768" y="322079"/>
            <a:ext cx="5645785" cy="68262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4"/>
          </p:nvPr>
        </p:nvSpPr>
        <p:spPr>
          <a:xfrm>
            <a:off x="455446" y="4747051"/>
            <a:ext cx="8677176" cy="179506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Универсальность мяча: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мяч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один из самых доступных и любимых детьми спортивных снарядов </a:t>
            </a:r>
          </a:p>
          <a:p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воздействие: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с мячом эффективно развивают моторику, координацию, ловкость, глазомер  и укрепляют здоровье в игровой форме.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7669" y="4747051"/>
            <a:ext cx="2854331" cy="1858107"/>
          </a:xfrm>
          <a:prstGeom prst="rect">
            <a:avLst/>
          </a:prstGeom>
        </p:spPr>
      </p:pic>
      <p:sp>
        <p:nvSpPr>
          <p:cNvPr id="7" name="Объект 4"/>
          <p:cNvSpPr txBox="1"/>
          <p:nvPr/>
        </p:nvSpPr>
        <p:spPr>
          <a:xfrm>
            <a:off x="609011" y="1558864"/>
            <a:ext cx="3037505" cy="90614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110" b="1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Фгос до</a:t>
            </a:r>
          </a:p>
          <a:p>
            <a:pPr algn="ctr"/>
            <a:r>
              <a:rPr lang="ru-RU" sz="3110" b="1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Фоп до</a:t>
            </a:r>
            <a:endParaRPr lang="ru-RU" sz="3110" b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11"/>
          <p:cNvSpPr>
            <a:spLocks noGrp="1"/>
          </p:cNvSpPr>
          <p:nvPr>
            <p:ph sz="quarter" idx="4"/>
          </p:nvPr>
        </p:nvSpPr>
        <p:spPr>
          <a:xfrm>
            <a:off x="3907997" y="1632597"/>
            <a:ext cx="7896075" cy="179506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ребенком двигательного опыта в различных видах деятельности;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психофизических качеств;</a:t>
            </a:r>
          </a:p>
          <a:p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интереса к различным видам спорта;</a:t>
            </a:r>
          </a:p>
          <a:p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к здоровому образу жизни.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481485" y="445991"/>
            <a:ext cx="5709285" cy="63944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b="1">
                <a:solidFill>
                  <a:srgbClr val="2C1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r>
              <a:rPr lang="ru-RU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135254" y="1537901"/>
            <a:ext cx="6132513" cy="45978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 с мячом являются эффективным средством для комплексного развития физических качеств дошкольников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подобранные игры обеспечивают систематическое воздействие на все группы мышц и нервную систему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Игровая форма гарантирует высокую мотивацию детей к двигательной активности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665" y="1352370"/>
            <a:ext cx="5684081" cy="531494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424330" y="105507"/>
            <a:ext cx="7821637" cy="95660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b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181382"/>
            <a:ext cx="10058399" cy="54582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powder">
            <a:bevelT w="190500" h="38100"/>
          </a:sp3d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407802" y="493150"/>
            <a:ext cx="5760085" cy="68135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799741" y="1406786"/>
            <a:ext cx="6975231" cy="320036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физических качеств у детей дошкольного возраста через подвижные игры с мячом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217" y="101354"/>
            <a:ext cx="4375053" cy="427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>
            <a:off x="5848985" y="366395"/>
            <a:ext cx="5779135" cy="67119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cap="all">
                <a:solidFill>
                  <a:srgbClr val="00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Задачи</a:t>
            </a:r>
            <a:endParaRPr lang="ru-RU" sz="44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705" y="0"/>
            <a:ext cx="5105401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100726" y="1290694"/>
            <a:ext cx="7940040" cy="50167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потребность в двигательной активности , интерес к подвижным играм;</a:t>
            </a:r>
          </a:p>
          <a:p>
            <a:endParaRPr lang="ru-RU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двигательный опыт детей; развивать умение технично, точно, осознанно выполнять движения; </a:t>
            </a:r>
          </a:p>
          <a:p>
            <a:r>
              <a:rPr lang="ru-RU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соблюдать правила игры, проявлять инициативность, самостоятельность, партнерское взаимодействие в команде;</a:t>
            </a:r>
          </a:p>
          <a:p>
            <a:endParaRPr lang="ru-RU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нравственно-волевые качества, стремление к сохранению и укреплению собственного здоровья;</a:t>
            </a:r>
          </a:p>
          <a:p>
            <a:endParaRPr lang="ru-RU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развивающую предметно - пространственную среду;</a:t>
            </a:r>
          </a:p>
          <a:p>
            <a:endParaRPr lang="ru-RU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установлению партнерских взаимоотношений с родителями, укреплению детско-родительских отношений.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60009" y="177039"/>
            <a:ext cx="9671982" cy="77027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Мяч, как инструмент развития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97600" y="1218419"/>
            <a:ext cx="3767399" cy="77027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Броски и ловля (на точность)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210794" y="2982366"/>
            <a:ext cx="3868738" cy="879189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Координацию (глазомер, точность движений).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8736013" y="4468960"/>
            <a:ext cx="3455987" cy="54276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и дриблинг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half" idx="4294967295"/>
          </p:nvPr>
        </p:nvSpPr>
        <p:spPr>
          <a:xfrm>
            <a:off x="7330325" y="6071743"/>
            <a:ext cx="4664075" cy="6604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Быстроту реакции и Ловкость (переключение движений)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8592928" y="1255344"/>
            <a:ext cx="3486150" cy="79851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Передачи на дальние расстояния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half" idx="4294967295"/>
          </p:nvPr>
        </p:nvSpPr>
        <p:spPr>
          <a:xfrm>
            <a:off x="8519903" y="3171916"/>
            <a:ext cx="3559175" cy="752475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Силу метания и общую Выносливость.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0848" y="4180728"/>
            <a:ext cx="3657131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Увертывание от "пятнашек" с мячом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7600" y="6024257"/>
            <a:ext cx="3582670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Быстроту и Ловкость.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929" y="1762626"/>
            <a:ext cx="3695123" cy="3671210"/>
          </a:xfrm>
          <a:prstGeom prst="rect">
            <a:avLst/>
          </a:prstGeom>
        </p:spPr>
      </p:pic>
      <p:sp>
        <p:nvSpPr>
          <p:cNvPr id="14" name="Стрелка: вниз 13"/>
          <p:cNvSpPr/>
          <p:nvPr/>
        </p:nvSpPr>
        <p:spPr>
          <a:xfrm rot="14182379">
            <a:off x="7749756" y="1655226"/>
            <a:ext cx="330691" cy="9409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386561">
            <a:off x="4262059" y="1649607"/>
            <a:ext cx="787156" cy="87243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814744">
            <a:off x="3941391" y="3971925"/>
            <a:ext cx="877900" cy="804742"/>
          </a:xfrm>
          <a:prstGeom prst="rect">
            <a:avLst/>
          </a:prstGeom>
        </p:spPr>
      </p:pic>
      <p:sp>
        <p:nvSpPr>
          <p:cNvPr id="18" name="Стрелка: вниз 17"/>
          <p:cNvSpPr/>
          <p:nvPr/>
        </p:nvSpPr>
        <p:spPr>
          <a:xfrm rot="17531426">
            <a:off x="8072989" y="4234611"/>
            <a:ext cx="330691" cy="9409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низ 18"/>
          <p:cNvSpPr/>
          <p:nvPr/>
        </p:nvSpPr>
        <p:spPr>
          <a:xfrm>
            <a:off x="1839004" y="2138785"/>
            <a:ext cx="548641" cy="770277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b="1">
              <a:solidFill>
                <a:schemeClr val="accent4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9962" y="2167084"/>
            <a:ext cx="585267" cy="9113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9040" y="5118929"/>
            <a:ext cx="585267" cy="83099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0910" y="5118929"/>
            <a:ext cx="570174" cy="93786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52" y="119270"/>
            <a:ext cx="10575236" cy="85007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altLang="en-US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Развивающей предметно - пространственной среды </a:t>
            </a: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1"/>
          </p:nvPr>
        </p:nvSpPr>
        <p:spPr>
          <a:xfrm>
            <a:off x="132523" y="1097941"/>
            <a:ext cx="5328939" cy="564078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1. «Библиотека мячей» (вариативность и сенсорика):</a:t>
            </a:r>
          </a:p>
          <a:p>
            <a:r>
              <a:rPr lang="ru-RU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Резиновые мячи (разных размеров и цветов); мячи для ознакомления с видами спорта ( футбольные, баскетбольные, теннисные); мячи - гиганты (фитболы) ; текстильные мячи; сенсорные мячи (с шипами, с выемками); вязанные мячи.</a:t>
            </a:r>
          </a:p>
          <a:p>
            <a:pPr marL="0" indent="0">
              <a:buNone/>
            </a:pPr>
            <a:r>
              <a:rPr lang="ru-RU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Интерактивные зоны и мишени (насыщенность):</a:t>
            </a:r>
          </a:p>
          <a:p>
            <a:r>
              <a:rPr lang="ru-RU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Вертикальные и напольные  мишени; баскетбольное кольцо; футбольные ворота; напольная разметка; координационная напольная  лестница .</a:t>
            </a:r>
          </a:p>
          <a:p>
            <a:pPr marL="0" indent="0"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Нестандартное оборудование (трансформируемость):</a:t>
            </a:r>
          </a:p>
          <a:p>
            <a:r>
              <a:rPr lang="ru-RU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«Ловишки» - поймай мяч; туннели для скатывания  мячей; «бильбоке»; парашют для игр с мячом; косички - для эстафет с мячом; веревочный лабиринт - прокати мяч.</a:t>
            </a:r>
          </a:p>
          <a:p>
            <a:pPr marL="0" indent="0">
              <a:buNone/>
            </a:pPr>
            <a:r>
              <a:rPr lang="ru-RU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4. Визуальные алгоритмы и схемы (информативность):</a:t>
            </a:r>
          </a:p>
          <a:p>
            <a:r>
              <a:rPr lang="ru-RU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схем с графическим изображением правил игр; экран достижений (таблица, где дети могут отмечать свои успехи); инфографика «Виды спорта с мячом».</a:t>
            </a:r>
          </a:p>
          <a:p>
            <a:pPr marL="0" indent="0">
              <a:buNone/>
            </a:pPr>
            <a:r>
              <a:rPr lang="ru-RU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5. Зонирование и хранение (доступность и безопасность):</a:t>
            </a:r>
          </a:p>
          <a:p>
            <a:r>
              <a:rPr lang="ru-RU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Мобильные стойки на колесиках, мобильные переносные сетчатые корзины; маркировка (обозначение места хранения мячей разного типа картинками - символами).</a:t>
            </a:r>
          </a:p>
          <a:p>
            <a:pPr marL="0" indent="0">
              <a:buNone/>
            </a:pPr>
            <a:endParaRPr lang="ru-RU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en-US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672" y="1402766"/>
            <a:ext cx="1850679" cy="242824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838" y="4264428"/>
            <a:ext cx="2448282" cy="222596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2473" y="3966267"/>
            <a:ext cx="2538095" cy="252412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1076" y="1200785"/>
            <a:ext cx="2371610" cy="243522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022" y="1200785"/>
            <a:ext cx="1658945" cy="293300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569" y="96520"/>
            <a:ext cx="7316226" cy="41719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мячом на ловкость 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3987312" y="604738"/>
            <a:ext cx="4907915" cy="417195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"Поймай меня" (с ведением):</a:t>
            </a:r>
          </a:p>
        </p:txBody>
      </p:sp>
      <p:sp>
        <p:nvSpPr>
          <p:cNvPr id="14" name="Текст 13"/>
          <p:cNvSpPr>
            <a:spLocks noGrp="1"/>
          </p:cNvSpPr>
          <p:nvPr>
            <p:ph sz="half" idx="2"/>
          </p:nvPr>
        </p:nvSpPr>
        <p:spPr>
          <a:xfrm>
            <a:off x="204764" y="1112956"/>
            <a:ext cx="6955691" cy="2797809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ведет мяч  по заданной траектории, избегая препятствий или водящего. </a:t>
            </a:r>
          </a:p>
          <a:p>
            <a:r>
              <a:rPr 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может быть носком ступни, внутренней стороной стопы (элементы игры в футбол)</a:t>
            </a:r>
          </a:p>
          <a:p>
            <a:r>
              <a:rPr 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Дриблинг –ведения мяча при помощи ударов об пол ( элементы игры в баскетбол)</a:t>
            </a:r>
          </a:p>
          <a:p>
            <a:r>
              <a:rPr 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мяча при помощи клюшки ( элементы игры в хоккей на траве)</a:t>
            </a:r>
          </a:p>
          <a:p>
            <a:r>
              <a:rPr 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 высокой концентрации и перестроения движений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6267" y="3963670"/>
            <a:ext cx="4907915" cy="27833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574" y="3963670"/>
            <a:ext cx="4712970" cy="27978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3217" y="1147049"/>
            <a:ext cx="4734019" cy="272962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0201" y="256074"/>
            <a:ext cx="3801015" cy="42504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4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«Сквозь туннель»</a:t>
            </a:r>
          </a:p>
        </p:txBody>
      </p:sp>
      <p:sp>
        <p:nvSpPr>
          <p:cNvPr id="12" name="Текст 14"/>
          <p:cNvSpPr>
            <a:spLocks noGrp="1"/>
          </p:cNvSpPr>
          <p:nvPr>
            <p:ph sz="half" idx="2"/>
          </p:nvPr>
        </p:nvSpPr>
        <p:spPr>
          <a:xfrm>
            <a:off x="257953" y="829855"/>
            <a:ext cx="11432299" cy="189161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стоят в шеренге</a:t>
            </a:r>
            <a:r>
              <a:rPr lang="ru-RU" sz="1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широко расставив ноги.</a:t>
            </a:r>
            <a:r>
              <a:rPr 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Ребенок должен прокатить мяч между ног всей шеренге как можно быстрее. </a:t>
            </a:r>
          </a:p>
          <a:p>
            <a:r>
              <a:rPr 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точности и координации рук/ног</a:t>
            </a:r>
          </a:p>
          <a:p>
            <a:r>
              <a:rPr 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Для усложнения можно использовать положение – упор лежа ( тело прямое, живот подтянут, спина ровная, не прогибаясь в пояснице)</a:t>
            </a: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290201" y="2910529"/>
            <a:ext cx="5400052" cy="37535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54" y="2910529"/>
            <a:ext cx="5643846" cy="37535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8"/>
          <p:cNvSpPr>
            <a:spLocks noGrp="1"/>
          </p:cNvSpPr>
          <p:nvPr>
            <p:ph type="title"/>
          </p:nvPr>
        </p:nvSpPr>
        <p:spPr>
          <a:xfrm>
            <a:off x="140677" y="56047"/>
            <a:ext cx="11915335" cy="52854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мячом на Координацию и равновесие  </a:t>
            </a:r>
          </a:p>
        </p:txBody>
      </p:sp>
      <p:sp>
        <p:nvSpPr>
          <p:cNvPr id="11" name="Текст 12"/>
          <p:cNvSpPr>
            <a:spLocks noGrp="1"/>
          </p:cNvSpPr>
          <p:nvPr>
            <p:ph type="body" idx="1"/>
          </p:nvPr>
        </p:nvSpPr>
        <p:spPr>
          <a:xfrm>
            <a:off x="4093698" y="906767"/>
            <a:ext cx="5409711" cy="40271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"Мяч по кругу или водящему"</a:t>
            </a:r>
          </a:p>
        </p:txBody>
      </p:sp>
      <p:sp>
        <p:nvSpPr>
          <p:cNvPr id="4" name="Текст 3"/>
          <p:cNvSpPr>
            <a:spLocks noGrp="1"/>
          </p:cNvSpPr>
          <p:nvPr>
            <p:ph sz="half" idx="2"/>
          </p:nvPr>
        </p:nvSpPr>
        <p:spPr>
          <a:xfrm>
            <a:off x="504190" y="1489710"/>
            <a:ext cx="11149965" cy="193929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lvl="0"/>
            <a:r>
              <a:rPr lang="ru-RU" sz="7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Водящий пытается поймать мяч, переданный по кругу, но игроки должны передавать его не по прямой, а после отскока от пола.</a:t>
            </a:r>
          </a:p>
          <a:p>
            <a:pPr lvl="0"/>
            <a:r>
              <a:rPr lang="ru-RU" sz="7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передача мяча ногой (сложная координация)</a:t>
            </a:r>
          </a:p>
          <a:p>
            <a:pPr lvl="0"/>
            <a:r>
              <a:rPr lang="ru-RU" sz="7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мяча друг другу (сверху, снизу, сбоку) по цепочке </a:t>
            </a:r>
          </a:p>
          <a:p>
            <a:pPr lvl="0"/>
            <a:r>
              <a:rPr lang="ru-RU" sz="7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Усложнение – передача мяча, стоя на одной ноге,</a:t>
            </a:r>
          </a:p>
          <a:p>
            <a:pPr marL="0" lvl="0" indent="0">
              <a:buNone/>
            </a:pPr>
            <a:r>
              <a:rPr lang="ru-RU" sz="7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игру добавляется второй мяч, либо у каждого игрока - мяч, передаем по кругу из рук в руки</a:t>
            </a:r>
          </a:p>
          <a:p>
            <a:pPr marL="0" indent="0">
              <a:buNone/>
            </a:pPr>
            <a:endParaRPr lang="ru-RU"/>
          </a:p>
        </p:txBody>
      </p:sp>
      <p:pic>
        <p:nvPicPr>
          <p:cNvPr id="23" name="Объект 22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04190" y="3562122"/>
            <a:ext cx="5312630" cy="3084424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dkEdge">
            <a:bevelT w="508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182" y="3609233"/>
            <a:ext cx="5278973" cy="305191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34</TotalTime>
  <Words>1575</Words>
  <Application>Microsoft Office PowerPoint</Application>
  <PresentationFormat>Широкоэкранный</PresentationFormat>
  <Paragraphs>172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След самолета</vt:lpstr>
      <vt:lpstr>ТЕМА:  «Развитие физических качеств у детей дошкольного возраста через подвижные игры  с мячом» </vt:lpstr>
      <vt:lpstr>Игровая форма, как основа гармоничного развития</vt:lpstr>
      <vt:lpstr>Цель</vt:lpstr>
      <vt:lpstr>Презентация PowerPoint</vt:lpstr>
      <vt:lpstr>Мяч, как инструмент развития</vt:lpstr>
      <vt:lpstr>Обогащение Развивающей предметно - пространственной среды </vt:lpstr>
      <vt:lpstr>Игры с мячом на ловкость </vt:lpstr>
      <vt:lpstr>Презентация PowerPoint</vt:lpstr>
      <vt:lpstr>Игры с мячом на Координацию и равновесие  </vt:lpstr>
      <vt:lpstr>Презентация PowerPoint</vt:lpstr>
      <vt:lpstr>игры с детским парашютом и мячом</vt:lpstr>
      <vt:lpstr>Игры на быстроту и общую активность</vt:lpstr>
      <vt:lpstr>Презентация PowerPoint</vt:lpstr>
      <vt:lpstr>Игры с мячом на развитие силы </vt:lpstr>
      <vt:lpstr>Презентация PowerPoint</vt:lpstr>
      <vt:lpstr>Организация занятия</vt:lpstr>
      <vt:lpstr>Взаимодействие с родителями</vt:lpstr>
      <vt:lpstr>Взаимодействие с педагогами </vt:lpstr>
      <vt:lpstr>Ожидаемые результаты</vt:lpstr>
      <vt:lpstr>Выводы 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Шишлов</dc:creator>
  <cp:lastModifiedBy>PC12</cp:lastModifiedBy>
  <cp:revision>33</cp:revision>
  <dcterms:created xsi:type="dcterms:W3CDTF">2026-01-20T12:37:00Z</dcterms:created>
  <dcterms:modified xsi:type="dcterms:W3CDTF">2026-02-11T13:13:32Z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3AC1E1D8820543CD8CC30283528A29C5_12</vt:lpwstr>
  </property>
  <property fmtid="{D5CDD505-2E9C-101B-9397-08002B2CF9AE}" pid="3" name="KSOProductBuildVer">
    <vt:lpwstr>1049-12.2.0.23196</vt:lpwstr>
  </property>
</Properties>
</file>