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74" r:id="rId9"/>
    <p:sldId id="263" r:id="rId10"/>
    <p:sldId id="264" r:id="rId11"/>
    <p:sldId id="265" r:id="rId12"/>
    <p:sldId id="275" r:id="rId13"/>
    <p:sldId id="268" r:id="rId14"/>
    <p:sldId id="276" r:id="rId15"/>
    <p:sldId id="267" r:id="rId16"/>
    <p:sldId id="266" r:id="rId17"/>
    <p:sldId id="269" r:id="rId18"/>
    <p:sldId id="270" r:id="rId19"/>
    <p:sldId id="271" r:id="rId20"/>
    <p:sldId id="278" r:id="rId21"/>
    <p:sldId id="279" r:id="rId22"/>
    <p:sldId id="280" r:id="rId23"/>
    <p:sldId id="272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FC9BB-6214-4174-B16B-401EB91E245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516A-373D-43A7-874A-0DA3006211F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FC9BB-6214-4174-B16B-401EB91E245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516A-373D-43A7-874A-0DA3006211F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FC9BB-6214-4174-B16B-401EB91E245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516A-373D-43A7-874A-0DA3006211F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FC9BB-6214-4174-B16B-401EB91E245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516A-373D-43A7-874A-0DA3006211FE}" type="slidenum">
              <a:rPr lang="ru-RU" smtClean="0"/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FC9BB-6214-4174-B16B-401EB91E245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516A-373D-43A7-874A-0DA3006211F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FC9BB-6214-4174-B16B-401EB91E245E}" type="datetimeFigureOut">
              <a:rPr lang="ru-RU" smtClean="0"/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516A-373D-43A7-874A-0DA3006211F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FC9BB-6214-4174-B16B-401EB91E245E}" type="datetimeFigureOut">
              <a:rPr lang="ru-RU" smtClean="0"/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516A-373D-43A7-874A-0DA3006211F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FC9BB-6214-4174-B16B-401EB91E245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516A-373D-43A7-874A-0DA3006211F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FC9BB-6214-4174-B16B-401EB91E245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516A-373D-43A7-874A-0DA3006211F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FC9BB-6214-4174-B16B-401EB91E245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516A-373D-43A7-874A-0DA3006211F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FC9BB-6214-4174-B16B-401EB91E245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516A-373D-43A7-874A-0DA3006211F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FC9BB-6214-4174-B16B-401EB91E245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516A-373D-43A7-874A-0DA3006211F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FC9BB-6214-4174-B16B-401EB91E245E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516A-373D-43A7-874A-0DA3006211F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FC9BB-6214-4174-B16B-401EB91E245E}" type="datetimeFigureOut">
              <a:rPr lang="ru-RU" smtClean="0"/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516A-373D-43A7-874A-0DA3006211F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FC9BB-6214-4174-B16B-401EB91E245E}" type="datetimeFigureOut">
              <a:rPr lang="ru-RU" smtClean="0"/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516A-373D-43A7-874A-0DA3006211F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FC9BB-6214-4174-B16B-401EB91E245E}" type="datetimeFigureOut">
              <a:rPr lang="ru-RU" smtClean="0"/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516A-373D-43A7-874A-0DA3006211F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FC9BB-6214-4174-B16B-401EB91E245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0516A-373D-43A7-874A-0DA3006211F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image" Target="../media/image4.png"/><Relationship Id="rId20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2.png"/><Relationship Id="rId18" Type="http://schemas.openxmlformats.org/officeDocument/2006/relationships/image" Target="../media/image1.pn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>
            <a:fillRect/>
          </a:stretch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>
            <a:fillRect/>
          </a:stretch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>
            <a:fillRect/>
          </a:stretch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>
            <a:fillRect/>
          </a:stretch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6CFC9BB-6214-4174-B16B-401EB91E245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0516A-373D-43A7-874A-0DA3006211FE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571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1.jpeg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4.jpeg"/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8.jpeg"/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7.png"/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4.jpeg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0708" y="1275411"/>
            <a:ext cx="9724768" cy="1915941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Развитие предпосылок инженерного мышления дошкольников средствами образовательной робототехники, программирования и </a:t>
            </a:r>
            <a:br>
              <a:rPr lang="ru-RU" sz="2800" dirty="0" smtClean="0"/>
            </a:br>
            <a:r>
              <a:rPr lang="ru-RU" sz="2800" dirty="0" err="1" smtClean="0"/>
              <a:t>лего</a:t>
            </a:r>
            <a:r>
              <a:rPr lang="ru-RU" sz="2800" dirty="0" smtClean="0"/>
              <a:t>-конструирования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389822" y="377942"/>
            <a:ext cx="4633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МАДОУ «Детский сад №453»</a:t>
            </a:r>
            <a:endParaRPr lang="ru-RU" sz="2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327889">
            <a:off x="539487" y="3187410"/>
            <a:ext cx="2425004" cy="32300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0311">
            <a:off x="3773723" y="3466220"/>
            <a:ext cx="3865196" cy="28954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9317"/>
          <a:stretch>
            <a:fillRect/>
          </a:stretch>
        </p:blipFill>
        <p:spPr>
          <a:xfrm rot="240309">
            <a:off x="8813544" y="3140746"/>
            <a:ext cx="2751465" cy="332333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6" r="8137" b="9550"/>
          <a:stretch>
            <a:fillRect/>
          </a:stretch>
        </p:blipFill>
        <p:spPr>
          <a:xfrm>
            <a:off x="4373612" y="246581"/>
            <a:ext cx="3753679" cy="40935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64"/>
          <a:stretch>
            <a:fillRect/>
          </a:stretch>
        </p:blipFill>
        <p:spPr>
          <a:xfrm>
            <a:off x="9179870" y="144982"/>
            <a:ext cx="2689852" cy="44367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35" y="3788195"/>
            <a:ext cx="4249744" cy="28320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5" r="5876" b="9190"/>
          <a:stretch>
            <a:fillRect/>
          </a:stretch>
        </p:blipFill>
        <p:spPr>
          <a:xfrm>
            <a:off x="621366" y="246581"/>
            <a:ext cx="2992602" cy="36205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" b="10828"/>
          <a:stretch>
            <a:fillRect/>
          </a:stretch>
        </p:blipFill>
        <p:spPr>
          <a:xfrm rot="303752">
            <a:off x="7054023" y="3417453"/>
            <a:ext cx="2811895" cy="308474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619" y="2852955"/>
            <a:ext cx="2719052" cy="36274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47088">
            <a:off x="404619" y="245397"/>
            <a:ext cx="3243353" cy="24325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25994">
            <a:off x="3380835" y="2792739"/>
            <a:ext cx="2712955" cy="362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3522" y="245397"/>
            <a:ext cx="3167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Музей истории ГАЗ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-612" t="16199" r="612" b="7361"/>
          <a:stretch>
            <a:fillRect/>
          </a:stretch>
        </p:blipFill>
        <p:spPr>
          <a:xfrm>
            <a:off x="8817491" y="245397"/>
            <a:ext cx="3017782" cy="30757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0412" y="1207140"/>
            <a:ext cx="2847079" cy="37920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83663" y="5259617"/>
            <a:ext cx="5819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Музей скоростей в городе Чкаловск</a:t>
            </a:r>
            <a:endParaRPr lang="ru-RU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" t="-8281" r="-899" b="21341"/>
          <a:stretch>
            <a:fillRect/>
          </a:stretch>
        </p:blipFill>
        <p:spPr>
          <a:xfrm rot="207082">
            <a:off x="7590262" y="2817009"/>
            <a:ext cx="2054093" cy="30060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52"/>
          <a:stretch>
            <a:fillRect/>
          </a:stretch>
        </p:blipFill>
        <p:spPr>
          <a:xfrm rot="160422">
            <a:off x="9734579" y="3242388"/>
            <a:ext cx="2223004" cy="24586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80" y="189443"/>
            <a:ext cx="3629283" cy="27219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80" y="3061265"/>
            <a:ext cx="3601574" cy="28513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78" y="589330"/>
            <a:ext cx="3295914" cy="24719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3780" y="5912601"/>
            <a:ext cx="3093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Встреча с волонтерами РЖД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8351578" y="153922"/>
            <a:ext cx="34911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Изготовление постера</a:t>
            </a:r>
            <a:endParaRPr lang="ru-RU" sz="2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711" y="189443"/>
            <a:ext cx="3900167" cy="27015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711" y="3105378"/>
            <a:ext cx="3124792" cy="26613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18933" y="5897371"/>
            <a:ext cx="72859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Встреча с начальником отделения по пропаганде </a:t>
            </a:r>
            <a:r>
              <a:rPr lang="ru-RU" sz="2000" dirty="0" smtClean="0"/>
              <a:t>БДД</a:t>
            </a:r>
            <a:endParaRPr lang="ru-RU" sz="2000" dirty="0" smtClean="0"/>
          </a:p>
          <a:p>
            <a:r>
              <a:rPr lang="ru-RU" sz="2000" dirty="0"/>
              <a:t> </a:t>
            </a:r>
            <a:r>
              <a:rPr lang="ru-RU" sz="2000" dirty="0" smtClean="0"/>
              <a:t>Гроздевой </a:t>
            </a:r>
            <a:r>
              <a:rPr lang="ru-RU" sz="2000" dirty="0"/>
              <a:t>Олесей Михайловной,</a:t>
            </a:r>
            <a:endParaRPr lang="ru-RU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7163" y="564240"/>
            <a:ext cx="3134465" cy="38248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4731" b="10845"/>
          <a:stretch>
            <a:fillRect/>
          </a:stretch>
        </p:blipFill>
        <p:spPr>
          <a:xfrm>
            <a:off x="5699413" y="3694699"/>
            <a:ext cx="2931969" cy="29094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9626"/>
          <a:stretch>
            <a:fillRect/>
          </a:stretch>
        </p:blipFill>
        <p:spPr>
          <a:xfrm>
            <a:off x="9301018" y="1898827"/>
            <a:ext cx="2657103" cy="42645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5335" y="5214081"/>
            <a:ext cx="5630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Bef>
                <a:spcPct val="0"/>
              </a:spcBef>
            </a:pPr>
            <a:r>
              <a:rPr lang="ru-RU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Безопасный маршрут</a:t>
            </a:r>
            <a:endParaRPr lang="ru-RU" sz="3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4714" r="9421" b="18901"/>
          <a:stretch>
            <a:fillRect/>
          </a:stretch>
        </p:blipFill>
        <p:spPr>
          <a:xfrm rot="152382">
            <a:off x="4016962" y="384041"/>
            <a:ext cx="4991979" cy="353821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9"/>
          <a:stretch>
            <a:fillRect/>
          </a:stretch>
        </p:blipFill>
        <p:spPr>
          <a:xfrm>
            <a:off x="395415" y="4168507"/>
            <a:ext cx="4625546" cy="24627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8" t="6847" b="12433"/>
          <a:stretch>
            <a:fillRect/>
          </a:stretch>
        </p:blipFill>
        <p:spPr>
          <a:xfrm>
            <a:off x="5271506" y="279767"/>
            <a:ext cx="3514148" cy="41271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506" y="4289873"/>
            <a:ext cx="2471351" cy="24713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8" r="15721"/>
          <a:stretch>
            <a:fillRect/>
          </a:stretch>
        </p:blipFill>
        <p:spPr>
          <a:xfrm rot="337707">
            <a:off x="8031830" y="3418541"/>
            <a:ext cx="3905827" cy="32127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1382" y="1754909"/>
            <a:ext cx="1447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2025 год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14850">
            <a:off x="312287" y="895595"/>
            <a:ext cx="5005816" cy="264195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3820">
            <a:off x="6610521" y="3853003"/>
            <a:ext cx="3566610" cy="26749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"/>
          <a:stretch>
            <a:fillRect/>
          </a:stretch>
        </p:blipFill>
        <p:spPr>
          <a:xfrm>
            <a:off x="3960370" y="108122"/>
            <a:ext cx="3422277" cy="43990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6" r="6261"/>
          <a:stretch>
            <a:fillRect/>
          </a:stretch>
        </p:blipFill>
        <p:spPr>
          <a:xfrm>
            <a:off x="7772399" y="264024"/>
            <a:ext cx="3917091" cy="33705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9" t="18919" r="2612"/>
          <a:stretch>
            <a:fillRect/>
          </a:stretch>
        </p:blipFill>
        <p:spPr>
          <a:xfrm rot="21160465">
            <a:off x="294820" y="2916253"/>
            <a:ext cx="4143666" cy="28511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234" y="1327677"/>
            <a:ext cx="30636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Марафон</a:t>
            </a:r>
            <a:endParaRPr lang="ru-RU" sz="2400" dirty="0" smtClean="0"/>
          </a:p>
          <a:p>
            <a:pPr algn="ctr"/>
            <a:r>
              <a:rPr lang="ru-RU" sz="2400" dirty="0" smtClean="0"/>
              <a:t> инженерных </a:t>
            </a:r>
            <a:r>
              <a:rPr lang="ru-RU" sz="2400" dirty="0" smtClean="0"/>
              <a:t>идей</a:t>
            </a:r>
            <a:endParaRPr lang="ru-RU" sz="2400" dirty="0" smtClean="0"/>
          </a:p>
          <a:p>
            <a:pPr algn="ctr"/>
            <a:r>
              <a:rPr lang="ru-RU" sz="2400" dirty="0" smtClean="0"/>
              <a:t>2024 год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960370" y="5664101"/>
            <a:ext cx="2295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Недра </a:t>
            </a:r>
            <a:r>
              <a:rPr lang="ru-RU" sz="2400" dirty="0" smtClean="0"/>
              <a:t>Земли</a:t>
            </a:r>
            <a:endParaRPr lang="ru-RU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209" y="407011"/>
            <a:ext cx="5027828" cy="33545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"/>
          <a:stretch>
            <a:fillRect/>
          </a:stretch>
        </p:blipFill>
        <p:spPr>
          <a:xfrm>
            <a:off x="6308436" y="3777673"/>
            <a:ext cx="4619157" cy="295285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815" y="3761515"/>
            <a:ext cx="4444369" cy="29690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10" y="310881"/>
            <a:ext cx="2660073" cy="35467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42037" y="1533236"/>
            <a:ext cx="3676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Экскурсия </a:t>
            </a:r>
            <a:endParaRPr lang="ru-RU" sz="2400" dirty="0" smtClean="0"/>
          </a:p>
          <a:p>
            <a:pPr algn="ctr"/>
            <a:r>
              <a:rPr lang="ru-RU" sz="2400" dirty="0" smtClean="0"/>
              <a:t>на ферму НИКИТИНО</a:t>
            </a:r>
            <a:endParaRPr lang="ru-RU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08" y="273220"/>
            <a:ext cx="4594803" cy="30655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6" b="1339"/>
          <a:stretch>
            <a:fillRect/>
          </a:stretch>
        </p:blipFill>
        <p:spPr>
          <a:xfrm rot="21429969">
            <a:off x="655782" y="3740728"/>
            <a:ext cx="3679049" cy="25486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17" y="248507"/>
            <a:ext cx="4631844" cy="30903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25">
            <a:off x="9008111" y="3163810"/>
            <a:ext cx="2310145" cy="34625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8"/>
          <a:stretch>
            <a:fillRect/>
          </a:stretch>
        </p:blipFill>
        <p:spPr>
          <a:xfrm>
            <a:off x="5136111" y="3571246"/>
            <a:ext cx="3180959" cy="288715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24" y="384868"/>
            <a:ext cx="4564688" cy="30455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" t="3004" r="-4738" b="350"/>
          <a:stretch>
            <a:fillRect/>
          </a:stretch>
        </p:blipFill>
        <p:spPr>
          <a:xfrm>
            <a:off x="5828145" y="391035"/>
            <a:ext cx="4244109" cy="30762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46426" y="1261288"/>
            <a:ext cx="23455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План Умной фермы</a:t>
            </a:r>
            <a:endParaRPr lang="ru-RU" sz="2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91" y="3586016"/>
            <a:ext cx="3044470" cy="30444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29561" y="3777673"/>
            <a:ext cx="1736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Придумали </a:t>
            </a:r>
            <a:endParaRPr lang="ru-RU" sz="2000" dirty="0" smtClean="0"/>
          </a:p>
          <a:p>
            <a:pPr algn="ctr"/>
            <a:r>
              <a:rPr lang="ru-RU" sz="2000" dirty="0" smtClean="0"/>
              <a:t>логотип</a:t>
            </a:r>
            <a:endParaRPr lang="ru-RU" sz="2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145" y="3715194"/>
            <a:ext cx="4956478" cy="27861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917613" y="5908082"/>
            <a:ext cx="978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Макет </a:t>
            </a:r>
            <a:endParaRPr lang="ru-RU" sz="2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9150" y="3595920"/>
            <a:ext cx="4776430" cy="33249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017" y="59127"/>
            <a:ext cx="4369419" cy="34728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347" y="59127"/>
            <a:ext cx="3983752" cy="353679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23383" y="4576891"/>
            <a:ext cx="46551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Модель </a:t>
            </a:r>
            <a:r>
              <a:rPr lang="ru-RU" sz="2400" dirty="0" smtClean="0"/>
              <a:t>автоматического</a:t>
            </a:r>
            <a:endParaRPr lang="ru-RU" sz="2400" dirty="0" smtClean="0"/>
          </a:p>
          <a:p>
            <a:r>
              <a:rPr lang="ru-RU" sz="2400" dirty="0" smtClean="0"/>
              <a:t> </a:t>
            </a:r>
            <a:r>
              <a:rPr lang="ru-RU" sz="2400" dirty="0"/>
              <a:t>робота-раздатчика кормов </a:t>
            </a:r>
            <a:endParaRPr lang="ru-RU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0638" y="172995"/>
            <a:ext cx="11738919" cy="607540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4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tx2"/>
                </a:solidFill>
              </a:rPr>
              <a:t>Актуальность </a:t>
            </a:r>
            <a:r>
              <a:rPr lang="ru-RU" sz="2800" b="1" dirty="0">
                <a:solidFill>
                  <a:schemeClr val="tx2"/>
                </a:solidFill>
              </a:rPr>
              <a:t>по формированию основ программирования значима в свете внедрения и реализации ФОП ДО, так как: </a:t>
            </a:r>
            <a:endParaRPr lang="ru-RU" sz="2800" b="1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ru-RU" sz="2400" dirty="0">
              <a:solidFill>
                <a:schemeClr val="tx2"/>
              </a:solidFill>
            </a:endParaRPr>
          </a:p>
          <a:p>
            <a:r>
              <a:rPr lang="ru-RU" sz="2400" dirty="0">
                <a:solidFill>
                  <a:schemeClr val="tx2"/>
                </a:solidFill>
              </a:rPr>
              <a:t>являются великолепным средством для интеллектуального развития дошкольников; </a:t>
            </a:r>
            <a:endParaRPr lang="ru-RU" sz="2400" dirty="0">
              <a:solidFill>
                <a:schemeClr val="tx2"/>
              </a:solidFill>
            </a:endParaRPr>
          </a:p>
          <a:p>
            <a:r>
              <a:rPr lang="ru-RU" sz="2400" dirty="0">
                <a:solidFill>
                  <a:schemeClr val="tx2"/>
                </a:solidFill>
              </a:rPr>
              <a:t>осуществляются в форме игры, познавательной и исследовательской деятельности, в форме творческой активности, обеспечивающей художественно-эстетическое развитие ребенка; </a:t>
            </a:r>
            <a:endParaRPr lang="ru-RU" sz="2400" dirty="0">
              <a:solidFill>
                <a:schemeClr val="tx2"/>
              </a:solidFill>
            </a:endParaRPr>
          </a:p>
          <a:p>
            <a:r>
              <a:rPr lang="ru-RU" sz="2400" dirty="0">
                <a:solidFill>
                  <a:schemeClr val="tx2"/>
                </a:solidFill>
              </a:rPr>
              <a:t>поддерживают инициативу детей; 	</a:t>
            </a:r>
            <a:endParaRPr lang="ru-RU" sz="2400" dirty="0">
              <a:solidFill>
                <a:schemeClr val="tx2"/>
              </a:solidFill>
            </a:endParaRPr>
          </a:p>
          <a:p>
            <a:r>
              <a:rPr lang="ru-RU" sz="2400" dirty="0">
                <a:solidFill>
                  <a:schemeClr val="tx2"/>
                </a:solidFill>
              </a:rPr>
              <a:t>позволяют педагогу построение образовательной деятельности на основе индивидуальных особенностей каждого ребенка, при котором сам </a:t>
            </a:r>
            <a:r>
              <a:rPr lang="ru-RU" sz="2400" dirty="0" smtClean="0">
                <a:solidFill>
                  <a:schemeClr val="tx2"/>
                </a:solidFill>
              </a:rPr>
              <a:t>ребенок становится </a:t>
            </a:r>
            <a:r>
              <a:rPr lang="ru-RU" sz="2400" dirty="0">
                <a:solidFill>
                  <a:schemeClr val="tx2"/>
                </a:solidFill>
              </a:rPr>
              <a:t>активным в выборе содержания своего образования, становится субъектом образования; </a:t>
            </a:r>
            <a:endParaRPr lang="ru-RU" sz="24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7164" y="315951"/>
            <a:ext cx="4597499" cy="44013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17760"/>
            <a:ext cx="3501053" cy="32754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520872" y="3493230"/>
            <a:ext cx="3353272" cy="31608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32373" y="5222876"/>
            <a:ext cx="39052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/>
              <a:t>Робот </a:t>
            </a:r>
            <a:r>
              <a:rPr lang="ru-RU" sz="2400" dirty="0" smtClean="0"/>
              <a:t>– </a:t>
            </a:r>
            <a:r>
              <a:rPr lang="ru-RU" sz="2400" dirty="0" err="1" smtClean="0"/>
              <a:t>подталкиватель</a:t>
            </a:r>
            <a:r>
              <a:rPr lang="ru-RU" sz="2400" dirty="0" smtClean="0"/>
              <a:t> </a:t>
            </a:r>
            <a:endParaRPr lang="ru-RU" sz="2400" dirty="0" smtClean="0"/>
          </a:p>
          <a:p>
            <a:pPr algn="ctr"/>
            <a:r>
              <a:rPr lang="ru-RU" sz="2400" dirty="0" smtClean="0"/>
              <a:t>корма </a:t>
            </a:r>
            <a:r>
              <a:rPr lang="ru-RU" sz="2400" dirty="0"/>
              <a:t>Фёдор</a:t>
            </a:r>
            <a:endParaRPr lang="ru-RU"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490" y="647924"/>
            <a:ext cx="5077542" cy="39130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236" y="680679"/>
            <a:ext cx="3806404" cy="384755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86998" y="5193207"/>
            <a:ext cx="6223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Автоматическая щётка для коров</a:t>
            </a:r>
            <a:endParaRPr lang="ru-RU" sz="2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396071"/>
            <a:ext cx="2480589" cy="44099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336" y="3591978"/>
            <a:ext cx="5065051" cy="28490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0"/>
          <a:stretch>
            <a:fillRect/>
          </a:stretch>
        </p:blipFill>
        <p:spPr>
          <a:xfrm>
            <a:off x="3179541" y="396071"/>
            <a:ext cx="4537265" cy="297423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" r="12171"/>
          <a:stretch>
            <a:fillRect/>
          </a:stretch>
        </p:blipFill>
        <p:spPr>
          <a:xfrm rot="259105">
            <a:off x="8270477" y="569314"/>
            <a:ext cx="3742696" cy="26277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9" r="18722"/>
          <a:stretch>
            <a:fillRect/>
          </a:stretch>
        </p:blipFill>
        <p:spPr>
          <a:xfrm rot="271674">
            <a:off x="8373061" y="3474308"/>
            <a:ext cx="3537527" cy="26633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/>
          <p:nvPr/>
        </p:nvSpPr>
        <p:spPr>
          <a:xfrm>
            <a:off x="160638" y="172995"/>
            <a:ext cx="11738919" cy="607540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571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ru-RU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tx2"/>
              </a:solidFill>
            </a:endParaRPr>
          </a:p>
          <a:p>
            <a:r>
              <a:rPr lang="ru-RU" sz="2400" dirty="0" smtClean="0">
                <a:solidFill>
                  <a:schemeClr val="tx2"/>
                </a:solidFill>
              </a:rPr>
              <a:t>приобщают детей к социокультурным нормам, традициям семьи, общества и государства; </a:t>
            </a:r>
            <a:endParaRPr lang="ru-RU" sz="2400" dirty="0" smtClean="0">
              <a:solidFill>
                <a:schemeClr val="tx2"/>
              </a:solidFill>
            </a:endParaRPr>
          </a:p>
          <a:p>
            <a:r>
              <a:rPr lang="ru-RU" sz="2400" dirty="0" smtClean="0">
                <a:solidFill>
                  <a:schemeClr val="tx2"/>
                </a:solidFill>
              </a:rPr>
              <a:t>формируют познавательные интересы и познавательные действия ребенка в различных видах деятельности; развивают первоначальные навыки программирования; </a:t>
            </a:r>
            <a:endParaRPr lang="ru-RU" sz="2400" dirty="0" smtClean="0">
              <a:solidFill>
                <a:schemeClr val="tx2"/>
              </a:solidFill>
            </a:endParaRPr>
          </a:p>
          <a:p>
            <a:r>
              <a:rPr lang="ru-RU" sz="2400" dirty="0" smtClean="0">
                <a:solidFill>
                  <a:schemeClr val="tx2"/>
                </a:solidFill>
              </a:rPr>
              <a:t>- формируют познавательную активность, способствует воспитанию социально-активной личности, формирует навыки общения и сотворчества; </a:t>
            </a:r>
            <a:endParaRPr lang="ru-RU" sz="2400" dirty="0" smtClean="0">
              <a:solidFill>
                <a:schemeClr val="tx2"/>
              </a:solidFill>
            </a:endParaRPr>
          </a:p>
          <a:p>
            <a:r>
              <a:rPr lang="ru-RU" sz="2400" dirty="0" smtClean="0">
                <a:solidFill>
                  <a:schemeClr val="tx2"/>
                </a:solidFill>
              </a:rPr>
              <a:t>- объединяют игру с исследовательской и экспериментальной деятельностью, предоставляют ребенку возможность экспериментировать и </a:t>
            </a:r>
            <a:r>
              <a:rPr lang="ru-RU" sz="2400" dirty="0">
                <a:solidFill>
                  <a:schemeClr val="tx2"/>
                </a:solidFill>
              </a:rPr>
              <a:t>созидать свой собственный мир.</a:t>
            </a:r>
            <a:endParaRPr lang="ru-RU" sz="2400" dirty="0">
              <a:solidFill>
                <a:schemeClr val="tx2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234" y="452718"/>
            <a:ext cx="4737925" cy="985825"/>
          </a:xfrm>
        </p:spPr>
        <p:txBody>
          <a:bodyPr/>
          <a:lstStyle/>
          <a:p>
            <a:r>
              <a:rPr lang="ru-RU" dirty="0" smtClean="0"/>
              <a:t>Богатый урожай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2" t="26667" r="8279" b="12792"/>
          <a:stretch>
            <a:fillRect/>
          </a:stretch>
        </p:blipFill>
        <p:spPr>
          <a:xfrm rot="242985">
            <a:off x="4986737" y="175990"/>
            <a:ext cx="3064476" cy="41518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3989">
            <a:off x="8337246" y="323410"/>
            <a:ext cx="3147414" cy="41518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30" y="1438543"/>
            <a:ext cx="3317789" cy="442371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854" y="3795067"/>
            <a:ext cx="3569099" cy="2676824"/>
          </a:xfrm>
        </p:spPr>
      </p:pic>
      <p:sp>
        <p:nvSpPr>
          <p:cNvPr id="8" name="TextBox 7"/>
          <p:cNvSpPr txBox="1"/>
          <p:nvPr/>
        </p:nvSpPr>
        <p:spPr>
          <a:xfrm>
            <a:off x="9518796" y="5118426"/>
            <a:ext cx="2269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Выращиваем </a:t>
            </a:r>
            <a:endParaRPr lang="ru-RU" sz="2200" dirty="0" smtClean="0"/>
          </a:p>
          <a:p>
            <a:r>
              <a:rPr lang="ru-RU" sz="2200" dirty="0" smtClean="0"/>
              <a:t>и ухаживаем</a:t>
            </a:r>
            <a:endParaRPr lang="ru-RU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395170" y="5862261"/>
            <a:ext cx="49888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dirty="0" smtClean="0"/>
              <a:t>Играем в ферму, конструируем </a:t>
            </a:r>
            <a:endParaRPr lang="ru-RU" sz="2200" dirty="0" smtClean="0"/>
          </a:p>
          <a:p>
            <a:pPr algn="ctr"/>
            <a:r>
              <a:rPr lang="ru-RU" sz="2200" dirty="0" smtClean="0"/>
              <a:t>сельхоз технику</a:t>
            </a:r>
            <a:endParaRPr lang="ru-RU" sz="2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73"/>
          <a:stretch>
            <a:fillRect/>
          </a:stretch>
        </p:blipFill>
        <p:spPr>
          <a:xfrm>
            <a:off x="4266279" y="735039"/>
            <a:ext cx="3045426" cy="32457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40"/>
          <a:stretch>
            <a:fillRect/>
          </a:stretch>
        </p:blipFill>
        <p:spPr>
          <a:xfrm>
            <a:off x="922967" y="699220"/>
            <a:ext cx="3029208" cy="32457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780" y="1337150"/>
            <a:ext cx="3466070" cy="462142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87711" y="91622"/>
            <a:ext cx="70166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spcBef>
                <a:spcPct val="0"/>
              </a:spcBef>
            </a:pPr>
            <a:r>
              <a:rPr lang="ru-RU" sz="28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ЭкоСтанция</a:t>
            </a:r>
            <a:r>
              <a:rPr lang="ru-RU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Нижегородской области</a:t>
            </a:r>
            <a:endParaRPr lang="ru-RU" sz="28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5"/>
          <a:stretch>
            <a:fillRect/>
          </a:stretch>
        </p:blipFill>
        <p:spPr>
          <a:xfrm>
            <a:off x="2579933" y="4100948"/>
            <a:ext cx="3762279" cy="256309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8" t="23783" b="11893"/>
          <a:stretch>
            <a:fillRect/>
          </a:stretch>
        </p:blipFill>
        <p:spPr>
          <a:xfrm>
            <a:off x="3657715" y="3399213"/>
            <a:ext cx="3426204" cy="31981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6" b="10585"/>
          <a:stretch>
            <a:fillRect/>
          </a:stretch>
        </p:blipFill>
        <p:spPr>
          <a:xfrm>
            <a:off x="952452" y="219426"/>
            <a:ext cx="3836773" cy="31981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8"/>
          <a:stretch>
            <a:fillRect/>
          </a:stretch>
        </p:blipFill>
        <p:spPr>
          <a:xfrm>
            <a:off x="5476792" y="236829"/>
            <a:ext cx="3214254" cy="314498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6" y="2990335"/>
            <a:ext cx="2705263" cy="36070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782" y="4209068"/>
            <a:ext cx="29899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Живой уголок</a:t>
            </a:r>
            <a:endParaRPr lang="ru-RU" sz="3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2037" y="199866"/>
            <a:ext cx="4045527" cy="3056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527" y="199866"/>
            <a:ext cx="3832608" cy="30364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80667" y="3314956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Внесение </a:t>
            </a:r>
            <a:r>
              <a:rPr lang="ru-RU" sz="2200" dirty="0"/>
              <a:t>правок</a:t>
            </a:r>
            <a:r>
              <a:rPr lang="ru-RU" sz="2400" dirty="0"/>
              <a:t> после просмотра мультфильма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108" y="3306170"/>
            <a:ext cx="3463637" cy="33624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10182" y="5560291"/>
            <a:ext cx="4493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Публикации в </a:t>
            </a:r>
            <a:endParaRPr lang="ru-RU" sz="2400" dirty="0" smtClean="0"/>
          </a:p>
          <a:p>
            <a:pPr algn="ctr"/>
            <a:r>
              <a:rPr lang="ru-RU" sz="2400" dirty="0" smtClean="0"/>
              <a:t>социальных </a:t>
            </a:r>
            <a:r>
              <a:rPr lang="ru-RU" sz="2400" dirty="0"/>
              <a:t>сетях</a:t>
            </a:r>
            <a:endParaRPr lang="ru-RU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94" y="673443"/>
            <a:ext cx="3735860" cy="28018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462">
            <a:off x="5062425" y="990169"/>
            <a:ext cx="3982994" cy="29872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7" r="8829"/>
          <a:stretch>
            <a:fillRect/>
          </a:stretch>
        </p:blipFill>
        <p:spPr>
          <a:xfrm rot="21352216">
            <a:off x="494270" y="3511002"/>
            <a:ext cx="4399006" cy="29993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542" y="3475338"/>
            <a:ext cx="4009892" cy="30074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42080" y="267019"/>
            <a:ext cx="39853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Презентуем проект ребятам </a:t>
            </a:r>
            <a:endParaRPr lang="ru-RU" sz="2000" dirty="0" smtClean="0"/>
          </a:p>
          <a:p>
            <a:pPr algn="ctr"/>
            <a:r>
              <a:rPr lang="ru-RU" sz="2000" dirty="0" smtClean="0"/>
              <a:t>из других групп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9727884" y="4348943"/>
            <a:ext cx="235673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dirty="0" smtClean="0"/>
              <a:t>Общаемся со </a:t>
            </a:r>
            <a:endParaRPr lang="ru-RU" sz="2200" dirty="0" smtClean="0"/>
          </a:p>
          <a:p>
            <a:pPr algn="ctr"/>
            <a:r>
              <a:rPr lang="ru-RU" sz="2200" dirty="0" smtClean="0"/>
              <a:t>студентами</a:t>
            </a:r>
            <a:endParaRPr lang="ru-RU" sz="2200" dirty="0" smtClean="0"/>
          </a:p>
          <a:p>
            <a:pPr algn="ctr"/>
            <a:r>
              <a:rPr lang="ru-RU" sz="2200" dirty="0" smtClean="0"/>
              <a:t>Губернского </a:t>
            </a:r>
            <a:endParaRPr lang="ru-RU" sz="2200" dirty="0" smtClean="0"/>
          </a:p>
          <a:p>
            <a:pPr algn="ctr"/>
            <a:r>
              <a:rPr lang="ru-RU" sz="2200" dirty="0" smtClean="0"/>
              <a:t>колледжа</a:t>
            </a:r>
            <a:endParaRPr lang="ru-RU" sz="2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8"/>
          <a:stretch>
            <a:fillRect/>
          </a:stretch>
        </p:blipFill>
        <p:spPr>
          <a:xfrm rot="198764">
            <a:off x="364592" y="228599"/>
            <a:ext cx="3120014" cy="34104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605" y="191653"/>
            <a:ext cx="4201297" cy="31509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43" y="3178649"/>
            <a:ext cx="2585651" cy="34475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059" y="191653"/>
            <a:ext cx="2757879" cy="36771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996" y="3372924"/>
            <a:ext cx="2439944" cy="32532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925">
            <a:off x="5986639" y="3207634"/>
            <a:ext cx="2687878" cy="35838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059" y="4239491"/>
            <a:ext cx="3004186" cy="2253139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2004</Words>
  <Application>WPS Presentation</Application>
  <PresentationFormat>Широкоэкранный</PresentationFormat>
  <Paragraphs>83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2" baseType="lpstr">
      <vt:lpstr>Arial</vt:lpstr>
      <vt:lpstr>SimSun</vt:lpstr>
      <vt:lpstr>Wingdings</vt:lpstr>
      <vt:lpstr>Wingdings 3</vt:lpstr>
      <vt:lpstr>Arial</vt:lpstr>
      <vt:lpstr>Century Gothic</vt:lpstr>
      <vt:lpstr>Microsoft YaHei</vt:lpstr>
      <vt:lpstr>Arial Unicode MS</vt:lpstr>
      <vt:lpstr>Calibri</vt:lpstr>
      <vt:lpstr>Ион</vt:lpstr>
      <vt:lpstr>Развитие предпосылок инженерного мышления дошкольников средствами образовательной робототехники, программирования и  лего-конструирования</vt:lpstr>
      <vt:lpstr>PowerPoint 演示文稿</vt:lpstr>
      <vt:lpstr>PowerPoint 演示文稿</vt:lpstr>
      <vt:lpstr>Богатый урожай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предпосылок инженерного мышления дошкольников средствами образовательной робототехники, программирования и лего-конструирования</dc:title>
  <dc:creator>Asus</dc:creator>
  <cp:lastModifiedBy>МАДОУ 453</cp:lastModifiedBy>
  <cp:revision>62</cp:revision>
  <dcterms:created xsi:type="dcterms:W3CDTF">2025-01-10T09:34:00Z</dcterms:created>
  <dcterms:modified xsi:type="dcterms:W3CDTF">2026-04-29T09:44:41Z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F46AF4F2BBAB459787B8D3C3621E8B17_12</vt:lpwstr>
  </property>
  <property fmtid="{D5CDD505-2E9C-101B-9397-08002B2CF9AE}" pid="3" name="KSOProductBuildVer">
    <vt:lpwstr>1049-12.2.0.23196</vt:lpwstr>
  </property>
</Properties>
</file>