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7"/>
  </p:notesMasterIdLst>
  <p:handoutMasterIdLst>
    <p:handoutMasterId r:id="rId18"/>
  </p:handoutMasterIdLst>
  <p:sldIdLst>
    <p:sldId id="285" r:id="rId2"/>
    <p:sldId id="286" r:id="rId3"/>
    <p:sldId id="298" r:id="rId4"/>
    <p:sldId id="260" r:id="rId5"/>
    <p:sldId id="302" r:id="rId6"/>
    <p:sldId id="301" r:id="rId7"/>
    <p:sldId id="296" r:id="rId8"/>
    <p:sldId id="288" r:id="rId9"/>
    <p:sldId id="295" r:id="rId10"/>
    <p:sldId id="267" r:id="rId11"/>
    <p:sldId id="290" r:id="rId12"/>
    <p:sldId id="303" r:id="rId13"/>
    <p:sldId id="304" r:id="rId14"/>
    <p:sldId id="297" r:id="rId15"/>
    <p:sldId id="272" r:id="rId16"/>
  </p:sldIdLst>
  <p:sldSz cx="12192000" cy="6858000"/>
  <p:notesSz cx="6797675" cy="9872663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B06BA"/>
    <a:srgbClr val="CC9900"/>
    <a:srgbClr val="2494E8"/>
    <a:srgbClr val="2F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7" autoAdjust="0"/>
    <p:restoredTop sz="94954" autoAdjust="0"/>
  </p:normalViewPr>
  <p:slideViewPr>
    <p:cSldViewPr snapToObjects="1">
      <p:cViewPr varScale="1">
        <p:scale>
          <a:sx n="83" d="100"/>
          <a:sy n="83" d="100"/>
        </p:scale>
        <p:origin x="90" y="5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6" y="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[Книга1]Лист1!$A$2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[Книга1]Лист1!$B$2:$F$2</c:f>
              <c:numCache>
                <c:formatCode>0%</c:formatCode>
                <c:ptCount val="5"/>
                <c:pt idx="0">
                  <c:v>0.43</c:v>
                </c:pt>
                <c:pt idx="1">
                  <c:v>0.35</c:v>
                </c:pt>
                <c:pt idx="2">
                  <c:v>0.4</c:v>
                </c:pt>
                <c:pt idx="3">
                  <c:v>0.45</c:v>
                </c:pt>
                <c:pt idx="4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F8-438B-A37C-20E066CFBDF5}"/>
            </c:ext>
          </c:extLst>
        </c:ser>
        <c:ser>
          <c:idx val="1"/>
          <c:order val="1"/>
          <c:tx>
            <c:strRef>
              <c:f>[Книга1]Лист1!$A$3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[Книга1]Лист1!$B$3:$F$3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0.35</c:v>
                </c:pt>
                <c:pt idx="3">
                  <c:v>0.35</c:v>
                </c:pt>
                <c:pt idx="4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F8-438B-A37C-20E066CFBDF5}"/>
            </c:ext>
          </c:extLst>
        </c:ser>
        <c:ser>
          <c:idx val="2"/>
          <c:order val="2"/>
          <c:tx>
            <c:strRef>
              <c:f>[Книга1]Лист1!$A$4</c:f>
              <c:strCache>
                <c:ptCount val="1"/>
                <c:pt idx="0">
                  <c:v>На стадии формирования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[Книга1]Лист1!$B$4:$F$4</c:f>
              <c:numCache>
                <c:formatCode>0%</c:formatCode>
                <c:ptCount val="5"/>
                <c:pt idx="0">
                  <c:v>0.22</c:v>
                </c:pt>
                <c:pt idx="1">
                  <c:v>0.35</c:v>
                </c:pt>
                <c:pt idx="2">
                  <c:v>0.25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F8-438B-A37C-20E066CFB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66208"/>
        <c:axId val="534664576"/>
        <c:axId val="0"/>
      </c:bar3DChart>
      <c:catAx>
        <c:axId val="5346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664576"/>
        <c:crosses val="autoZero"/>
        <c:auto val="1"/>
        <c:lblAlgn val="ctr"/>
        <c:lblOffset val="100"/>
        <c:noMultiLvlLbl val="0"/>
      </c:catAx>
      <c:valAx>
        <c:axId val="534664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6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[Книга1]Лист1!$A$2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[Книга1]Лист1!$B$2:$F$2</c:f>
              <c:numCache>
                <c:formatCode>0%</c:formatCode>
                <c:ptCount val="5"/>
                <c:pt idx="0">
                  <c:v>0.85</c:v>
                </c:pt>
                <c:pt idx="1">
                  <c:v>0.87</c:v>
                </c:pt>
                <c:pt idx="2">
                  <c:v>0.9</c:v>
                </c:pt>
                <c:pt idx="3">
                  <c:v>0.85</c:v>
                </c:pt>
                <c:pt idx="4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21-4155-A3F6-D21E42B97DB6}"/>
            </c:ext>
          </c:extLst>
        </c:ser>
        <c:ser>
          <c:idx val="1"/>
          <c:order val="1"/>
          <c:tx>
            <c:strRef>
              <c:f>[Книга1]Лист1!$A$3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[Книга1]Лист1!$B$3:$F$3</c:f>
              <c:numCache>
                <c:formatCode>0%</c:formatCode>
                <c:ptCount val="5"/>
                <c:pt idx="0">
                  <c:v>0.15</c:v>
                </c:pt>
                <c:pt idx="1">
                  <c:v>0.13</c:v>
                </c:pt>
                <c:pt idx="2">
                  <c:v>0.1</c:v>
                </c:pt>
                <c:pt idx="3">
                  <c:v>0.15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21-4155-A3F6-D21E42B97DB6}"/>
            </c:ext>
          </c:extLst>
        </c:ser>
        <c:ser>
          <c:idx val="2"/>
          <c:order val="2"/>
          <c:tx>
            <c:strRef>
              <c:f>[Книга1]Лист1!$A$4</c:f>
              <c:strCache>
                <c:ptCount val="1"/>
                <c:pt idx="0">
                  <c:v>На стадии формирования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[Книга1]Лист1!$B$4:$F$4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21-4155-A3F6-D21E42B97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59680"/>
        <c:axId val="534660768"/>
        <c:axId val="0"/>
      </c:bar3DChart>
      <c:catAx>
        <c:axId val="5346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660768"/>
        <c:crosses val="autoZero"/>
        <c:auto val="1"/>
        <c:lblAlgn val="ctr"/>
        <c:lblOffset val="100"/>
        <c:noMultiLvlLbl val="0"/>
      </c:catAx>
      <c:valAx>
        <c:axId val="534660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65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[Книга1]Лист1!$A$2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[Книга1]Лист1!$B$2:$F$2</c:f>
              <c:numCache>
                <c:formatCode>0%</c:formatCode>
                <c:ptCount val="5"/>
                <c:pt idx="0">
                  <c:v>0.43</c:v>
                </c:pt>
                <c:pt idx="1">
                  <c:v>0.35</c:v>
                </c:pt>
                <c:pt idx="2">
                  <c:v>0.4</c:v>
                </c:pt>
                <c:pt idx="3">
                  <c:v>0.45</c:v>
                </c:pt>
                <c:pt idx="4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D-4B52-8492-6DC7462DCAD6}"/>
            </c:ext>
          </c:extLst>
        </c:ser>
        <c:ser>
          <c:idx val="1"/>
          <c:order val="1"/>
          <c:tx>
            <c:strRef>
              <c:f>[Книга1]Лист1!$A$3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[Книга1]Лист1!$B$3:$F$3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0.35</c:v>
                </c:pt>
                <c:pt idx="3">
                  <c:v>0.35</c:v>
                </c:pt>
                <c:pt idx="4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D-4B52-8492-6DC7462DCAD6}"/>
            </c:ext>
          </c:extLst>
        </c:ser>
        <c:ser>
          <c:idx val="2"/>
          <c:order val="2"/>
          <c:tx>
            <c:strRef>
              <c:f>[Книга1]Лист1!$A$4</c:f>
              <c:strCache>
                <c:ptCount val="1"/>
                <c:pt idx="0">
                  <c:v>На стадии формирования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[Книга1]Лист1!$B$1:$F$1</c:f>
              <c:strCache>
                <c:ptCount val="5"/>
                <c:pt idx="0">
                  <c:v>Сила</c:v>
                </c:pt>
                <c:pt idx="1">
                  <c:v>Быстрота</c:v>
                </c:pt>
                <c:pt idx="2">
                  <c:v>Ловкость</c:v>
                </c:pt>
                <c:pt idx="3">
                  <c:v>Выносливость</c:v>
                </c:pt>
                <c:pt idx="4">
                  <c:v>Гибкость </c:v>
                </c:pt>
              </c:strCache>
            </c:strRef>
          </c:cat>
          <c:val>
            <c:numRef>
              <c:f>[Книга1]Лист1!$B$4:$F$4</c:f>
              <c:numCache>
                <c:formatCode>0%</c:formatCode>
                <c:ptCount val="5"/>
                <c:pt idx="0">
                  <c:v>0.22</c:v>
                </c:pt>
                <c:pt idx="1">
                  <c:v>0.35</c:v>
                </c:pt>
                <c:pt idx="2">
                  <c:v>0.25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6D-4B52-8492-6DC7462DC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68384"/>
        <c:axId val="534668928"/>
        <c:axId val="0"/>
      </c:bar3DChart>
      <c:catAx>
        <c:axId val="5346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668928"/>
        <c:crosses val="autoZero"/>
        <c:auto val="1"/>
        <c:lblAlgn val="ctr"/>
        <c:lblOffset val="100"/>
        <c:noMultiLvlLbl val="0"/>
      </c:catAx>
      <c:valAx>
        <c:axId val="53466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66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601227314814886"/>
          <c:y val="0.11271663652011503"/>
          <c:w val="0.21759819785167442"/>
          <c:h val="0.23254330198598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8837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Заметка к слайду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312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641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374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2458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64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02191F3-967A-F8AD-1421-7A70F9C9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2A4F7FE-18C6-BBF1-80E0-F48FD7D82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0442CA73-6913-ECE9-9B9A-0F16A0626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C66F4B-0282-2799-9424-B457902E6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98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097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894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708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420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075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883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014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086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188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ru-RU" altLang="en-US" smtClean="0"/>
              <a:pPr lvl="0"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963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940A130E-E3B8-4EBE-931F-81B26B8448AA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800C6A38-4290-41DD-B95C-4155372FD4A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62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D422D86A-5F52-4165-8473-F1B836277586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23501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957F84A3-4F29-4053-ACFD-1BAF2D3F140C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44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4953836A-82A3-4C8B-9D31-CD724F3673ED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1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60728D28-603B-4EFC-80F8-17E5E9107035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620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27A1F4E-0809-4239-8034-C38E431DAF92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11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D422D86A-5F52-4165-8473-F1B836277586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35369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5E0DA496-7307-4E8B-88DE-CB97B48BAB6F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822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D422D86A-5F52-4165-8473-F1B836277586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8502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D422D86A-5F52-4165-8473-F1B836277586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73522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5ACE7E28-9336-4363-8674-B91477D8F243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359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lvl="0">
              <a:defRPr/>
            </a:pPr>
            <a:fld id="{D422D86A-5F52-4165-8473-F1B836277586}" type="datetime1">
              <a:rPr lang="ru-RU" altLang="en-US" smtClean="0"/>
              <a:pPr lvl="0">
                <a:defRPr/>
              </a:pPr>
              <a:t>11.02.2026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ru-RU" altLang="en-US" smtClean="0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926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talant.org/publikacii/2776-primenenie-triz-tehnologii-na-zanyatiyah-fizicheskoy-kulytur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ni.ru/article/96-elementi-triz-pri-organizatsii-neprerivnoj-ob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2865757"/>
            <a:ext cx="10081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1B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Демина Марина Валентиновна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616" y="0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29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Управление образования администрации </a:t>
            </a:r>
          </a:p>
          <a:p>
            <a:pPr marL="0" marR="0" lvl="0" indent="0" algn="ctr" defTabSz="9129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Ленинского района города Нижнего Новгорода</a:t>
            </a:r>
          </a:p>
          <a:p>
            <a:pPr marL="0" marR="0" lvl="0" indent="0" algn="ctr" defTabSz="9129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/>
            </a:r>
            <a:b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</a:br>
            <a: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Районная педагогическая мастерская «Педагогическое творчество как фактор продуктивной педагогической деятельности в сфере физической культуры»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285" y="4221088"/>
            <a:ext cx="81799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«Детский сад №152»</a:t>
            </a:r>
            <a:endParaRPr lang="ru-RU" altLang="en-US" sz="28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r>
              <a:rPr lang="ru-RU" altLang="en-US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Должность</a:t>
            </a:r>
            <a:r>
              <a:rPr lang="ru-RU" altLang="en-US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: воспитатель </a:t>
            </a:r>
          </a:p>
          <a:p>
            <a:pPr>
              <a:defRPr/>
            </a:pPr>
            <a:r>
              <a:rPr lang="ru-RU" altLang="en-US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Стаж педагогической работы: 11    </a:t>
            </a:r>
            <a:r>
              <a:rPr lang="ru-RU" altLang="en-US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лет</a:t>
            </a:r>
          </a:p>
          <a:p>
            <a:pPr>
              <a:defRPr/>
            </a:pPr>
            <a:r>
              <a:rPr lang="ru-RU" altLang="en-US" sz="2800" b="1" dirty="0"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altLang="en-US" sz="2800" b="1" i="1" dirty="0">
                <a:latin typeface="Times New Roman" pitchFamily="18" charset="0"/>
                <a:cs typeface="Times New Roman" pitchFamily="18" charset="0"/>
              </a:rPr>
              <a:t> высшая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462EA1-ED5B-CB4F-6F5A-280B4930A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>
          <a:xfrm>
            <a:off x="9480376" y="3645024"/>
            <a:ext cx="2520280" cy="27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1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2817507" y="994776"/>
            <a:ext cx="1910341" cy="133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  <a:endCxn id="30" idx="0"/>
          </p:cNvCxnSpPr>
          <p:nvPr/>
        </p:nvCxnSpPr>
        <p:spPr>
          <a:xfrm>
            <a:off x="7970487" y="947730"/>
            <a:ext cx="2114548" cy="133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096000" y="994776"/>
            <a:ext cx="0" cy="136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74454" y="2700723"/>
            <a:ext cx="0" cy="340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48035" y="2700723"/>
            <a:ext cx="12749" cy="35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033514" y="2667407"/>
            <a:ext cx="0" cy="397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2174455" y="188640"/>
            <a:ext cx="8818084" cy="75909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07348" y="2275022"/>
            <a:ext cx="3427076" cy="1182605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C0099"/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 – главный показатель 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жизни»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«Подвижные игры летом или чем 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заняться на прогулке»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07348" y="3673059"/>
            <a:ext cx="3427076" cy="1182605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«Активный отдых летом»,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«Атрибуты для подвижных игр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своими руками»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441997" y="2281350"/>
            <a:ext cx="3528490" cy="1391709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C0099"/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Наглядная информация 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«ТРИЗ в детском саду и дома», 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«Чем заменить спортивный снаряд», «Физическое развитие ребёнка в домашних условиях, используя </a:t>
            </a:r>
          </a:p>
          <a:p>
            <a:pPr algn="ctr">
              <a:buClr>
                <a:srgbClr val="CC0099"/>
              </a:buCl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ТРИЗ технологии» 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492704" y="3746374"/>
            <a:ext cx="3427076" cy="1182605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и обработка анкет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«Какое место занимает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 в вашей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семье?»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8371497" y="2281350"/>
            <a:ext cx="3427076" cy="1182605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C0099"/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Фотовыставки, выставки </a:t>
            </a:r>
          </a:p>
          <a:p>
            <a:pPr algn="ctr">
              <a:buClr>
                <a:srgbClr val="CC0099"/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творчества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405670" y="3527938"/>
            <a:ext cx="3523139" cy="1391752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развлечения,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«Мама, папа, я – спортивная семья»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«Космонавтом стать хочу»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8A4D5E1-000F-D5F8-2A1E-66FF663D7710}"/>
              </a:ext>
            </a:extLst>
          </p:cNvPr>
          <p:cNvSpPr/>
          <p:nvPr/>
        </p:nvSpPr>
        <p:spPr>
          <a:xfrm>
            <a:off x="1950580" y="238924"/>
            <a:ext cx="9265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Партнерское взаимодействие с родителями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880" y="2099386"/>
            <a:ext cx="365055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Фотовыставка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«Мы за здоровый образ жизни»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63480" y="2126533"/>
            <a:ext cx="350831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Фотоколлаж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«Мы растем здоровыми»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84" y="3066165"/>
            <a:ext cx="3097368" cy="222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dou105angarsk.ru/images/17-18/news/30.03.18/30.03.18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8" y="2917865"/>
            <a:ext cx="3307696" cy="2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77" y="3016925"/>
            <a:ext cx="3173890" cy="2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39466" y="2126533"/>
            <a:ext cx="371306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Спортивный праздник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участием родителей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D0ADDF-4669-6692-2FA7-DB33211922D6}"/>
              </a:ext>
            </a:extLst>
          </p:cNvPr>
          <p:cNvSpPr/>
          <p:nvPr/>
        </p:nvSpPr>
        <p:spPr>
          <a:xfrm>
            <a:off x="2279576" y="562024"/>
            <a:ext cx="9265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Партнерское взаимодействие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59110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966739"/>
              </p:ext>
            </p:extLst>
          </p:nvPr>
        </p:nvGraphicFramePr>
        <p:xfrm>
          <a:off x="5793100" y="3301535"/>
          <a:ext cx="6398900" cy="269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150948"/>
              </p:ext>
            </p:extLst>
          </p:nvPr>
        </p:nvGraphicFramePr>
        <p:xfrm>
          <a:off x="300267" y="3276826"/>
          <a:ext cx="6671149" cy="276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B8C622F-01AE-1FBB-E684-22F3E99621AA}"/>
              </a:ext>
            </a:extLst>
          </p:cNvPr>
          <p:cNvSpPr/>
          <p:nvPr/>
        </p:nvSpPr>
        <p:spPr>
          <a:xfrm>
            <a:off x="1899152" y="387772"/>
            <a:ext cx="9265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Итоговый мониторинг</a:t>
            </a:r>
            <a:endParaRPr lang="ru-RU" sz="2800" b="1" dirty="0">
              <a:ln w="11430"/>
              <a:solidFill>
                <a:srgbClr val="1B06B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55E1550-F956-5E69-A4DA-22F3CC082EE8}"/>
              </a:ext>
            </a:extLst>
          </p:cNvPr>
          <p:cNvSpPr/>
          <p:nvPr/>
        </p:nvSpPr>
        <p:spPr>
          <a:xfrm>
            <a:off x="3490136" y="1596966"/>
            <a:ext cx="6192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наблюдение за развитием физических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 детей 5-7 лет по методике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Степаненковой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Э.Я.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DA812E8-205E-AA03-3E59-8C5A47003234}"/>
              </a:ext>
            </a:extLst>
          </p:cNvPr>
          <p:cNvSpPr/>
          <p:nvPr/>
        </p:nvSpPr>
        <p:spPr>
          <a:xfrm>
            <a:off x="1915920" y="3074495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Начальное наблюдение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526ACD0-8630-A945-FE16-3EDD62F13503}"/>
              </a:ext>
            </a:extLst>
          </p:cNvPr>
          <p:cNvSpPr/>
          <p:nvPr/>
        </p:nvSpPr>
        <p:spPr>
          <a:xfrm>
            <a:off x="7362447" y="3092025"/>
            <a:ext cx="2166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27123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888AF82-C038-BB77-16F5-E11AB2C66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E8E54C-AF6E-748A-190E-806C677E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431"/>
          <a:stretch>
            <a:fillRect/>
          </a:stretch>
        </p:blipFill>
        <p:spPr>
          <a:xfrm>
            <a:off x="6695989" y="4746806"/>
            <a:ext cx="3312706" cy="1795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F686B9-D21E-8BB9-D90C-476A26C327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89" t="7819" r="13421" b="14143"/>
          <a:stretch>
            <a:fillRect/>
          </a:stretch>
        </p:blipFill>
        <p:spPr>
          <a:xfrm>
            <a:off x="4757577" y="1800531"/>
            <a:ext cx="2832417" cy="2189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A073FA-3782-F45D-4DD7-1343B6DC14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43" t="50000" r="48482" b="15598"/>
          <a:stretch>
            <a:fillRect/>
          </a:stretch>
        </p:blipFill>
        <p:spPr>
          <a:xfrm>
            <a:off x="8238091" y="1773995"/>
            <a:ext cx="2466422" cy="2166190"/>
          </a:xfrm>
          <a:prstGeom prst="rect">
            <a:avLst/>
          </a:prstGeom>
          <a:effectLst>
            <a:outerShdw blurRad="241300" dist="101600" dir="2700000" sx="102000" sy="102000" algn="ctr" rotWithShape="0">
              <a:prstClr val="black">
                <a:alpha val="45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6BCD6F8-6304-2003-EF5C-098615AE7FAC}"/>
              </a:ext>
            </a:extLst>
          </p:cNvPr>
          <p:cNvSpPr/>
          <p:nvPr/>
        </p:nvSpPr>
        <p:spPr>
          <a:xfrm>
            <a:off x="2389151" y="4008112"/>
            <a:ext cx="299706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«Органы чувств человека»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678B1BD-9C45-24FE-4AC9-F42E5288306B}"/>
              </a:ext>
            </a:extLst>
          </p:cNvPr>
          <p:cNvSpPr/>
          <p:nvPr/>
        </p:nvSpPr>
        <p:spPr>
          <a:xfrm>
            <a:off x="8221989" y="1200944"/>
            <a:ext cx="25539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малышки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«Олимпийские игры»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CB5A77-D2F2-E5F9-35C3-5039C40A997C}"/>
              </a:ext>
            </a:extLst>
          </p:cNvPr>
          <p:cNvSpPr/>
          <p:nvPr/>
        </p:nvSpPr>
        <p:spPr>
          <a:xfrm>
            <a:off x="6786586" y="3990480"/>
            <a:ext cx="283241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портфель в школу и рюкзак в поход»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76367FA-CCC1-7F1F-BFF4-E9F52BF8A42F}"/>
              </a:ext>
            </a:extLst>
          </p:cNvPr>
          <p:cNvSpPr/>
          <p:nvPr/>
        </p:nvSpPr>
        <p:spPr>
          <a:xfrm>
            <a:off x="4757578" y="1200944"/>
            <a:ext cx="283241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DE52715-F521-2E7B-814F-4665370A90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3072" r="9248" b="11497"/>
          <a:stretch/>
        </p:blipFill>
        <p:spPr>
          <a:xfrm>
            <a:off x="2377694" y="5055298"/>
            <a:ext cx="2997069" cy="15018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1B3D764-EDCC-300A-2AAB-1881ADE5D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05" y="1801710"/>
            <a:ext cx="2954074" cy="22064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501F78-4677-8D12-BB62-CFDF581850B1}"/>
              </a:ext>
            </a:extLst>
          </p:cNvPr>
          <p:cNvSpPr/>
          <p:nvPr/>
        </p:nvSpPr>
        <p:spPr>
          <a:xfrm>
            <a:off x="1227710" y="1189569"/>
            <a:ext cx="299706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Изобразейка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CCCF608-E406-3D73-C547-48F66FB16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47" y="699986"/>
            <a:ext cx="10412906" cy="58419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09A8D6C-3915-AD0F-2027-6BA770CF6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165" y="699986"/>
            <a:ext cx="10323287" cy="61710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5ABB828-4577-32F8-A930-BDEE4A646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734" y="854331"/>
            <a:ext cx="10233670" cy="58521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28ADA9-3D88-597E-1826-ED9EAD6C9B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215" y="713396"/>
            <a:ext cx="10571238" cy="528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BF463FE-4B90-1C25-233F-24E1EE51B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290" t="8902" r="13166" b="24691"/>
          <a:stretch>
            <a:fillRect/>
          </a:stretch>
        </p:blipFill>
        <p:spPr>
          <a:xfrm>
            <a:off x="731215" y="114338"/>
            <a:ext cx="10669814" cy="66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1559496" y="1772816"/>
            <a:ext cx="10081266" cy="3068773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большинства детей развита способность  быстро осваивать новые движения в подвижных играх, а также перестраивать их в соответствии с требованиями внезапно меняющейся обстановке;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развита способность организма бороться с утомлением, вызванным мышечной деятельностью;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сформирована способность достигать наибольшей величины размаха (амплитуды) движений отдельных частей тела в определенном направлении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AA73F1D-1BE3-3A9C-0993-56695CA22795}"/>
              </a:ext>
            </a:extLst>
          </p:cNvPr>
          <p:cNvSpPr/>
          <p:nvPr/>
        </p:nvSpPr>
        <p:spPr>
          <a:xfrm>
            <a:off x="1967212" y="260648"/>
            <a:ext cx="9265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ВЫВОД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rgbClr val="1B06B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520" y="487893"/>
            <a:ext cx="720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200" b="1" dirty="0">
                <a:solidFill>
                  <a:srgbClr val="1B06BA"/>
                </a:solidFill>
                <a:latin typeface="Times New Roman"/>
              </a:rPr>
              <a:t>Источники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595" y="1412776"/>
            <a:ext cx="119288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РФ» от 29.12.2012 №273-ФЗ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17 октября 2013 г. N 1155 "Об утверждении федерального государственного образовательного стандарта дошкольного образования" (с изменениями и дополнениями) от 21 января 2019 г., 8 ноября 2022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прогорамма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образования Приказ Министерства просвещения РФ от 25 ноября 2022 г. – М.: ТЦ Сфера, 2023. – 224с.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Аксенова Н. Формирование двигательной активности. Старший дошкольный возраст//Дошкольное воспитание№6.-2000.-С.30-48.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Ю.Ф. Воспитательно-оздоровительная работа в дошкольных учреждениях // Дошкольное воспитание. 1993, № 9, с. 23-25.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Кучма, В. Физическое развитие детей и подростков Российской Федерации.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Вып.VII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В. Кучма и др. -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Гэотар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-Медиа, 2019. - 176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Недомеркова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И.Н. "Физическое развитие детей 6-7 лет. Планирование двигательной деятельности на год:  физкультминутки, развлечения, гимнастика, игры, походы« /Учитель/ - 2019г.- С. 64.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Пензулаева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Л.И. Физическая культура в детском саду: Старшая группа. - М.: МОЗАИКА- СИНТЕЗ,  2016.- 144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подвижных игр. Для занятий с детьми 2-7 лет /Авт.- сост.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Э.Я.Степаненкова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МОЗАИКА- СИНТЕЗ,  2016.- 144 с.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https://www.art-talant.org/publikacii/2776-primenenie-triz-tehnologii-na-zanyatiyah-fizicheskoy-kulytury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https://apni.ru/article/96-elementi-triz-pri-organizatsii-neprerivnoj-obra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495" y="1612226"/>
            <a:ext cx="10883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i="1" dirty="0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«Развитие физических </a:t>
            </a:r>
          </a:p>
          <a:p>
            <a:pPr lvl="0" algn="ctr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i="1" dirty="0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качеств у детей старшего </a:t>
            </a:r>
          </a:p>
          <a:p>
            <a:pPr lvl="0" algn="ctr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i="1" dirty="0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дошкольного возраста посредством </a:t>
            </a:r>
          </a:p>
          <a:p>
            <a:pPr lvl="0" algn="ctr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i="1" dirty="0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внедрения </a:t>
            </a:r>
            <a:r>
              <a:rPr lang="ru-RU" altLang="en-US" sz="3200" b="1" i="1" dirty="0" err="1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здоровьесберегающих</a:t>
            </a:r>
            <a:r>
              <a:rPr lang="ru-RU" altLang="en-US" sz="3200" b="1" i="1" dirty="0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 технологий с </a:t>
            </a:r>
          </a:p>
          <a:p>
            <a:pPr lvl="0" algn="ctr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3200" b="1" i="1" dirty="0">
                <a:solidFill>
                  <a:srgbClr val="1B06B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использованием элементов ТРИЗ»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D9AA3C-C34D-B15D-831F-98B022CE054E}"/>
              </a:ext>
            </a:extLst>
          </p:cNvPr>
          <p:cNvSpPr txBox="1"/>
          <p:nvPr/>
        </p:nvSpPr>
        <p:spPr>
          <a:xfrm>
            <a:off x="3183227" y="26064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29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1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Тема: </a:t>
            </a:r>
          </a:p>
        </p:txBody>
      </p:sp>
    </p:spTree>
    <p:extLst>
      <p:ext uri="{BB962C8B-B14F-4D97-AF65-F5344CB8AC3E}">
        <p14:creationId xmlns:p14="http://schemas.microsoft.com/office/powerpoint/2010/main" val="362431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8004" y="39352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latinLnBrk="0"/>
            <a:r>
              <a:rPr lang="ru-RU" sz="3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03008" y="1261635"/>
            <a:ext cx="11521600" cy="1080150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«физическое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физических качеств…» приказ Министерства образования и науки РФ от 17.10.2013г №1155.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00574" y="3426122"/>
            <a:ext cx="11530026" cy="1154382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Последние десятилетия в детских садах одной из самых востребованных методик является адаптированный для дошкольников вариант технологии ТРИЗ (теории решения изобретательских задач), нацеленный на раскрытие творческого потенциала детей. ТРИЗ в физическом развитии — это раскрепощение мышления, отход от стереотипов, возможность для самовыражения посредством двигательной активности. 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="" xmlns:a16="http://schemas.microsoft.com/office/drawing/2014/main" id="{031C5D50-FBFE-7A6F-2F11-C0B6F98F60FC}"/>
              </a:ext>
            </a:extLst>
          </p:cNvPr>
          <p:cNvSpPr/>
          <p:nvPr/>
        </p:nvSpPr>
        <p:spPr>
          <a:xfrm>
            <a:off x="332231" y="2414294"/>
            <a:ext cx="11492377" cy="885635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Одной из задач ФОП ДО в области «Физическое развитие» является: «обогащать двигательный опыт детей, создавать условия для оптимальной двигательной деятельности, развивая умение осознанно, технично, точно, активно выполнять упражнения…» приказ Министерства просвещения РФ от 25.11.2022г №1028.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C786612-5B5D-1394-7F66-1D7F9838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64" y="4501138"/>
            <a:ext cx="4133446" cy="24934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8E540F0-AED6-57D1-E69C-9F4E59F98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4470452"/>
            <a:ext cx="4102964" cy="2493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864" y="433833"/>
            <a:ext cx="281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7360" y="1484730"/>
            <a:ext cx="10009390" cy="1585556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Цель: развитие физических качеств у детей старшего дошкольного </a:t>
            </a:r>
          </a:p>
          <a:p>
            <a:pPr lvl="0" algn="just" defTabSz="912932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возраста посредством внедрения в образовательную деятельность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здоровьесберегающих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/>
              </a:rPr>
              <a:t> технологий с использованием элементов ТРИЗ.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&amp;quot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63190" y="3356990"/>
            <a:ext cx="11734806" cy="3096430"/>
          </a:xfrm>
          <a:prstGeom prst="flowChartAlternateProcess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способность преодолевать внешнее сопротивление и противодействовать ему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посредством мышечного напряжения;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способность у детей совершать действия в минимальный для данных условий отрезок времени;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способность  быстро осваивать новые движения в подвижных играх, а также перестраивать их в соответствии с требованиями внезапно меняющейся обстановке;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организма бороться с утомлением, вызванным мышечной деятельностью;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способность достигать наибольшей величины размаха (амплитуды) движений отдельных частей тела в определенном направлении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512" y="177281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наблюдение за развитием физических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 детей 5-7 лет по методике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Степаненковой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Э.Я.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15345"/>
              </p:ext>
            </p:extLst>
          </p:nvPr>
        </p:nvGraphicFramePr>
        <p:xfrm>
          <a:off x="695354" y="2492896"/>
          <a:ext cx="6984970" cy="331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14152"/>
              </p:ext>
            </p:extLst>
          </p:nvPr>
        </p:nvGraphicFramePr>
        <p:xfrm>
          <a:off x="7968260" y="1268760"/>
          <a:ext cx="4032560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720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Сила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Способность преодолевать внешнее сопротивление и противодействовать ему посредством мышечного напряжения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способность выполнять движения с минимальной для данных условий затратой времени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Ловкость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способность человека быстро осваивать новые движения, а также перестраивать их в соответствии с требованиями внезапно меняющейся обстановки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Выносливость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Способность организма бороться с утомлением, вызванным мышечной деятельностью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4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Гибкость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способность достигать наибольшей величины размаха (амплитуды) движений отдельных частей тела в определенном направлении.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198059D-A591-7956-2F28-4F40FA3CAB41}"/>
              </a:ext>
            </a:extLst>
          </p:cNvPr>
          <p:cNvSpPr/>
          <p:nvPr/>
        </p:nvSpPr>
        <p:spPr>
          <a:xfrm>
            <a:off x="1991544" y="349429"/>
            <a:ext cx="9265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Начальный мониторинг</a:t>
            </a:r>
            <a:endParaRPr lang="ru-RU" sz="3200" b="1" dirty="0">
              <a:ln w="11430"/>
              <a:solidFill>
                <a:srgbClr val="1B06B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3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815" y="4801514"/>
            <a:ext cx="2808312" cy="195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39816" y="1588826"/>
            <a:ext cx="350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атрибуты и пособия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8" y="2306678"/>
            <a:ext cx="2555720" cy="191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8" y="4848981"/>
            <a:ext cx="2555720" cy="191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71" y="2326430"/>
            <a:ext cx="2736380" cy="191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6" y="4814521"/>
            <a:ext cx="2747747" cy="194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74" y="2326430"/>
            <a:ext cx="2808312" cy="191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4734" y="1965241"/>
            <a:ext cx="34149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«Спортивный инвентарь»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5400" y="4296790"/>
            <a:ext cx="305298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физкультминуток,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пальчиковой гимнастики и т.д.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5563" y="4554903"/>
            <a:ext cx="3056671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подвижных игр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2600" y="2003308"/>
            <a:ext cx="3070457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рассматривания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4150" y="1995373"/>
            <a:ext cx="4022704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«Собери портфель»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C465DB-58F1-2BCA-D85E-FD74B20E73D3}"/>
              </a:ext>
            </a:extLst>
          </p:cNvPr>
          <p:cNvSpPr/>
          <p:nvPr/>
        </p:nvSpPr>
        <p:spPr>
          <a:xfrm>
            <a:off x="1847528" y="308045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Обогащение РППС</a:t>
            </a:r>
          </a:p>
        </p:txBody>
      </p:sp>
    </p:spTree>
    <p:extLst>
      <p:ext uri="{BB962C8B-B14F-4D97-AF65-F5344CB8AC3E}">
        <p14:creationId xmlns:p14="http://schemas.microsoft.com/office/powerpoint/2010/main" val="391121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88" y="2562475"/>
            <a:ext cx="2865180" cy="169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744090" y="90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83135" y="4236837"/>
            <a:ext cx="323715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и ночь» (выносливость)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01895" y="1915322"/>
            <a:ext cx="231230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«Зоопарк»(гибкость)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75067" y="4236837"/>
            <a:ext cx="48399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«Передай мяч» (сила, ловкость, координация)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9268" y="1906412"/>
            <a:ext cx="342549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«Морские обитатели» (ловкость)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5675" y="4245169"/>
            <a:ext cx="302634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«Мяч водящему» (ловкость)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6463" y="1906412"/>
            <a:ext cx="309643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«Топай – хлопай» (быстрота)</a:t>
            </a:r>
          </a:p>
        </p:txBody>
      </p:sp>
      <p:pic>
        <p:nvPicPr>
          <p:cNvPr id="1026" name="Picture 2" descr="F:\выступление для род собрания\Аттестация Марина Валентиновна\фото 2\Attachments_demina-8383@mail.ru_2024-03-06_18-47-44\1709896184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9" y="2562475"/>
            <a:ext cx="2816375" cy="158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ыступление для род собрания\Аттестация Марина Валентиновна\фото 2\Attachments_demina-8383@mail.ru_2024-03-06_18-47-44\1709740044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27" y="4883860"/>
            <a:ext cx="3016108" cy="182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9" y="4886420"/>
            <a:ext cx="2871120" cy="182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83" y="4883859"/>
            <a:ext cx="2840417" cy="182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03" y="2562475"/>
            <a:ext cx="3016108" cy="16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5CE6A9-ACB0-CCF8-A66C-1893CC4C7267}"/>
              </a:ext>
            </a:extLst>
          </p:cNvPr>
          <p:cNvSpPr/>
          <p:nvPr/>
        </p:nvSpPr>
        <p:spPr>
          <a:xfrm>
            <a:off x="2111173" y="391596"/>
            <a:ext cx="9265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ru-RU" sz="32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этап работы с детьми</a:t>
            </a:r>
            <a:endParaRPr lang="ru-RU" sz="3200" b="1" dirty="0">
              <a:ln w="11430"/>
              <a:solidFill>
                <a:srgbClr val="1B06B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30389" y="2850363"/>
            <a:ext cx="343681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 «Маленькие утята»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1344" y="4331546"/>
            <a:ext cx="25095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«Мостик»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96887" y="1744039"/>
            <a:ext cx="284257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«Корзиночка»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89449" y="4439231"/>
            <a:ext cx="281120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«Ежик»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72381" y="1449209"/>
            <a:ext cx="223939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с мячом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«Змейка»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2024" y="1449209"/>
            <a:ext cx="241875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«Кошечка»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9709" r="7444"/>
          <a:stretch/>
        </p:blipFill>
        <p:spPr>
          <a:xfrm>
            <a:off x="6042037" y="3290296"/>
            <a:ext cx="3109685" cy="280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t="15088" r="23628"/>
          <a:stretch/>
        </p:blipFill>
        <p:spPr>
          <a:xfrm>
            <a:off x="551385" y="4808563"/>
            <a:ext cx="2016223" cy="192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t="17129" r="17793"/>
          <a:stretch/>
        </p:blipFill>
        <p:spPr>
          <a:xfrm>
            <a:off x="2983473" y="2277497"/>
            <a:ext cx="2846916" cy="266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8501" r="13963" b="45800"/>
          <a:stretch/>
        </p:blipFill>
        <p:spPr>
          <a:xfrm>
            <a:off x="9460628" y="4944699"/>
            <a:ext cx="2268847" cy="181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5387" r="17538" b="31100"/>
          <a:stretch/>
        </p:blipFill>
        <p:spPr>
          <a:xfrm>
            <a:off x="361107" y="2161686"/>
            <a:ext cx="2398615" cy="211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13251"/>
          <a:stretch/>
        </p:blipFill>
        <p:spPr>
          <a:xfrm>
            <a:off x="9427023" y="2151021"/>
            <a:ext cx="2184756" cy="219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EA52C7E-6E3F-9693-F8FB-7A96443E5942}"/>
              </a:ext>
            </a:extLst>
          </p:cNvPr>
          <p:cNvSpPr/>
          <p:nvPr/>
        </p:nvSpPr>
        <p:spPr>
          <a:xfrm>
            <a:off x="2063552" y="224379"/>
            <a:ext cx="9265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 </a:t>
            </a:r>
            <a:r>
              <a:rPr kumimoji="0" lang="ru-RU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этап работы с детьми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1B06B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Символическая аналогия</a:t>
            </a:r>
          </a:p>
        </p:txBody>
      </p:sp>
    </p:spTree>
    <p:extLst>
      <p:ext uri="{BB962C8B-B14F-4D97-AF65-F5344CB8AC3E}">
        <p14:creationId xmlns:p14="http://schemas.microsoft.com/office/powerpoint/2010/main" val="118306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834" y="4030243"/>
            <a:ext cx="281365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Подвижная игра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быстрее» (быстрота)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3698" y="1469311"/>
            <a:ext cx="267060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Игровое упражнение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«Гимнасты»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2907" y="4227551"/>
            <a:ext cx="373978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«Сказочные герои»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197" y="1535096"/>
            <a:ext cx="283197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Игровое упражнение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«Звериная гимнастика»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43698" y="4099640"/>
            <a:ext cx="278974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«Цирк»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9578" y="1186485"/>
            <a:ext cx="37397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«Веселый зоопарк»</a:t>
            </a:r>
            <a:endParaRPr lang="ru-RU" dirty="0"/>
          </a:p>
        </p:txBody>
      </p:sp>
      <p:pic>
        <p:nvPicPr>
          <p:cNvPr id="2050" name="Picture 2" descr="F:\выступление для род собрания\Аттестация Марина Валентиновна\фото 2\Attachments_demina-8383@mail.ru_2024-03-06_18-47-44\17098963908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6458" r="7564" b="6543"/>
          <a:stretch/>
        </p:blipFill>
        <p:spPr bwMode="auto">
          <a:xfrm>
            <a:off x="4133040" y="1846707"/>
            <a:ext cx="3739785" cy="238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ыступление для род собрания\Аттестация Марина Валентиновна\фото 2\Attachments_demina-8383@mail.ru_2024-03-06_18-47-44\17097401273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3849" r="6946"/>
          <a:stretch/>
        </p:blipFill>
        <p:spPr bwMode="auto">
          <a:xfrm>
            <a:off x="4518766" y="4873882"/>
            <a:ext cx="3154468" cy="191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1"/>
          <a:stretch/>
        </p:blipFill>
        <p:spPr>
          <a:xfrm>
            <a:off x="9080015" y="4819638"/>
            <a:ext cx="2789743" cy="188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r="14063"/>
          <a:stretch/>
        </p:blipFill>
        <p:spPr>
          <a:xfrm>
            <a:off x="141272" y="2284775"/>
            <a:ext cx="2784653" cy="151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3" y="4889131"/>
            <a:ext cx="2791438" cy="183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95C1FC0-F925-4DAC-09FA-2B25B146B478}"/>
              </a:ext>
            </a:extLst>
          </p:cNvPr>
          <p:cNvSpPr/>
          <p:nvPr/>
        </p:nvSpPr>
        <p:spPr>
          <a:xfrm>
            <a:off x="2567608" y="99209"/>
            <a:ext cx="92658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работы с детьми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Преобразование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AB41168-43C5-B24B-4ABE-7A2C5DB024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8018"/>
          <a:stretch/>
        </p:blipFill>
        <p:spPr>
          <a:xfrm>
            <a:off x="9043698" y="2230142"/>
            <a:ext cx="2670607" cy="17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309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HCR Dotum"/>
        <a:cs typeface="Times New Roman"/>
      </a:majorFont>
      <a:minorFont>
        <a:latin typeface="HCR Dotum"/>
        <a:ea typeface="HCR Dotum"/>
        <a:cs typeface="Times New Roman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HCR Dotum"/>
        <a:cs typeface="Times New Roman"/>
      </a:majorFont>
      <a:minorFont>
        <a:latin typeface="HCR Dotum"/>
        <a:ea typeface="HCR Dotum"/>
        <a:cs typeface="Times New Roman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развитие двигательной активности</Template>
  <TotalTime>13902</TotalTime>
  <Words>1059</Words>
  <Application>Microsoft Office PowerPoint</Application>
  <PresentationFormat>Широкоэкранный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&amp;quot</vt:lpstr>
      <vt:lpstr>Arial</vt:lpstr>
      <vt:lpstr>Calibri</vt:lpstr>
      <vt:lpstr>HCR Dotum</vt:lpstr>
      <vt:lpstr>Times New Roman</vt:lpstr>
      <vt:lpstr>Wingdings</vt:lpstr>
      <vt:lpstr>Презентация5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Фонарева Оксана Викторовна</dc:title>
  <dc:creator>User</dc:creator>
  <cp:lastModifiedBy>PC12</cp:lastModifiedBy>
  <cp:revision>1006</cp:revision>
  <cp:lastPrinted>2019-01-17T05:37:48Z</cp:lastPrinted>
  <dcterms:created xsi:type="dcterms:W3CDTF">2017-09-30T15:59:00Z</dcterms:created>
  <dcterms:modified xsi:type="dcterms:W3CDTF">2026-02-11T13:06:38Z</dcterms:modified>
  <cp:version>0906.0100.01</cp:version>
</cp:coreProperties>
</file>