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7" r:id="rId11"/>
    <p:sldId id="279" r:id="rId12"/>
    <p:sldId id="280" r:id="rId13"/>
    <p:sldId id="281" r:id="rId14"/>
    <p:sldId id="282" r:id="rId15"/>
    <p:sldId id="276" r:id="rId16"/>
    <p:sldId id="278" r:id="rId17"/>
    <p:sldId id="277" r:id="rId18"/>
    <p:sldId id="274" r:id="rId19"/>
    <p:sldId id="273"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45" autoAdjust="0"/>
    <p:restoredTop sz="94651" autoAdjust="0"/>
  </p:normalViewPr>
  <p:slideViewPr>
    <p:cSldViewPr>
      <p:cViewPr>
        <p:scale>
          <a:sx n="100" d="100"/>
          <a:sy n="100" d="100"/>
        </p:scale>
        <p:origin x="-528" y="105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BDF0943-B4A4-4D48-832C-305B6CCF8C9E}" type="doc">
      <dgm:prSet loTypeId="urn:microsoft.com/office/officeart/2005/8/layout/vProcess5" loCatId="process" qsTypeId="urn:microsoft.com/office/officeart/2005/8/quickstyle/simple1" qsCatId="simple" csTypeId="urn:microsoft.com/office/officeart/2005/8/colors/accent1_5" csCatId="accent1" phldr="1"/>
      <dgm:spPr/>
      <dgm:t>
        <a:bodyPr/>
        <a:lstStyle/>
        <a:p>
          <a:endParaRPr lang="ru-RU"/>
        </a:p>
      </dgm:t>
    </dgm:pt>
    <dgm:pt modelId="{36CDAD9A-AA84-45D5-A592-FECD0F6F9BF2}">
      <dgm:prSet phldrT="[Текст]" custT="1"/>
      <dgm:spPr>
        <a:gradFill flip="none" rotWithShape="0">
          <a:gsLst>
            <a:gs pos="0">
              <a:srgbClr val="92D050">
                <a:tint val="66000"/>
                <a:satMod val="160000"/>
              </a:srgbClr>
            </a:gs>
            <a:gs pos="50000">
              <a:srgbClr val="92D050">
                <a:tint val="44500"/>
                <a:satMod val="160000"/>
              </a:srgbClr>
            </a:gs>
            <a:gs pos="100000">
              <a:srgbClr val="92D050">
                <a:tint val="23500"/>
                <a:satMod val="160000"/>
              </a:srgbClr>
            </a:gs>
          </a:gsLst>
          <a:path path="circle">
            <a:fillToRect l="50000" t="50000" r="50000" b="50000"/>
          </a:path>
          <a:tileRect/>
        </a:gradFill>
      </dgm:spPr>
      <dgm:t>
        <a:bodyPr/>
        <a:lstStyle/>
        <a:p>
          <a:pPr>
            <a:lnSpc>
              <a:spcPct val="100000"/>
            </a:lnSpc>
          </a:pPr>
          <a:r>
            <a:rPr lang="ru-RU" sz="1600" dirty="0" smtClean="0">
              <a:solidFill>
                <a:schemeClr val="tx1"/>
              </a:solidFill>
              <a:latin typeface="Times New Roman" pitchFamily="18" charset="0"/>
              <a:cs typeface="Times New Roman" pitchFamily="18" charset="0"/>
            </a:rPr>
            <a:t>2-я младшая группа </a:t>
          </a:r>
        </a:p>
        <a:p>
          <a:pPr>
            <a:lnSpc>
              <a:spcPct val="100000"/>
            </a:lnSpc>
          </a:pPr>
          <a:r>
            <a:rPr lang="ru-RU" sz="1600" dirty="0" smtClean="0">
              <a:solidFill>
                <a:schemeClr val="tx1"/>
              </a:solidFill>
              <a:latin typeface="Times New Roman" pitchFamily="18" charset="0"/>
              <a:cs typeface="Times New Roman" pitchFamily="18" charset="0"/>
            </a:rPr>
            <a:t>Дети учатся делить кусок глины на 2-3 неравные части и составлять предмет из отдельных частей конструктивным способом. Постепенно в процесс лепки включается работа пальцев</a:t>
          </a:r>
          <a:endParaRPr lang="ru-RU" sz="1600" dirty="0">
            <a:solidFill>
              <a:schemeClr val="tx1"/>
            </a:solidFill>
            <a:latin typeface="Times New Roman" pitchFamily="18" charset="0"/>
            <a:cs typeface="Times New Roman" pitchFamily="18" charset="0"/>
          </a:endParaRPr>
        </a:p>
      </dgm:t>
    </dgm:pt>
    <dgm:pt modelId="{9921D213-E108-4AB2-B457-285C0BAB2054}" type="parTrans" cxnId="{187D43A0-D5D5-4568-9A93-F0CB99D5C298}">
      <dgm:prSet/>
      <dgm:spPr/>
      <dgm:t>
        <a:bodyPr/>
        <a:lstStyle/>
        <a:p>
          <a:endParaRPr lang="ru-RU"/>
        </a:p>
      </dgm:t>
    </dgm:pt>
    <dgm:pt modelId="{926B1F1F-2D4D-4018-BF4E-66EC94F96AF0}" type="sibTrans" cxnId="{187D43A0-D5D5-4568-9A93-F0CB99D5C298}">
      <dgm:prSet/>
      <dgm:spPr/>
      <dgm:t>
        <a:bodyPr/>
        <a:lstStyle/>
        <a:p>
          <a:endParaRPr lang="ru-RU"/>
        </a:p>
      </dgm:t>
    </dgm:pt>
    <dgm:pt modelId="{11B735E1-8235-4E7B-81CF-DC28E611AE9B}">
      <dgm:prSet phldrT="[Текст]" custT="1"/>
      <dgm:spPr>
        <a:gradFill flip="none" rotWithShape="0">
          <a:gsLst>
            <a:gs pos="0">
              <a:srgbClr val="92D050">
                <a:tint val="66000"/>
                <a:satMod val="160000"/>
              </a:srgbClr>
            </a:gs>
            <a:gs pos="50000">
              <a:srgbClr val="92D050">
                <a:tint val="44500"/>
                <a:satMod val="160000"/>
              </a:srgbClr>
            </a:gs>
            <a:gs pos="100000">
              <a:srgbClr val="92D050">
                <a:tint val="23500"/>
                <a:satMod val="160000"/>
              </a:srgbClr>
            </a:gs>
          </a:gsLst>
          <a:path path="circle">
            <a:fillToRect l="50000" t="50000" r="50000" b="50000"/>
          </a:path>
          <a:tileRect/>
        </a:gradFill>
      </dgm:spPr>
      <dgm:t>
        <a:bodyPr/>
        <a:lstStyle/>
        <a:p>
          <a:r>
            <a:rPr lang="ru-RU" sz="1600" dirty="0" smtClean="0">
              <a:solidFill>
                <a:schemeClr val="tx1"/>
              </a:solidFill>
              <a:latin typeface="Times New Roman" pitchFamily="18" charset="0"/>
              <a:cs typeface="Times New Roman" pitchFamily="18" charset="0"/>
            </a:rPr>
            <a:t>Средняя группа</a:t>
          </a:r>
        </a:p>
        <a:p>
          <a:r>
            <a:rPr lang="ru-RU" sz="1600" dirty="0" smtClean="0">
              <a:solidFill>
                <a:schemeClr val="tx1"/>
              </a:solidFill>
              <a:latin typeface="Times New Roman" pitchFamily="18" charset="0"/>
              <a:cs typeface="Times New Roman" pitchFamily="18" charset="0"/>
            </a:rPr>
            <a:t>Дети изображают животных, форма туловища которых представляет собой </a:t>
          </a:r>
          <a:r>
            <a:rPr lang="ru-RU" sz="1600" dirty="0" err="1" smtClean="0">
              <a:solidFill>
                <a:schemeClr val="tx1"/>
              </a:solidFill>
              <a:latin typeface="Times New Roman" pitchFamily="18" charset="0"/>
              <a:cs typeface="Times New Roman" pitchFamily="18" charset="0"/>
            </a:rPr>
            <a:t>овоид</a:t>
          </a:r>
          <a:r>
            <a:rPr lang="ru-RU" sz="1600" dirty="0" smtClean="0">
              <a:solidFill>
                <a:schemeClr val="tx1"/>
              </a:solidFill>
              <a:latin typeface="Times New Roman" pitchFamily="18" charset="0"/>
              <a:cs typeface="Times New Roman" pitchFamily="18" charset="0"/>
            </a:rPr>
            <a:t> (фигура в форме яйца; термин </a:t>
          </a:r>
          <a:r>
            <a:rPr lang="ru-RU" sz="1600" dirty="0" err="1" smtClean="0">
              <a:solidFill>
                <a:schemeClr val="tx1"/>
              </a:solidFill>
              <a:latin typeface="Times New Roman" pitchFamily="18" charset="0"/>
              <a:cs typeface="Times New Roman" pitchFamily="18" charset="0"/>
            </a:rPr>
            <a:t>овоид</a:t>
          </a:r>
          <a:r>
            <a:rPr lang="ru-RU" sz="1600" dirty="0" smtClean="0">
              <a:solidFill>
                <a:schemeClr val="tx1"/>
              </a:solidFill>
              <a:latin typeface="Times New Roman" pitchFamily="18" charset="0"/>
              <a:cs typeface="Times New Roman" pitchFamily="18" charset="0"/>
            </a:rPr>
            <a:t> детям не дается), конусы, цилиндры, шары. Знакомятся с решением некоторых технических задач: вертикальной установкой фигуры, скреплением частей, утяжелением нижней части фигуры, приблизительным соизмерением пропорций и частей, которых становится больше (до5-6). Можно познакомить детей с изображением бегущего животного. Обратить внимание на изображение характерных признаков.</a:t>
          </a:r>
        </a:p>
        <a:p>
          <a:endParaRPr lang="ru-RU" sz="1600" dirty="0">
            <a:latin typeface="Times New Roman" pitchFamily="18" charset="0"/>
            <a:cs typeface="Times New Roman" pitchFamily="18" charset="0"/>
          </a:endParaRPr>
        </a:p>
      </dgm:t>
    </dgm:pt>
    <dgm:pt modelId="{D88AB296-6BEA-40B1-90D8-A458E1C81C88}" type="parTrans" cxnId="{F53C8308-CB61-4EBA-8ECF-0568F87E60BA}">
      <dgm:prSet/>
      <dgm:spPr/>
      <dgm:t>
        <a:bodyPr/>
        <a:lstStyle/>
        <a:p>
          <a:endParaRPr lang="ru-RU"/>
        </a:p>
      </dgm:t>
    </dgm:pt>
    <dgm:pt modelId="{0EE71EE8-7211-41D5-8EFB-5ACB6D53395E}" type="sibTrans" cxnId="{F53C8308-CB61-4EBA-8ECF-0568F87E60BA}">
      <dgm:prSet/>
      <dgm:spPr/>
      <dgm:t>
        <a:bodyPr/>
        <a:lstStyle/>
        <a:p>
          <a:endParaRPr lang="ru-RU"/>
        </a:p>
      </dgm:t>
    </dgm:pt>
    <dgm:pt modelId="{6B4BCBA6-0B35-447A-BFD1-ABE78FAA2545}">
      <dgm:prSet phldrT="[Текст]" phldr="1"/>
      <dgm:spPr/>
      <dgm:t>
        <a:bodyPr/>
        <a:lstStyle/>
        <a:p>
          <a:endParaRPr lang="ru-RU" dirty="0"/>
        </a:p>
      </dgm:t>
    </dgm:pt>
    <dgm:pt modelId="{CA32585A-4133-4489-8343-5A21BD3F9AB8}" type="sibTrans" cxnId="{5F25A1F3-ADD4-42EC-BD72-AE5886127CC3}">
      <dgm:prSet/>
      <dgm:spPr/>
      <dgm:t>
        <a:bodyPr/>
        <a:lstStyle/>
        <a:p>
          <a:endParaRPr lang="ru-RU"/>
        </a:p>
      </dgm:t>
    </dgm:pt>
    <dgm:pt modelId="{94330507-D381-4535-AAEE-221B928DA97F}" type="parTrans" cxnId="{5F25A1F3-ADD4-42EC-BD72-AE5886127CC3}">
      <dgm:prSet/>
      <dgm:spPr/>
      <dgm:t>
        <a:bodyPr/>
        <a:lstStyle/>
        <a:p>
          <a:endParaRPr lang="ru-RU"/>
        </a:p>
      </dgm:t>
    </dgm:pt>
    <dgm:pt modelId="{4CEFBD5A-EB68-4DF9-B977-561112C1A3CB}" type="pres">
      <dgm:prSet presAssocID="{5BDF0943-B4A4-4D48-832C-305B6CCF8C9E}" presName="outerComposite" presStyleCnt="0">
        <dgm:presLayoutVars>
          <dgm:chMax val="5"/>
          <dgm:dir/>
          <dgm:resizeHandles val="exact"/>
        </dgm:presLayoutVars>
      </dgm:prSet>
      <dgm:spPr/>
      <dgm:t>
        <a:bodyPr/>
        <a:lstStyle/>
        <a:p>
          <a:endParaRPr lang="ru-RU"/>
        </a:p>
      </dgm:t>
    </dgm:pt>
    <dgm:pt modelId="{F2966029-61D4-4BD0-B873-0848C49D4692}" type="pres">
      <dgm:prSet presAssocID="{5BDF0943-B4A4-4D48-832C-305B6CCF8C9E}" presName="dummyMaxCanvas" presStyleCnt="0">
        <dgm:presLayoutVars/>
      </dgm:prSet>
      <dgm:spPr/>
    </dgm:pt>
    <dgm:pt modelId="{31F2F399-BE05-4CDA-964F-F901E82DC0D2}" type="pres">
      <dgm:prSet presAssocID="{5BDF0943-B4A4-4D48-832C-305B6CCF8C9E}" presName="ThreeNodes_1" presStyleLbl="node1" presStyleIdx="0" presStyleCnt="3" custScaleY="81818" custLinFactNeighborX="949" custLinFactNeighborY="-9091">
        <dgm:presLayoutVars>
          <dgm:bulletEnabled val="1"/>
        </dgm:presLayoutVars>
      </dgm:prSet>
      <dgm:spPr/>
      <dgm:t>
        <a:bodyPr/>
        <a:lstStyle/>
        <a:p>
          <a:endParaRPr lang="ru-RU"/>
        </a:p>
      </dgm:t>
    </dgm:pt>
    <dgm:pt modelId="{EB182D64-03F6-43CA-B488-964438CBD370}" type="pres">
      <dgm:prSet presAssocID="{5BDF0943-B4A4-4D48-832C-305B6CCF8C9E}" presName="ThreeNodes_2" presStyleLbl="node1" presStyleIdx="1" presStyleCnt="3" custScaleY="166666" custLinFactNeighborX="664" custLinFactNeighborY="22727">
        <dgm:presLayoutVars>
          <dgm:bulletEnabled val="1"/>
        </dgm:presLayoutVars>
      </dgm:prSet>
      <dgm:spPr/>
      <dgm:t>
        <a:bodyPr/>
        <a:lstStyle/>
        <a:p>
          <a:endParaRPr lang="ru-RU"/>
        </a:p>
      </dgm:t>
    </dgm:pt>
    <dgm:pt modelId="{829FD5AC-4388-4723-9536-90A057F9D673}" type="pres">
      <dgm:prSet presAssocID="{5BDF0943-B4A4-4D48-832C-305B6CCF8C9E}" presName="ThreeNodes_3" presStyleLbl="node1" presStyleIdx="2" presStyleCnt="3" custFlipVert="0" custScaleY="3509" custLinFactNeighborX="-7211" custLinFactNeighborY="26114">
        <dgm:presLayoutVars>
          <dgm:bulletEnabled val="1"/>
        </dgm:presLayoutVars>
      </dgm:prSet>
      <dgm:spPr/>
      <dgm:t>
        <a:bodyPr/>
        <a:lstStyle/>
        <a:p>
          <a:endParaRPr lang="ru-RU"/>
        </a:p>
      </dgm:t>
    </dgm:pt>
    <dgm:pt modelId="{77896733-F9DB-4CD8-9A9B-BE63A7C53D2B}" type="pres">
      <dgm:prSet presAssocID="{5BDF0943-B4A4-4D48-832C-305B6CCF8C9E}" presName="ThreeConn_1-2" presStyleLbl="fgAccFollowNode1" presStyleIdx="0" presStyleCnt="2">
        <dgm:presLayoutVars>
          <dgm:bulletEnabled val="1"/>
        </dgm:presLayoutVars>
      </dgm:prSet>
      <dgm:spPr/>
      <dgm:t>
        <a:bodyPr/>
        <a:lstStyle/>
        <a:p>
          <a:endParaRPr lang="ru-RU"/>
        </a:p>
      </dgm:t>
    </dgm:pt>
    <dgm:pt modelId="{5F9BEEF1-EE53-469A-8722-EAC7C0AF9F31}" type="pres">
      <dgm:prSet presAssocID="{5BDF0943-B4A4-4D48-832C-305B6CCF8C9E}" presName="ThreeConn_2-3" presStyleLbl="fgAccFollowNode1" presStyleIdx="1" presStyleCnt="2" custLinFactNeighborX="2681" custLinFactNeighborY="45546">
        <dgm:presLayoutVars>
          <dgm:bulletEnabled val="1"/>
        </dgm:presLayoutVars>
      </dgm:prSet>
      <dgm:spPr/>
      <dgm:t>
        <a:bodyPr/>
        <a:lstStyle/>
        <a:p>
          <a:endParaRPr lang="ru-RU"/>
        </a:p>
      </dgm:t>
    </dgm:pt>
    <dgm:pt modelId="{BE5283EA-7955-4E4F-92E3-99D88BCA2701}" type="pres">
      <dgm:prSet presAssocID="{5BDF0943-B4A4-4D48-832C-305B6CCF8C9E}" presName="ThreeNodes_1_text" presStyleLbl="node1" presStyleIdx="2" presStyleCnt="3">
        <dgm:presLayoutVars>
          <dgm:bulletEnabled val="1"/>
        </dgm:presLayoutVars>
      </dgm:prSet>
      <dgm:spPr/>
      <dgm:t>
        <a:bodyPr/>
        <a:lstStyle/>
        <a:p>
          <a:endParaRPr lang="ru-RU"/>
        </a:p>
      </dgm:t>
    </dgm:pt>
    <dgm:pt modelId="{48E8A466-21C2-4C8B-91CF-F208D8286401}" type="pres">
      <dgm:prSet presAssocID="{5BDF0943-B4A4-4D48-832C-305B6CCF8C9E}" presName="ThreeNodes_2_text" presStyleLbl="node1" presStyleIdx="2" presStyleCnt="3">
        <dgm:presLayoutVars>
          <dgm:bulletEnabled val="1"/>
        </dgm:presLayoutVars>
      </dgm:prSet>
      <dgm:spPr/>
      <dgm:t>
        <a:bodyPr/>
        <a:lstStyle/>
        <a:p>
          <a:endParaRPr lang="ru-RU"/>
        </a:p>
      </dgm:t>
    </dgm:pt>
    <dgm:pt modelId="{323EBF92-2D38-42F6-B5ED-C5E5A0147365}" type="pres">
      <dgm:prSet presAssocID="{5BDF0943-B4A4-4D48-832C-305B6CCF8C9E}" presName="ThreeNodes_3_text" presStyleLbl="node1" presStyleIdx="2" presStyleCnt="3">
        <dgm:presLayoutVars>
          <dgm:bulletEnabled val="1"/>
        </dgm:presLayoutVars>
      </dgm:prSet>
      <dgm:spPr/>
      <dgm:t>
        <a:bodyPr/>
        <a:lstStyle/>
        <a:p>
          <a:endParaRPr lang="ru-RU"/>
        </a:p>
      </dgm:t>
    </dgm:pt>
  </dgm:ptLst>
  <dgm:cxnLst>
    <dgm:cxn modelId="{9132CE0B-C048-475F-A36D-5B04279FC77D}" type="presOf" srcId="{11B735E1-8235-4E7B-81CF-DC28E611AE9B}" destId="{EB182D64-03F6-43CA-B488-964438CBD370}" srcOrd="0" destOrd="0" presId="urn:microsoft.com/office/officeart/2005/8/layout/vProcess5"/>
    <dgm:cxn modelId="{D978BC44-46EC-4D64-A4A6-12BECDEB4FB4}" type="presOf" srcId="{926B1F1F-2D4D-4018-BF4E-66EC94F96AF0}" destId="{77896733-F9DB-4CD8-9A9B-BE63A7C53D2B}" srcOrd="0" destOrd="0" presId="urn:microsoft.com/office/officeart/2005/8/layout/vProcess5"/>
    <dgm:cxn modelId="{7E242AE3-5D5C-49C5-8ECD-69ACBA18DC58}" type="presOf" srcId="{5BDF0943-B4A4-4D48-832C-305B6CCF8C9E}" destId="{4CEFBD5A-EB68-4DF9-B977-561112C1A3CB}" srcOrd="0" destOrd="0" presId="urn:microsoft.com/office/officeart/2005/8/layout/vProcess5"/>
    <dgm:cxn modelId="{31945656-A344-4D0F-9771-2DFB248133AC}" type="presOf" srcId="{0EE71EE8-7211-41D5-8EFB-5ACB6D53395E}" destId="{5F9BEEF1-EE53-469A-8722-EAC7C0AF9F31}" srcOrd="0" destOrd="0" presId="urn:microsoft.com/office/officeart/2005/8/layout/vProcess5"/>
    <dgm:cxn modelId="{F815AFD5-0DC4-46FA-B1F2-EABC3762D3AB}" type="presOf" srcId="{36CDAD9A-AA84-45D5-A592-FECD0F6F9BF2}" destId="{BE5283EA-7955-4E4F-92E3-99D88BCA2701}" srcOrd="1" destOrd="0" presId="urn:microsoft.com/office/officeart/2005/8/layout/vProcess5"/>
    <dgm:cxn modelId="{1F073310-1320-49A7-9357-63AA25972751}" type="presOf" srcId="{6B4BCBA6-0B35-447A-BFD1-ABE78FAA2545}" destId="{829FD5AC-4388-4723-9536-90A057F9D673}" srcOrd="0" destOrd="0" presId="urn:microsoft.com/office/officeart/2005/8/layout/vProcess5"/>
    <dgm:cxn modelId="{F53C8308-CB61-4EBA-8ECF-0568F87E60BA}" srcId="{5BDF0943-B4A4-4D48-832C-305B6CCF8C9E}" destId="{11B735E1-8235-4E7B-81CF-DC28E611AE9B}" srcOrd="1" destOrd="0" parTransId="{D88AB296-6BEA-40B1-90D8-A458E1C81C88}" sibTransId="{0EE71EE8-7211-41D5-8EFB-5ACB6D53395E}"/>
    <dgm:cxn modelId="{5F25A1F3-ADD4-42EC-BD72-AE5886127CC3}" srcId="{5BDF0943-B4A4-4D48-832C-305B6CCF8C9E}" destId="{6B4BCBA6-0B35-447A-BFD1-ABE78FAA2545}" srcOrd="2" destOrd="0" parTransId="{94330507-D381-4535-AAEE-221B928DA97F}" sibTransId="{CA32585A-4133-4489-8343-5A21BD3F9AB8}"/>
    <dgm:cxn modelId="{691078DC-ED36-4271-8E98-FA5D0D76A510}" type="presOf" srcId="{11B735E1-8235-4E7B-81CF-DC28E611AE9B}" destId="{48E8A466-21C2-4C8B-91CF-F208D8286401}" srcOrd="1" destOrd="0" presId="urn:microsoft.com/office/officeart/2005/8/layout/vProcess5"/>
    <dgm:cxn modelId="{187D43A0-D5D5-4568-9A93-F0CB99D5C298}" srcId="{5BDF0943-B4A4-4D48-832C-305B6CCF8C9E}" destId="{36CDAD9A-AA84-45D5-A592-FECD0F6F9BF2}" srcOrd="0" destOrd="0" parTransId="{9921D213-E108-4AB2-B457-285C0BAB2054}" sibTransId="{926B1F1F-2D4D-4018-BF4E-66EC94F96AF0}"/>
    <dgm:cxn modelId="{040D5727-51B3-4999-B0D8-4324F921308A}" type="presOf" srcId="{6B4BCBA6-0B35-447A-BFD1-ABE78FAA2545}" destId="{323EBF92-2D38-42F6-B5ED-C5E5A0147365}" srcOrd="1" destOrd="0" presId="urn:microsoft.com/office/officeart/2005/8/layout/vProcess5"/>
    <dgm:cxn modelId="{08D398D3-41C6-4B53-9B70-7B5C78AB4DF3}" type="presOf" srcId="{36CDAD9A-AA84-45D5-A592-FECD0F6F9BF2}" destId="{31F2F399-BE05-4CDA-964F-F901E82DC0D2}" srcOrd="0" destOrd="0" presId="urn:microsoft.com/office/officeart/2005/8/layout/vProcess5"/>
    <dgm:cxn modelId="{981546D9-335D-4A00-A011-2290E7DD0553}" type="presParOf" srcId="{4CEFBD5A-EB68-4DF9-B977-561112C1A3CB}" destId="{F2966029-61D4-4BD0-B873-0848C49D4692}" srcOrd="0" destOrd="0" presId="urn:microsoft.com/office/officeart/2005/8/layout/vProcess5"/>
    <dgm:cxn modelId="{F750E4BC-B933-481B-89BA-152CF0DFA12A}" type="presParOf" srcId="{4CEFBD5A-EB68-4DF9-B977-561112C1A3CB}" destId="{31F2F399-BE05-4CDA-964F-F901E82DC0D2}" srcOrd="1" destOrd="0" presId="urn:microsoft.com/office/officeart/2005/8/layout/vProcess5"/>
    <dgm:cxn modelId="{45D9CEFC-BFE5-4B46-A737-FD0FD52F3C0D}" type="presParOf" srcId="{4CEFBD5A-EB68-4DF9-B977-561112C1A3CB}" destId="{EB182D64-03F6-43CA-B488-964438CBD370}" srcOrd="2" destOrd="0" presId="urn:microsoft.com/office/officeart/2005/8/layout/vProcess5"/>
    <dgm:cxn modelId="{211BBE85-C183-499B-AADF-64F18792D5B5}" type="presParOf" srcId="{4CEFBD5A-EB68-4DF9-B977-561112C1A3CB}" destId="{829FD5AC-4388-4723-9536-90A057F9D673}" srcOrd="3" destOrd="0" presId="urn:microsoft.com/office/officeart/2005/8/layout/vProcess5"/>
    <dgm:cxn modelId="{D7BECB4D-65C8-46ED-AE98-2F9768EDE0C7}" type="presParOf" srcId="{4CEFBD5A-EB68-4DF9-B977-561112C1A3CB}" destId="{77896733-F9DB-4CD8-9A9B-BE63A7C53D2B}" srcOrd="4" destOrd="0" presId="urn:microsoft.com/office/officeart/2005/8/layout/vProcess5"/>
    <dgm:cxn modelId="{520A8654-5D74-4E8C-8526-A8105840191D}" type="presParOf" srcId="{4CEFBD5A-EB68-4DF9-B977-561112C1A3CB}" destId="{5F9BEEF1-EE53-469A-8722-EAC7C0AF9F31}" srcOrd="5" destOrd="0" presId="urn:microsoft.com/office/officeart/2005/8/layout/vProcess5"/>
    <dgm:cxn modelId="{FB89F853-EFAC-4137-AACB-C6ED577F3963}" type="presParOf" srcId="{4CEFBD5A-EB68-4DF9-B977-561112C1A3CB}" destId="{BE5283EA-7955-4E4F-92E3-99D88BCA2701}" srcOrd="6" destOrd="0" presId="urn:microsoft.com/office/officeart/2005/8/layout/vProcess5"/>
    <dgm:cxn modelId="{8599487B-F291-43D5-93DC-B9F89E511AF8}" type="presParOf" srcId="{4CEFBD5A-EB68-4DF9-B977-561112C1A3CB}" destId="{48E8A466-21C2-4C8B-91CF-F208D8286401}" srcOrd="7" destOrd="0" presId="urn:microsoft.com/office/officeart/2005/8/layout/vProcess5"/>
    <dgm:cxn modelId="{D2FE2A13-9ED0-4011-A207-7E08968DEBC5}" type="presParOf" srcId="{4CEFBD5A-EB68-4DF9-B977-561112C1A3CB}" destId="{323EBF92-2D38-42F6-B5ED-C5E5A0147365}" srcOrd="8" destOrd="0" presId="urn:microsoft.com/office/officeart/2005/8/layout/vProcess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BF7B6A3-EF17-46CF-94BD-D258B7813841}"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ru-RU"/>
        </a:p>
      </dgm:t>
    </dgm:pt>
    <dgm:pt modelId="{1C0C8E95-3FFE-4E5D-843D-1AD53BDC09D2}">
      <dgm:prSet phldrT="[Текст]" custT="1"/>
      <dgm:spPr>
        <a:gradFill flip="none" rotWithShape="0">
          <a:gsLst>
            <a:gs pos="0">
              <a:srgbClr val="92D050">
                <a:tint val="66000"/>
                <a:satMod val="160000"/>
              </a:srgbClr>
            </a:gs>
            <a:gs pos="50000">
              <a:srgbClr val="92D050">
                <a:tint val="44500"/>
                <a:satMod val="160000"/>
              </a:srgbClr>
            </a:gs>
            <a:gs pos="100000">
              <a:srgbClr val="92D050">
                <a:tint val="23500"/>
                <a:satMod val="160000"/>
              </a:srgbClr>
            </a:gs>
          </a:gsLst>
          <a:path path="circle">
            <a:fillToRect l="50000" t="50000" r="50000" b="50000"/>
          </a:path>
          <a:tileRect/>
        </a:gradFill>
      </dgm:spPr>
      <dgm:t>
        <a:bodyPr/>
        <a:lstStyle/>
        <a:p>
          <a:r>
            <a:rPr lang="ru-RU" sz="1600" dirty="0" smtClean="0">
              <a:solidFill>
                <a:schemeClr val="tx1"/>
              </a:solidFill>
              <a:latin typeface="Times New Roman" pitchFamily="18" charset="0"/>
              <a:cs typeface="Times New Roman" pitchFamily="18" charset="0"/>
            </a:rPr>
            <a:t>Старшая группа</a:t>
          </a:r>
        </a:p>
        <a:p>
          <a:r>
            <a:rPr lang="ru-RU" sz="1600" dirty="0" smtClean="0">
              <a:solidFill>
                <a:schemeClr val="tx1"/>
              </a:solidFill>
              <a:latin typeface="Times New Roman" pitchFamily="18" charset="0"/>
              <a:cs typeface="Times New Roman" pitchFamily="18" charset="0"/>
            </a:rPr>
            <a:t>Больше внимания уделяется изображению формы, ее уточнению. Детей учат передавать фактуру (шерсть зверей, перья птиц) объемным (высоким) или углубленным рельефом. Используют способ лепки из целого куска, что дает возможность придать фигуре большую динамичность. </a:t>
          </a:r>
        </a:p>
        <a:p>
          <a:endParaRPr lang="ru-RU" sz="1600" dirty="0">
            <a:solidFill>
              <a:schemeClr val="tx1"/>
            </a:solidFill>
            <a:latin typeface="Times New Roman" pitchFamily="18" charset="0"/>
            <a:cs typeface="Times New Roman" pitchFamily="18" charset="0"/>
          </a:endParaRPr>
        </a:p>
      </dgm:t>
    </dgm:pt>
    <dgm:pt modelId="{C5E90CAA-E1A4-4702-8755-AD1FB3E7739B}" type="parTrans" cxnId="{2F7963EA-9FE9-4029-9CBE-BF1E8216355D}">
      <dgm:prSet/>
      <dgm:spPr/>
      <dgm:t>
        <a:bodyPr/>
        <a:lstStyle/>
        <a:p>
          <a:endParaRPr lang="ru-RU"/>
        </a:p>
      </dgm:t>
    </dgm:pt>
    <dgm:pt modelId="{6B887030-4EEC-46E0-B230-275F1D63EC00}" type="sibTrans" cxnId="{2F7963EA-9FE9-4029-9CBE-BF1E8216355D}">
      <dgm:prSet/>
      <dgm:spPr/>
      <dgm:t>
        <a:bodyPr/>
        <a:lstStyle/>
        <a:p>
          <a:endParaRPr lang="ru-RU"/>
        </a:p>
      </dgm:t>
    </dgm:pt>
    <dgm:pt modelId="{6DFE2F85-A460-4FD1-B46C-8364B96B8E6D}">
      <dgm:prSet phldrT="[Текст]" custT="1"/>
      <dgm:spPr>
        <a:gradFill flip="none" rotWithShape="0">
          <a:gsLst>
            <a:gs pos="0">
              <a:srgbClr val="92D050">
                <a:tint val="66000"/>
                <a:satMod val="160000"/>
              </a:srgbClr>
            </a:gs>
            <a:gs pos="50000">
              <a:srgbClr val="92D050">
                <a:tint val="44500"/>
                <a:satMod val="160000"/>
              </a:srgbClr>
            </a:gs>
            <a:gs pos="100000">
              <a:srgbClr val="92D050">
                <a:tint val="23500"/>
                <a:satMod val="160000"/>
              </a:srgbClr>
            </a:gs>
          </a:gsLst>
          <a:path path="circle">
            <a:fillToRect l="50000" t="50000" r="50000" b="50000"/>
          </a:path>
          <a:tileRect/>
        </a:gradFill>
      </dgm:spPr>
      <dgm:t>
        <a:bodyPr/>
        <a:lstStyle/>
        <a:p>
          <a:r>
            <a:rPr lang="ru-RU" sz="1600" dirty="0" smtClean="0">
              <a:solidFill>
                <a:schemeClr val="tx1"/>
              </a:solidFill>
              <a:latin typeface="Times New Roman" pitchFamily="18" charset="0"/>
              <a:cs typeface="Times New Roman" pitchFamily="18" charset="0"/>
            </a:rPr>
            <a:t>Подготовительная к школе группа</a:t>
          </a:r>
        </a:p>
        <a:p>
          <a:r>
            <a:rPr lang="ru-RU" sz="1600" dirty="0" smtClean="0">
              <a:solidFill>
                <a:schemeClr val="tx1"/>
              </a:solidFill>
              <a:latin typeface="Times New Roman" pitchFamily="18" charset="0"/>
              <a:cs typeface="Times New Roman" pitchFamily="18" charset="0"/>
            </a:rPr>
            <a:t>Дети используют для создания образа различные выразительные средства, изобразительные и технические приемы. Передают изображение характерной формы, пропорций, деталей, изображение движения, пластичность формы.</a:t>
          </a:r>
          <a:endParaRPr lang="ru-RU" sz="1600" dirty="0">
            <a:solidFill>
              <a:schemeClr val="tx1"/>
            </a:solidFill>
            <a:latin typeface="Times New Roman" pitchFamily="18" charset="0"/>
            <a:cs typeface="Times New Roman" pitchFamily="18" charset="0"/>
          </a:endParaRPr>
        </a:p>
      </dgm:t>
    </dgm:pt>
    <dgm:pt modelId="{8F7E7D33-2062-466C-A302-CE87C7D676FE}" type="parTrans" cxnId="{3E21C74C-3F18-4A19-A3E4-93FE06FFDD34}">
      <dgm:prSet/>
      <dgm:spPr/>
      <dgm:t>
        <a:bodyPr/>
        <a:lstStyle/>
        <a:p>
          <a:endParaRPr lang="ru-RU"/>
        </a:p>
      </dgm:t>
    </dgm:pt>
    <dgm:pt modelId="{A9DC32AF-354E-4237-B8D5-4E4F75555ED3}" type="sibTrans" cxnId="{3E21C74C-3F18-4A19-A3E4-93FE06FFDD34}">
      <dgm:prSet/>
      <dgm:spPr/>
      <dgm:t>
        <a:bodyPr/>
        <a:lstStyle/>
        <a:p>
          <a:endParaRPr lang="ru-RU"/>
        </a:p>
      </dgm:t>
    </dgm:pt>
    <dgm:pt modelId="{2BD3417D-C630-41C6-9D74-D3CECF700B88}" type="pres">
      <dgm:prSet presAssocID="{1BF7B6A3-EF17-46CF-94BD-D258B7813841}" presName="outerComposite" presStyleCnt="0">
        <dgm:presLayoutVars>
          <dgm:chMax val="5"/>
          <dgm:dir/>
          <dgm:resizeHandles val="exact"/>
        </dgm:presLayoutVars>
      </dgm:prSet>
      <dgm:spPr/>
      <dgm:t>
        <a:bodyPr/>
        <a:lstStyle/>
        <a:p>
          <a:endParaRPr lang="ru-RU"/>
        </a:p>
      </dgm:t>
    </dgm:pt>
    <dgm:pt modelId="{F631C0C4-5164-4F54-BA59-16073A9197FB}" type="pres">
      <dgm:prSet presAssocID="{1BF7B6A3-EF17-46CF-94BD-D258B7813841}" presName="dummyMaxCanvas" presStyleCnt="0">
        <dgm:presLayoutVars/>
      </dgm:prSet>
      <dgm:spPr/>
    </dgm:pt>
    <dgm:pt modelId="{DB763AF6-F410-4FF4-8279-A4B9737091FB}" type="pres">
      <dgm:prSet presAssocID="{1BF7B6A3-EF17-46CF-94BD-D258B7813841}" presName="TwoNodes_1" presStyleLbl="node1" presStyleIdx="0" presStyleCnt="2">
        <dgm:presLayoutVars>
          <dgm:bulletEnabled val="1"/>
        </dgm:presLayoutVars>
      </dgm:prSet>
      <dgm:spPr/>
      <dgm:t>
        <a:bodyPr/>
        <a:lstStyle/>
        <a:p>
          <a:endParaRPr lang="ru-RU"/>
        </a:p>
      </dgm:t>
    </dgm:pt>
    <dgm:pt modelId="{E12DEB25-F584-483D-8AE4-D3650E8E19B6}" type="pres">
      <dgm:prSet presAssocID="{1BF7B6A3-EF17-46CF-94BD-D258B7813841}" presName="TwoNodes_2" presStyleLbl="node1" presStyleIdx="1" presStyleCnt="2">
        <dgm:presLayoutVars>
          <dgm:bulletEnabled val="1"/>
        </dgm:presLayoutVars>
      </dgm:prSet>
      <dgm:spPr/>
      <dgm:t>
        <a:bodyPr/>
        <a:lstStyle/>
        <a:p>
          <a:endParaRPr lang="ru-RU"/>
        </a:p>
      </dgm:t>
    </dgm:pt>
    <dgm:pt modelId="{A9B90F09-8F12-4729-8EA4-64A88822DBC1}" type="pres">
      <dgm:prSet presAssocID="{1BF7B6A3-EF17-46CF-94BD-D258B7813841}" presName="TwoConn_1-2" presStyleLbl="fgAccFollowNode1" presStyleIdx="0" presStyleCnt="1">
        <dgm:presLayoutVars>
          <dgm:bulletEnabled val="1"/>
        </dgm:presLayoutVars>
      </dgm:prSet>
      <dgm:spPr/>
      <dgm:t>
        <a:bodyPr/>
        <a:lstStyle/>
        <a:p>
          <a:endParaRPr lang="ru-RU"/>
        </a:p>
      </dgm:t>
    </dgm:pt>
    <dgm:pt modelId="{55573AAF-626E-4B24-A7EF-1494A4AC09C2}" type="pres">
      <dgm:prSet presAssocID="{1BF7B6A3-EF17-46CF-94BD-D258B7813841}" presName="TwoNodes_1_text" presStyleLbl="node1" presStyleIdx="1" presStyleCnt="2">
        <dgm:presLayoutVars>
          <dgm:bulletEnabled val="1"/>
        </dgm:presLayoutVars>
      </dgm:prSet>
      <dgm:spPr/>
      <dgm:t>
        <a:bodyPr/>
        <a:lstStyle/>
        <a:p>
          <a:endParaRPr lang="ru-RU"/>
        </a:p>
      </dgm:t>
    </dgm:pt>
    <dgm:pt modelId="{84D3F68C-C60D-4839-9ADD-9CC24A0527CF}" type="pres">
      <dgm:prSet presAssocID="{1BF7B6A3-EF17-46CF-94BD-D258B7813841}" presName="TwoNodes_2_text" presStyleLbl="node1" presStyleIdx="1" presStyleCnt="2">
        <dgm:presLayoutVars>
          <dgm:bulletEnabled val="1"/>
        </dgm:presLayoutVars>
      </dgm:prSet>
      <dgm:spPr/>
      <dgm:t>
        <a:bodyPr/>
        <a:lstStyle/>
        <a:p>
          <a:endParaRPr lang="ru-RU"/>
        </a:p>
      </dgm:t>
    </dgm:pt>
  </dgm:ptLst>
  <dgm:cxnLst>
    <dgm:cxn modelId="{5D306DFC-22F9-4701-BC07-986BB7936EAD}" type="presOf" srcId="{1BF7B6A3-EF17-46CF-94BD-D258B7813841}" destId="{2BD3417D-C630-41C6-9D74-D3CECF700B88}" srcOrd="0" destOrd="0" presId="urn:microsoft.com/office/officeart/2005/8/layout/vProcess5"/>
    <dgm:cxn modelId="{07D86115-064C-4E77-BAE1-BD0B11408BC4}" type="presOf" srcId="{6DFE2F85-A460-4FD1-B46C-8364B96B8E6D}" destId="{E12DEB25-F584-483D-8AE4-D3650E8E19B6}" srcOrd="0" destOrd="0" presId="urn:microsoft.com/office/officeart/2005/8/layout/vProcess5"/>
    <dgm:cxn modelId="{0B3AE4D1-8209-4617-9C19-B437922B417D}" type="presOf" srcId="{1C0C8E95-3FFE-4E5D-843D-1AD53BDC09D2}" destId="{55573AAF-626E-4B24-A7EF-1494A4AC09C2}" srcOrd="1" destOrd="0" presId="urn:microsoft.com/office/officeart/2005/8/layout/vProcess5"/>
    <dgm:cxn modelId="{2F7963EA-9FE9-4029-9CBE-BF1E8216355D}" srcId="{1BF7B6A3-EF17-46CF-94BD-D258B7813841}" destId="{1C0C8E95-3FFE-4E5D-843D-1AD53BDC09D2}" srcOrd="0" destOrd="0" parTransId="{C5E90CAA-E1A4-4702-8755-AD1FB3E7739B}" sibTransId="{6B887030-4EEC-46E0-B230-275F1D63EC00}"/>
    <dgm:cxn modelId="{B3500A02-8F56-40E4-A7D1-7693A898F6AE}" type="presOf" srcId="{6B887030-4EEC-46E0-B230-275F1D63EC00}" destId="{A9B90F09-8F12-4729-8EA4-64A88822DBC1}" srcOrd="0" destOrd="0" presId="urn:microsoft.com/office/officeart/2005/8/layout/vProcess5"/>
    <dgm:cxn modelId="{88599AEF-FA82-45F4-A867-3F1CAAA59240}" type="presOf" srcId="{6DFE2F85-A460-4FD1-B46C-8364B96B8E6D}" destId="{84D3F68C-C60D-4839-9ADD-9CC24A0527CF}" srcOrd="1" destOrd="0" presId="urn:microsoft.com/office/officeart/2005/8/layout/vProcess5"/>
    <dgm:cxn modelId="{3E21C74C-3F18-4A19-A3E4-93FE06FFDD34}" srcId="{1BF7B6A3-EF17-46CF-94BD-D258B7813841}" destId="{6DFE2F85-A460-4FD1-B46C-8364B96B8E6D}" srcOrd="1" destOrd="0" parTransId="{8F7E7D33-2062-466C-A302-CE87C7D676FE}" sibTransId="{A9DC32AF-354E-4237-B8D5-4E4F75555ED3}"/>
    <dgm:cxn modelId="{C353000D-074F-4F59-8E4E-EE52D3FA20BC}" type="presOf" srcId="{1C0C8E95-3FFE-4E5D-843D-1AD53BDC09D2}" destId="{DB763AF6-F410-4FF4-8279-A4B9737091FB}" srcOrd="0" destOrd="0" presId="urn:microsoft.com/office/officeart/2005/8/layout/vProcess5"/>
    <dgm:cxn modelId="{5BB2A87F-60AD-4388-AF97-090DB6FEEE17}" type="presParOf" srcId="{2BD3417D-C630-41C6-9D74-D3CECF700B88}" destId="{F631C0C4-5164-4F54-BA59-16073A9197FB}" srcOrd="0" destOrd="0" presId="urn:microsoft.com/office/officeart/2005/8/layout/vProcess5"/>
    <dgm:cxn modelId="{CBC370B7-E7BC-4449-85E4-B86747214F40}" type="presParOf" srcId="{2BD3417D-C630-41C6-9D74-D3CECF700B88}" destId="{DB763AF6-F410-4FF4-8279-A4B9737091FB}" srcOrd="1" destOrd="0" presId="urn:microsoft.com/office/officeart/2005/8/layout/vProcess5"/>
    <dgm:cxn modelId="{7078AA2C-CB31-42CF-8D81-4113CD593C53}" type="presParOf" srcId="{2BD3417D-C630-41C6-9D74-D3CECF700B88}" destId="{E12DEB25-F584-483D-8AE4-D3650E8E19B6}" srcOrd="2" destOrd="0" presId="urn:microsoft.com/office/officeart/2005/8/layout/vProcess5"/>
    <dgm:cxn modelId="{E8246CC9-95DC-4085-AC8D-B71EF608FDF8}" type="presParOf" srcId="{2BD3417D-C630-41C6-9D74-D3CECF700B88}" destId="{A9B90F09-8F12-4729-8EA4-64A88822DBC1}" srcOrd="3" destOrd="0" presId="urn:microsoft.com/office/officeart/2005/8/layout/vProcess5"/>
    <dgm:cxn modelId="{50025BC5-50DD-4883-9CE1-A66859656F14}" type="presParOf" srcId="{2BD3417D-C630-41C6-9D74-D3CECF700B88}" destId="{55573AAF-626E-4B24-A7EF-1494A4AC09C2}" srcOrd="4" destOrd="0" presId="urn:microsoft.com/office/officeart/2005/8/layout/vProcess5"/>
    <dgm:cxn modelId="{B1E1485E-007F-417A-B165-218CE4176BB1}" type="presParOf" srcId="{2BD3417D-C630-41C6-9D74-D3CECF700B88}" destId="{84D3F68C-C60D-4839-9ADD-9CC24A0527CF}" srcOrd="5" destOrd="0" presId="urn:microsoft.com/office/officeart/2005/8/layout/vProcess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1F2F399-BE05-4CDA-964F-F901E82DC0D2}">
      <dsp:nvSpPr>
        <dsp:cNvPr id="0" name=""/>
        <dsp:cNvSpPr/>
      </dsp:nvSpPr>
      <dsp:spPr>
        <a:xfrm>
          <a:off x="72025" y="0"/>
          <a:ext cx="7589643" cy="1555369"/>
        </a:xfrm>
        <a:prstGeom prst="roundRect">
          <a:avLst>
            <a:gd name="adj" fmla="val 10000"/>
          </a:avLst>
        </a:prstGeom>
        <a:gradFill flip="none" rotWithShape="0">
          <a:gsLst>
            <a:gs pos="0">
              <a:srgbClr val="92D050">
                <a:tint val="66000"/>
                <a:satMod val="160000"/>
              </a:srgbClr>
            </a:gs>
            <a:gs pos="50000">
              <a:srgbClr val="92D050">
                <a:tint val="44500"/>
                <a:satMod val="160000"/>
              </a:srgbClr>
            </a:gs>
            <a:gs pos="100000">
              <a:srgbClr val="92D050">
                <a:tint val="23500"/>
                <a:satMod val="160000"/>
              </a:srgbClr>
            </a:gs>
          </a:gsLst>
          <a:path path="circle">
            <a:fillToRect l="50000" t="50000" r="50000" b="50000"/>
          </a:path>
          <a:tileRect/>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100000"/>
            </a:lnSpc>
            <a:spcBef>
              <a:spcPct val="0"/>
            </a:spcBef>
            <a:spcAft>
              <a:spcPct val="35000"/>
            </a:spcAft>
          </a:pPr>
          <a:r>
            <a:rPr lang="ru-RU" sz="1600" kern="1200" dirty="0" smtClean="0">
              <a:solidFill>
                <a:schemeClr val="tx1"/>
              </a:solidFill>
              <a:latin typeface="Times New Roman" pitchFamily="18" charset="0"/>
              <a:cs typeface="Times New Roman" pitchFamily="18" charset="0"/>
            </a:rPr>
            <a:t>2-я младшая группа </a:t>
          </a:r>
        </a:p>
        <a:p>
          <a:pPr lvl="0" algn="l" defTabSz="711200">
            <a:lnSpc>
              <a:spcPct val="100000"/>
            </a:lnSpc>
            <a:spcBef>
              <a:spcPct val="0"/>
            </a:spcBef>
            <a:spcAft>
              <a:spcPct val="35000"/>
            </a:spcAft>
          </a:pPr>
          <a:r>
            <a:rPr lang="ru-RU" sz="1600" kern="1200" dirty="0" smtClean="0">
              <a:solidFill>
                <a:schemeClr val="tx1"/>
              </a:solidFill>
              <a:latin typeface="Times New Roman" pitchFamily="18" charset="0"/>
              <a:cs typeface="Times New Roman" pitchFamily="18" charset="0"/>
            </a:rPr>
            <a:t>Дети учатся делить кусок глины на 2-3 неравные части и составлять предмет из отдельных частей конструктивным способом. Постепенно в процесс лепки включается работа пальцев</a:t>
          </a:r>
          <a:endParaRPr lang="ru-RU" sz="1600" kern="1200" dirty="0">
            <a:solidFill>
              <a:schemeClr val="tx1"/>
            </a:solidFill>
            <a:latin typeface="Times New Roman" pitchFamily="18" charset="0"/>
            <a:cs typeface="Times New Roman" pitchFamily="18" charset="0"/>
          </a:endParaRPr>
        </a:p>
      </dsp:txBody>
      <dsp:txXfrm>
        <a:off x="72025" y="0"/>
        <a:ext cx="5649661" cy="1555369"/>
      </dsp:txXfrm>
    </dsp:sp>
    <dsp:sp modelId="{EB182D64-03F6-43CA-B488-964438CBD370}">
      <dsp:nvSpPr>
        <dsp:cNvPr id="0" name=""/>
        <dsp:cNvSpPr/>
      </dsp:nvSpPr>
      <dsp:spPr>
        <a:xfrm>
          <a:off x="720069" y="2016225"/>
          <a:ext cx="7589643" cy="3168339"/>
        </a:xfrm>
        <a:prstGeom prst="roundRect">
          <a:avLst>
            <a:gd name="adj" fmla="val 10000"/>
          </a:avLst>
        </a:prstGeom>
        <a:gradFill flip="none" rotWithShape="0">
          <a:gsLst>
            <a:gs pos="0">
              <a:srgbClr val="92D050">
                <a:tint val="66000"/>
                <a:satMod val="160000"/>
              </a:srgbClr>
            </a:gs>
            <a:gs pos="50000">
              <a:srgbClr val="92D050">
                <a:tint val="44500"/>
                <a:satMod val="160000"/>
              </a:srgbClr>
            </a:gs>
            <a:gs pos="100000">
              <a:srgbClr val="92D050">
                <a:tint val="23500"/>
                <a:satMod val="160000"/>
              </a:srgbClr>
            </a:gs>
          </a:gsLst>
          <a:path path="circle">
            <a:fillToRect l="50000" t="50000" r="50000" b="50000"/>
          </a:path>
          <a:tileRect/>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ru-RU" sz="1600" kern="1200" dirty="0" smtClean="0">
              <a:solidFill>
                <a:schemeClr val="tx1"/>
              </a:solidFill>
              <a:latin typeface="Times New Roman" pitchFamily="18" charset="0"/>
              <a:cs typeface="Times New Roman" pitchFamily="18" charset="0"/>
            </a:rPr>
            <a:t>Средняя группа</a:t>
          </a:r>
        </a:p>
        <a:p>
          <a:pPr lvl="0" algn="l" defTabSz="711200">
            <a:lnSpc>
              <a:spcPct val="90000"/>
            </a:lnSpc>
            <a:spcBef>
              <a:spcPct val="0"/>
            </a:spcBef>
            <a:spcAft>
              <a:spcPct val="35000"/>
            </a:spcAft>
          </a:pPr>
          <a:r>
            <a:rPr lang="ru-RU" sz="1600" kern="1200" dirty="0" smtClean="0">
              <a:solidFill>
                <a:schemeClr val="tx1"/>
              </a:solidFill>
              <a:latin typeface="Times New Roman" pitchFamily="18" charset="0"/>
              <a:cs typeface="Times New Roman" pitchFamily="18" charset="0"/>
            </a:rPr>
            <a:t>Дети изображают животных, форма туловища которых представляет собой </a:t>
          </a:r>
          <a:r>
            <a:rPr lang="ru-RU" sz="1600" kern="1200" dirty="0" err="1" smtClean="0">
              <a:solidFill>
                <a:schemeClr val="tx1"/>
              </a:solidFill>
              <a:latin typeface="Times New Roman" pitchFamily="18" charset="0"/>
              <a:cs typeface="Times New Roman" pitchFamily="18" charset="0"/>
            </a:rPr>
            <a:t>овоид</a:t>
          </a:r>
          <a:r>
            <a:rPr lang="ru-RU" sz="1600" kern="1200" dirty="0" smtClean="0">
              <a:solidFill>
                <a:schemeClr val="tx1"/>
              </a:solidFill>
              <a:latin typeface="Times New Roman" pitchFamily="18" charset="0"/>
              <a:cs typeface="Times New Roman" pitchFamily="18" charset="0"/>
            </a:rPr>
            <a:t> (фигура в форме яйца; термин </a:t>
          </a:r>
          <a:r>
            <a:rPr lang="ru-RU" sz="1600" kern="1200" dirty="0" err="1" smtClean="0">
              <a:solidFill>
                <a:schemeClr val="tx1"/>
              </a:solidFill>
              <a:latin typeface="Times New Roman" pitchFamily="18" charset="0"/>
              <a:cs typeface="Times New Roman" pitchFamily="18" charset="0"/>
            </a:rPr>
            <a:t>овоид</a:t>
          </a:r>
          <a:r>
            <a:rPr lang="ru-RU" sz="1600" kern="1200" dirty="0" smtClean="0">
              <a:solidFill>
                <a:schemeClr val="tx1"/>
              </a:solidFill>
              <a:latin typeface="Times New Roman" pitchFamily="18" charset="0"/>
              <a:cs typeface="Times New Roman" pitchFamily="18" charset="0"/>
            </a:rPr>
            <a:t> детям не дается), конусы, цилиндры, шары. Знакомятся с решением некоторых технических задач: вертикальной установкой фигуры, скреплением частей, утяжелением нижней части фигуры, приблизительным соизмерением пропорций и частей, которых становится больше (до5-6). Можно познакомить детей с изображением бегущего животного. Обратить внимание на изображение характерных признаков.</a:t>
          </a:r>
        </a:p>
        <a:p>
          <a:pPr lvl="0" algn="l" defTabSz="711200">
            <a:lnSpc>
              <a:spcPct val="90000"/>
            </a:lnSpc>
            <a:spcBef>
              <a:spcPct val="0"/>
            </a:spcBef>
            <a:spcAft>
              <a:spcPct val="35000"/>
            </a:spcAft>
          </a:pPr>
          <a:endParaRPr lang="ru-RU" sz="1600" kern="1200" dirty="0">
            <a:latin typeface="Times New Roman" pitchFamily="18" charset="0"/>
            <a:cs typeface="Times New Roman" pitchFamily="18" charset="0"/>
          </a:endParaRPr>
        </a:p>
      </dsp:txBody>
      <dsp:txXfrm>
        <a:off x="720069" y="2016225"/>
        <a:ext cx="5684311" cy="3168339"/>
      </dsp:txXfrm>
    </dsp:sp>
    <dsp:sp modelId="{829FD5AC-4388-4723-9536-90A057F9D673}">
      <dsp:nvSpPr>
        <dsp:cNvPr id="0" name=""/>
        <dsp:cNvSpPr/>
      </dsp:nvSpPr>
      <dsp:spPr>
        <a:xfrm>
          <a:off x="792059" y="5849275"/>
          <a:ext cx="7589643" cy="66706"/>
        </a:xfrm>
        <a:prstGeom prst="roundRect">
          <a:avLst>
            <a:gd name="adj" fmla="val 10000"/>
          </a:avLst>
        </a:prstGeom>
        <a:solidFill>
          <a:schemeClr val="accent1">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l" defTabSz="222250">
            <a:lnSpc>
              <a:spcPct val="90000"/>
            </a:lnSpc>
            <a:spcBef>
              <a:spcPct val="0"/>
            </a:spcBef>
            <a:spcAft>
              <a:spcPct val="35000"/>
            </a:spcAft>
          </a:pPr>
          <a:endParaRPr lang="ru-RU" sz="500" kern="1200" dirty="0"/>
        </a:p>
      </dsp:txBody>
      <dsp:txXfrm>
        <a:off x="792059" y="5849275"/>
        <a:ext cx="5684311" cy="66706"/>
      </dsp:txXfrm>
    </dsp:sp>
    <dsp:sp modelId="{77896733-F9DB-4CD8-9A9B-BE63A7C53D2B}">
      <dsp:nvSpPr>
        <dsp:cNvPr id="0" name=""/>
        <dsp:cNvSpPr/>
      </dsp:nvSpPr>
      <dsp:spPr>
        <a:xfrm>
          <a:off x="6353985" y="1441600"/>
          <a:ext cx="1235657" cy="1235657"/>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ru-RU" sz="3600" kern="1200"/>
        </a:p>
      </dsp:txBody>
      <dsp:txXfrm>
        <a:off x="6353985" y="1441600"/>
        <a:ext cx="1235657" cy="1235657"/>
      </dsp:txXfrm>
    </dsp:sp>
    <dsp:sp modelId="{5F9BEEF1-EE53-469A-8722-EAC7C0AF9F31}">
      <dsp:nvSpPr>
        <dsp:cNvPr id="0" name=""/>
        <dsp:cNvSpPr/>
      </dsp:nvSpPr>
      <dsp:spPr>
        <a:xfrm>
          <a:off x="7056788" y="4209565"/>
          <a:ext cx="1235657" cy="1235657"/>
        </a:xfrm>
        <a:prstGeom prst="downArrow">
          <a:avLst>
            <a:gd name="adj1" fmla="val 55000"/>
            <a:gd name="adj2" fmla="val 45000"/>
          </a:avLst>
        </a:prstGeom>
        <a:solidFill>
          <a:schemeClr val="accent1">
            <a:alpha val="90000"/>
            <a:tint val="40000"/>
            <a:hueOff val="0"/>
            <a:satOff val="0"/>
            <a:lumOff val="0"/>
            <a:alphaOff val="-4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ru-RU" sz="3600" kern="1200"/>
        </a:p>
      </dsp:txBody>
      <dsp:txXfrm>
        <a:off x="7056788" y="4209565"/>
        <a:ext cx="1235657" cy="1235657"/>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B763AF6-F410-4FF4-8279-A4B9737091FB}">
      <dsp:nvSpPr>
        <dsp:cNvPr id="0" name=""/>
        <dsp:cNvSpPr/>
      </dsp:nvSpPr>
      <dsp:spPr>
        <a:xfrm>
          <a:off x="0" y="0"/>
          <a:ext cx="6995160" cy="2851516"/>
        </a:xfrm>
        <a:prstGeom prst="roundRect">
          <a:avLst>
            <a:gd name="adj" fmla="val 10000"/>
          </a:avLst>
        </a:prstGeom>
        <a:gradFill flip="none" rotWithShape="0">
          <a:gsLst>
            <a:gs pos="0">
              <a:srgbClr val="92D050">
                <a:tint val="66000"/>
                <a:satMod val="160000"/>
              </a:srgbClr>
            </a:gs>
            <a:gs pos="50000">
              <a:srgbClr val="92D050">
                <a:tint val="44500"/>
                <a:satMod val="160000"/>
              </a:srgbClr>
            </a:gs>
            <a:gs pos="100000">
              <a:srgbClr val="92D050">
                <a:tint val="23500"/>
                <a:satMod val="160000"/>
              </a:srgbClr>
            </a:gs>
          </a:gsLst>
          <a:path path="circle">
            <a:fillToRect l="50000" t="50000" r="50000" b="50000"/>
          </a:path>
          <a:tileRect/>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ru-RU" sz="1600" kern="1200" dirty="0" smtClean="0">
              <a:solidFill>
                <a:schemeClr val="tx1"/>
              </a:solidFill>
              <a:latin typeface="Times New Roman" pitchFamily="18" charset="0"/>
              <a:cs typeface="Times New Roman" pitchFamily="18" charset="0"/>
            </a:rPr>
            <a:t>Старшая группа</a:t>
          </a:r>
        </a:p>
        <a:p>
          <a:pPr lvl="0" algn="l" defTabSz="711200">
            <a:lnSpc>
              <a:spcPct val="90000"/>
            </a:lnSpc>
            <a:spcBef>
              <a:spcPct val="0"/>
            </a:spcBef>
            <a:spcAft>
              <a:spcPct val="35000"/>
            </a:spcAft>
          </a:pPr>
          <a:r>
            <a:rPr lang="ru-RU" sz="1600" kern="1200" dirty="0" smtClean="0">
              <a:solidFill>
                <a:schemeClr val="tx1"/>
              </a:solidFill>
              <a:latin typeface="Times New Roman" pitchFamily="18" charset="0"/>
              <a:cs typeface="Times New Roman" pitchFamily="18" charset="0"/>
            </a:rPr>
            <a:t>Больше внимания уделяется изображению формы, ее уточнению. Детей учат передавать фактуру (шерсть зверей, перья птиц) объемным (высоким) или углубленным рельефом. Используют способ лепки из целого куска, что дает возможность придать фигуре большую динамичность. </a:t>
          </a:r>
        </a:p>
        <a:p>
          <a:pPr lvl="0" algn="l" defTabSz="711200">
            <a:lnSpc>
              <a:spcPct val="90000"/>
            </a:lnSpc>
            <a:spcBef>
              <a:spcPct val="0"/>
            </a:spcBef>
            <a:spcAft>
              <a:spcPct val="35000"/>
            </a:spcAft>
          </a:pPr>
          <a:endParaRPr lang="ru-RU" sz="1600" kern="1200" dirty="0">
            <a:solidFill>
              <a:schemeClr val="tx1"/>
            </a:solidFill>
            <a:latin typeface="Times New Roman" pitchFamily="18" charset="0"/>
            <a:cs typeface="Times New Roman" pitchFamily="18" charset="0"/>
          </a:endParaRPr>
        </a:p>
      </dsp:txBody>
      <dsp:txXfrm>
        <a:off x="0" y="0"/>
        <a:ext cx="4214931" cy="2851516"/>
      </dsp:txXfrm>
    </dsp:sp>
    <dsp:sp modelId="{E12DEB25-F584-483D-8AE4-D3650E8E19B6}">
      <dsp:nvSpPr>
        <dsp:cNvPr id="0" name=""/>
        <dsp:cNvSpPr/>
      </dsp:nvSpPr>
      <dsp:spPr>
        <a:xfrm>
          <a:off x="1234439" y="3485187"/>
          <a:ext cx="6995160" cy="2851516"/>
        </a:xfrm>
        <a:prstGeom prst="roundRect">
          <a:avLst>
            <a:gd name="adj" fmla="val 10000"/>
          </a:avLst>
        </a:prstGeom>
        <a:gradFill flip="none" rotWithShape="0">
          <a:gsLst>
            <a:gs pos="0">
              <a:srgbClr val="92D050">
                <a:tint val="66000"/>
                <a:satMod val="160000"/>
              </a:srgbClr>
            </a:gs>
            <a:gs pos="50000">
              <a:srgbClr val="92D050">
                <a:tint val="44500"/>
                <a:satMod val="160000"/>
              </a:srgbClr>
            </a:gs>
            <a:gs pos="100000">
              <a:srgbClr val="92D050">
                <a:tint val="23500"/>
                <a:satMod val="160000"/>
              </a:srgbClr>
            </a:gs>
          </a:gsLst>
          <a:path path="circle">
            <a:fillToRect l="50000" t="50000" r="50000" b="50000"/>
          </a:path>
          <a:tileRect/>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ru-RU" sz="1600" kern="1200" dirty="0" smtClean="0">
              <a:solidFill>
                <a:schemeClr val="tx1"/>
              </a:solidFill>
              <a:latin typeface="Times New Roman" pitchFamily="18" charset="0"/>
              <a:cs typeface="Times New Roman" pitchFamily="18" charset="0"/>
            </a:rPr>
            <a:t>Подготовительная к школе группа</a:t>
          </a:r>
        </a:p>
        <a:p>
          <a:pPr lvl="0" algn="l" defTabSz="711200">
            <a:lnSpc>
              <a:spcPct val="90000"/>
            </a:lnSpc>
            <a:spcBef>
              <a:spcPct val="0"/>
            </a:spcBef>
            <a:spcAft>
              <a:spcPct val="35000"/>
            </a:spcAft>
          </a:pPr>
          <a:r>
            <a:rPr lang="ru-RU" sz="1600" kern="1200" dirty="0" smtClean="0">
              <a:solidFill>
                <a:schemeClr val="tx1"/>
              </a:solidFill>
              <a:latin typeface="Times New Roman" pitchFamily="18" charset="0"/>
              <a:cs typeface="Times New Roman" pitchFamily="18" charset="0"/>
            </a:rPr>
            <a:t>Дети используют для создания образа различные выразительные средства, изобразительные и технические приемы. Передают изображение характерной формы, пропорций, деталей, изображение движения, пластичность формы.</a:t>
          </a:r>
          <a:endParaRPr lang="ru-RU" sz="1600" kern="1200" dirty="0">
            <a:solidFill>
              <a:schemeClr val="tx1"/>
            </a:solidFill>
            <a:latin typeface="Times New Roman" pitchFamily="18" charset="0"/>
            <a:cs typeface="Times New Roman" pitchFamily="18" charset="0"/>
          </a:endParaRPr>
        </a:p>
      </dsp:txBody>
      <dsp:txXfrm>
        <a:off x="1234439" y="3485187"/>
        <a:ext cx="3907234" cy="2851516"/>
      </dsp:txXfrm>
    </dsp:sp>
    <dsp:sp modelId="{A9B90F09-8F12-4729-8EA4-64A88822DBC1}">
      <dsp:nvSpPr>
        <dsp:cNvPr id="0" name=""/>
        <dsp:cNvSpPr/>
      </dsp:nvSpPr>
      <dsp:spPr>
        <a:xfrm>
          <a:off x="5141674" y="2241609"/>
          <a:ext cx="1853485" cy="1853485"/>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ru-RU" sz="3600" kern="1200"/>
        </a:p>
      </dsp:txBody>
      <dsp:txXfrm>
        <a:off x="5141674" y="2241609"/>
        <a:ext cx="1853485" cy="1853485"/>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23.04.2019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23.04.2019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23.04.2019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23.04.2019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23.04.2019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23.04.2019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23.04.2019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23.04.2019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23.04.2019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23.04.2019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23.04.2019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23.04.2019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14.jpeg"/></Relationships>
</file>

<file path=ppt/slides/_rels/slide1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16.jpeg"/></Relationships>
</file>

<file path=ppt/slides/_rels/slide12.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19.jpeg"/></Relationships>
</file>

<file path=ppt/slides/_rels/slide14.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21.jpeg"/></Relationships>
</file>

<file path=ppt/slides/_rels/slide15.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23.jpeg"/></Relationships>
</file>

<file path=ppt/slides/_rels/slide16.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1.jpeg"/><Relationship Id="rId1" Type="http://schemas.openxmlformats.org/officeDocument/2006/relationships/slideLayout" Target="../slideLayouts/slideLayout4.xml"/><Relationship Id="rId4" Type="http://schemas.openxmlformats.org/officeDocument/2006/relationships/image" Target="../media/image25.jpeg"/></Relationships>
</file>

<file path=ppt/slides/_rels/slide17.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28.jpeg"/><Relationship Id="rId4" Type="http://schemas.openxmlformats.org/officeDocument/2006/relationships/image" Target="../media/image27.jpeg"/></Relationships>
</file>

<file path=ppt/slides/_rels/slide18.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31.jpeg"/><Relationship Id="rId4" Type="http://schemas.openxmlformats.org/officeDocument/2006/relationships/image" Target="../media/image30.jpeg"/></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 Id="rId9"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jpeg"/><Relationship Id="rId1" Type="http://schemas.openxmlformats.org/officeDocument/2006/relationships/slideLayout" Target="../slideLayouts/slideLayout4.xml"/><Relationship Id="rId5" Type="http://schemas.openxmlformats.org/officeDocument/2006/relationships/image" Target="../media/image11.jpeg"/><Relationship Id="rId4" Type="http://schemas.openxmlformats.org/officeDocument/2006/relationships/image" Target="../media/image10.jpeg"/></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8000"/>
            <a:lum/>
          </a:blip>
          <a:srcRect/>
          <a:stretch>
            <a:fillRect l="-1000" t="-37000" r="-1000" b="-12000"/>
          </a:stretch>
        </a:blipFill>
        <a:effectLst/>
      </p:bgPr>
    </p:bg>
    <p:spTree>
      <p:nvGrpSpPr>
        <p:cNvPr id="1" name=""/>
        <p:cNvGrpSpPr/>
        <p:nvPr/>
      </p:nvGrpSpPr>
      <p:grpSpPr>
        <a:xfrm>
          <a:off x="0" y="0"/>
          <a:ext cx="0" cy="0"/>
          <a:chOff x="0" y="0"/>
          <a:chExt cx="0" cy="0"/>
        </a:xfrm>
      </p:grpSpPr>
      <p:sp>
        <p:nvSpPr>
          <p:cNvPr id="3" name="Содержимое 2"/>
          <p:cNvSpPr>
            <a:spLocks noGrp="1"/>
          </p:cNvSpPr>
          <p:nvPr>
            <p:ph idx="4294967295"/>
          </p:nvPr>
        </p:nvSpPr>
        <p:spPr>
          <a:xfrm>
            <a:off x="1331640" y="1052736"/>
            <a:ext cx="6121400" cy="2981325"/>
          </a:xfrm>
        </p:spPr>
        <p:txBody>
          <a:bodyPr>
            <a:normAutofit fontScale="92500" lnSpcReduction="10000"/>
          </a:bodyPr>
          <a:lstStyle/>
          <a:p>
            <a:pPr algn="ctr">
              <a:buNone/>
            </a:pPr>
            <a:r>
              <a:rPr lang="ru-RU" dirty="0" smtClean="0">
                <a:latin typeface="Times New Roman" pitchFamily="18" charset="0"/>
                <a:cs typeface="Times New Roman" pitchFamily="18" charset="0"/>
              </a:rPr>
              <a:t>      </a:t>
            </a:r>
            <a:r>
              <a:rPr lang="ru-RU" sz="4400" dirty="0" smtClean="0">
                <a:ln>
                  <a:solidFill>
                    <a:srgbClr val="FF0000"/>
                  </a:solidFill>
                </a:ln>
                <a:solidFill>
                  <a:srgbClr val="FFFF00"/>
                </a:solidFill>
                <a:latin typeface="Comic Sans MS" pitchFamily="66" charset="0"/>
                <a:cs typeface="Times New Roman" pitchFamily="18" charset="0"/>
              </a:rPr>
              <a:t>«Виды, способы                 и техники лепки в детском саду»</a:t>
            </a:r>
          </a:p>
          <a:p>
            <a:pPr algn="ctr">
              <a:buNone/>
            </a:pPr>
            <a:r>
              <a:rPr lang="ru-RU" sz="3900" dirty="0" smtClean="0">
                <a:ln>
                  <a:solidFill>
                    <a:srgbClr val="FF0000"/>
                  </a:solidFill>
                </a:ln>
                <a:solidFill>
                  <a:srgbClr val="FFFF00"/>
                </a:solidFill>
                <a:latin typeface="Comic Sans MS" pitchFamily="66" charset="0"/>
                <a:cs typeface="Times New Roman" pitchFamily="18" charset="0"/>
              </a:rPr>
              <a:t>(Способы и техники лепки животных)</a:t>
            </a:r>
            <a:endParaRPr lang="ru-RU" sz="3900" dirty="0">
              <a:ln>
                <a:solidFill>
                  <a:srgbClr val="FF0000"/>
                </a:solidFill>
              </a:ln>
              <a:solidFill>
                <a:srgbClr val="FFFF00"/>
              </a:solidFill>
              <a:latin typeface="Comic Sans MS" pitchFamily="66"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85000"/>
            <a:lum/>
          </a:blip>
          <a:srcRect/>
          <a:stretch>
            <a:fillRect l="-45000" t="-68000" r="-45000" b="-13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0" y="274638"/>
            <a:ext cx="9144000" cy="2506662"/>
          </a:xfrm>
        </p:spPr>
        <p:txBody>
          <a:bodyPr>
            <a:noAutofit/>
          </a:bodyPr>
          <a:lstStyle/>
          <a:p>
            <a:pPr>
              <a:tabLst>
                <a:tab pos="4038600" algn="l"/>
              </a:tabLst>
            </a:pPr>
            <a:r>
              <a:rPr lang="ru-RU" sz="2000" dirty="0" smtClean="0">
                <a:latin typeface="Times New Roman" pitchFamily="18" charset="0"/>
                <a:cs typeface="Times New Roman" pitchFamily="18" charset="0"/>
              </a:rPr>
              <a:t>Конструктивный способ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Предмет создается из отдельных частей. Начинается работа с основной, наиболее крупной части. При лепке животного (фигурки коня) сначала вылепить туловище, затем ноги (сравнить их по величине и соответствию размерам туловища), голову, хвост и т.д. Для лепки парных частей нужно приготовить одинаковые кусочки глины. Все заготовки к основе фигурки последовательно соединить (примазать), затем проработать мелкие детали. </a:t>
            </a:r>
            <a:endParaRPr lang="ru-RU" sz="2000" dirty="0">
              <a:latin typeface="Times New Roman" pitchFamily="18" charset="0"/>
              <a:cs typeface="Times New Roman" pitchFamily="18" charset="0"/>
            </a:endParaRPr>
          </a:p>
        </p:txBody>
      </p:sp>
      <p:pic>
        <p:nvPicPr>
          <p:cNvPr id="3" name="Рисунок 2" descr="лепка 005.jpg"/>
          <p:cNvPicPr>
            <a:picLocks noChangeAspect="1"/>
          </p:cNvPicPr>
          <p:nvPr/>
        </p:nvPicPr>
        <p:blipFill>
          <a:blip r:embed="rId3" cstate="print"/>
          <a:srcRect b="39"/>
          <a:stretch>
            <a:fillRect/>
          </a:stretch>
        </p:blipFill>
        <p:spPr>
          <a:xfrm>
            <a:off x="5004048" y="2708920"/>
            <a:ext cx="3816424" cy="2808312"/>
          </a:xfrm>
          <a:prstGeom prst="rect">
            <a:avLst/>
          </a:prstGeom>
          <a:effectLst>
            <a:glow rad="228600">
              <a:schemeClr val="accent3">
                <a:satMod val="175000"/>
                <a:alpha val="40000"/>
              </a:schemeClr>
            </a:glow>
          </a:effectLst>
        </p:spPr>
      </p:pic>
      <p:pic>
        <p:nvPicPr>
          <p:cNvPr id="4" name="Рисунок 3" descr="изображения 185.jpg"/>
          <p:cNvPicPr>
            <a:picLocks noChangeAspect="1"/>
          </p:cNvPicPr>
          <p:nvPr/>
        </p:nvPicPr>
        <p:blipFill>
          <a:blip r:embed="rId4" cstate="print"/>
          <a:stretch>
            <a:fillRect/>
          </a:stretch>
        </p:blipFill>
        <p:spPr>
          <a:xfrm>
            <a:off x="467544" y="3356992"/>
            <a:ext cx="3744416" cy="2736304"/>
          </a:xfrm>
          <a:prstGeom prst="rect">
            <a:avLst/>
          </a:prstGeom>
          <a:effectLst>
            <a:glow rad="228600">
              <a:schemeClr val="accent3">
                <a:satMod val="175000"/>
                <a:alpha val="40000"/>
              </a:schemeClr>
            </a:glow>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85000"/>
            <a:lum/>
          </a:blip>
          <a:srcRect/>
          <a:stretch>
            <a:fillRect l="-45000" t="-68000" r="-45000" b="-13000"/>
          </a:stretch>
        </a:blipFill>
        <a:effectLst/>
      </p:bgPr>
    </p:bg>
    <p:spTree>
      <p:nvGrpSpPr>
        <p:cNvPr id="1" name=""/>
        <p:cNvGrpSpPr/>
        <p:nvPr/>
      </p:nvGrpSpPr>
      <p:grpSpPr>
        <a:xfrm>
          <a:off x="0" y="0"/>
          <a:ext cx="0" cy="0"/>
          <a:chOff x="0" y="0"/>
          <a:chExt cx="0" cy="0"/>
        </a:xfrm>
      </p:grpSpPr>
      <p:sp>
        <p:nvSpPr>
          <p:cNvPr id="7" name="Содержимое 6"/>
          <p:cNvSpPr>
            <a:spLocks noGrp="1"/>
          </p:cNvSpPr>
          <p:nvPr>
            <p:ph idx="4294967295"/>
          </p:nvPr>
        </p:nvSpPr>
        <p:spPr>
          <a:xfrm>
            <a:off x="0" y="332656"/>
            <a:ext cx="9144000" cy="5793507"/>
          </a:xfrm>
        </p:spPr>
        <p:txBody>
          <a:bodyPr>
            <a:normAutofit/>
          </a:bodyPr>
          <a:lstStyle/>
          <a:p>
            <a:pPr algn="ctr">
              <a:buNone/>
            </a:pPr>
            <a:r>
              <a:rPr lang="ru-RU" sz="2000" dirty="0" smtClean="0">
                <a:latin typeface="Times New Roman" pitchFamily="18" charset="0"/>
                <a:cs typeface="Times New Roman" pitchFamily="18" charset="0"/>
              </a:rPr>
              <a:t>Пластический способ</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Лепка из целого куска, когда все части вытягиваются из одного куска глины. </a:t>
            </a:r>
            <a:endParaRPr lang="ru-RU" sz="2000" dirty="0">
              <a:latin typeface="Times New Roman" pitchFamily="18" charset="0"/>
              <a:cs typeface="Times New Roman" pitchFamily="18" charset="0"/>
            </a:endParaRPr>
          </a:p>
        </p:txBody>
      </p:sp>
      <p:pic>
        <p:nvPicPr>
          <p:cNvPr id="4" name="Рисунок 3" descr="17-vtoroj-medvezhonok-gotov.jpg"/>
          <p:cNvPicPr>
            <a:picLocks noChangeAspect="1"/>
          </p:cNvPicPr>
          <p:nvPr/>
        </p:nvPicPr>
        <p:blipFill>
          <a:blip r:embed="rId3" cstate="print"/>
          <a:stretch>
            <a:fillRect/>
          </a:stretch>
        </p:blipFill>
        <p:spPr>
          <a:xfrm>
            <a:off x="539552" y="1268760"/>
            <a:ext cx="3810000" cy="2857500"/>
          </a:xfrm>
          <a:prstGeom prst="rect">
            <a:avLst/>
          </a:prstGeom>
          <a:effectLst>
            <a:glow rad="228600">
              <a:schemeClr val="accent3">
                <a:satMod val="175000"/>
                <a:alpha val="40000"/>
              </a:schemeClr>
            </a:glow>
          </a:effectLst>
        </p:spPr>
      </p:pic>
      <p:pic>
        <p:nvPicPr>
          <p:cNvPr id="5" name="Рисунок 4" descr="0_89224_b248bc89_L.jpg"/>
          <p:cNvPicPr>
            <a:picLocks noChangeAspect="1"/>
          </p:cNvPicPr>
          <p:nvPr/>
        </p:nvPicPr>
        <p:blipFill>
          <a:blip r:embed="rId4" cstate="print"/>
          <a:srcRect b="98"/>
          <a:stretch>
            <a:fillRect/>
          </a:stretch>
        </p:blipFill>
        <p:spPr>
          <a:xfrm>
            <a:off x="4644008" y="2348880"/>
            <a:ext cx="4248472" cy="3461370"/>
          </a:xfrm>
          <a:prstGeom prst="rect">
            <a:avLst/>
          </a:prstGeom>
          <a:effectLst>
            <a:glow rad="228600">
              <a:schemeClr val="accent3">
                <a:satMod val="175000"/>
                <a:alpha val="40000"/>
              </a:schemeClr>
            </a:glow>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85000"/>
            <a:lum/>
          </a:blip>
          <a:srcRect/>
          <a:stretch>
            <a:fillRect l="-45000" t="-68000" r="-45000" b="-13000"/>
          </a:stretch>
        </a:blipFill>
        <a:effectLst/>
      </p:bgPr>
    </p:bg>
    <p:spTree>
      <p:nvGrpSpPr>
        <p:cNvPr id="1" name=""/>
        <p:cNvGrpSpPr/>
        <p:nvPr/>
      </p:nvGrpSpPr>
      <p:grpSpPr>
        <a:xfrm>
          <a:off x="0" y="0"/>
          <a:ext cx="0" cy="0"/>
          <a:chOff x="0" y="0"/>
          <a:chExt cx="0" cy="0"/>
        </a:xfrm>
      </p:grpSpPr>
      <p:sp>
        <p:nvSpPr>
          <p:cNvPr id="7" name="Содержимое 6"/>
          <p:cNvSpPr>
            <a:spLocks noGrp="1"/>
          </p:cNvSpPr>
          <p:nvPr>
            <p:ph sz="half" idx="4294967295"/>
          </p:nvPr>
        </p:nvSpPr>
        <p:spPr>
          <a:xfrm>
            <a:off x="0" y="0"/>
            <a:ext cx="4500563" cy="6858000"/>
          </a:xfrm>
        </p:spPr>
        <p:txBody>
          <a:bodyPr>
            <a:normAutofit fontScale="77500" lnSpcReduction="20000"/>
          </a:bodyPr>
          <a:lstStyle/>
          <a:p>
            <a:pPr>
              <a:buNone/>
            </a:pPr>
            <a:r>
              <a:rPr lang="ru-RU" sz="2300" dirty="0" smtClean="0">
                <a:latin typeface="Times New Roman" pitchFamily="18" charset="0"/>
                <a:cs typeface="Times New Roman" pitchFamily="18" charset="0"/>
              </a:rPr>
              <a:t>Способы лепки из целого куска:</a:t>
            </a:r>
          </a:p>
          <a:p>
            <a:pPr>
              <a:buNone/>
            </a:pPr>
            <a:r>
              <a:rPr lang="ru-RU" sz="2300" dirty="0" smtClean="0">
                <a:latin typeface="Times New Roman" pitchFamily="18" charset="0"/>
                <a:cs typeface="Times New Roman" pitchFamily="18" charset="0"/>
              </a:rPr>
              <a:t>1. Лепка «с катушки»</a:t>
            </a:r>
          </a:p>
          <a:p>
            <a:pPr>
              <a:buNone/>
            </a:pPr>
            <a:r>
              <a:rPr lang="ru-RU" sz="2300" dirty="0" smtClean="0">
                <a:latin typeface="Times New Roman" pitchFamily="18" charset="0"/>
                <a:cs typeface="Times New Roman" pitchFamily="18" charset="0"/>
              </a:rPr>
              <a:t>Таким способом лепят животных: собаку, медведя, корову, лошадь.</a:t>
            </a:r>
          </a:p>
          <a:p>
            <a:pPr>
              <a:buNone/>
            </a:pPr>
            <a:r>
              <a:rPr lang="ru-RU" sz="2300" dirty="0" smtClean="0">
                <a:latin typeface="Times New Roman" pitchFamily="18" charset="0"/>
                <a:cs typeface="Times New Roman" pitchFamily="18" charset="0"/>
              </a:rPr>
              <a:t>Последовательность операций:</a:t>
            </a:r>
          </a:p>
          <a:p>
            <a:pPr>
              <a:buFont typeface="Wingdings" pitchFamily="2" charset="2"/>
              <a:buChar char="Ø"/>
            </a:pPr>
            <a:r>
              <a:rPr lang="ru-RU" sz="2300" dirty="0" smtClean="0">
                <a:latin typeface="Times New Roman" pitchFamily="18" charset="0"/>
                <a:cs typeface="Times New Roman" pitchFamily="18" charset="0"/>
              </a:rPr>
              <a:t>приготовить кусок глины такого размера, чтоб он умещался в почти закрытой ладони; </a:t>
            </a:r>
          </a:p>
          <a:p>
            <a:pPr>
              <a:buFont typeface="Wingdings" pitchFamily="2" charset="2"/>
              <a:buChar char="Ø"/>
            </a:pPr>
            <a:r>
              <a:rPr lang="ru-RU" sz="2300" dirty="0" smtClean="0">
                <a:latin typeface="Times New Roman" pitchFamily="18" charset="0"/>
                <a:cs typeface="Times New Roman" pitchFamily="18" charset="0"/>
              </a:rPr>
              <a:t>скатать шар яйцевидной формы; </a:t>
            </a:r>
          </a:p>
          <a:p>
            <a:pPr>
              <a:buFont typeface="Wingdings" pitchFamily="2" charset="2"/>
              <a:buChar char="Ø"/>
            </a:pPr>
            <a:r>
              <a:rPr lang="ru-RU" sz="2300" dirty="0" smtClean="0">
                <a:latin typeface="Times New Roman" pitchFamily="18" charset="0"/>
                <a:cs typeface="Times New Roman" pitchFamily="18" charset="0"/>
              </a:rPr>
              <a:t>визуально разделить яйцо на три части и, захватывая верхнюю часть яйца двумя пальцами правой руки (большим и указательным), вытягиваем голову (голова не лепится, а формируется легким </a:t>
            </a:r>
            <a:r>
              <a:rPr lang="ru-RU" sz="2300" dirty="0" err="1" smtClean="0">
                <a:latin typeface="Times New Roman" pitchFamily="18" charset="0"/>
                <a:cs typeface="Times New Roman" pitchFamily="18" charset="0"/>
              </a:rPr>
              <a:t>отминанием</a:t>
            </a:r>
            <a:r>
              <a:rPr lang="ru-RU" sz="2300" dirty="0" smtClean="0">
                <a:latin typeface="Times New Roman" pitchFamily="18" charset="0"/>
                <a:cs typeface="Times New Roman" pitchFamily="18" charset="0"/>
              </a:rPr>
              <a:t>, т.е. круговыми движениями пальцев); </a:t>
            </a:r>
          </a:p>
          <a:p>
            <a:pPr>
              <a:buFont typeface="Wingdings" pitchFamily="2" charset="2"/>
              <a:buChar char="Ø"/>
            </a:pPr>
            <a:r>
              <a:rPr lang="ru-RU" sz="2300" dirty="0" smtClean="0">
                <a:latin typeface="Times New Roman" pitchFamily="18" charset="0"/>
                <a:cs typeface="Times New Roman" pitchFamily="18" charset="0"/>
              </a:rPr>
              <a:t>так же отминается нижняя часть яйца; </a:t>
            </a:r>
          </a:p>
          <a:p>
            <a:pPr>
              <a:buFont typeface="Wingdings" pitchFamily="2" charset="2"/>
              <a:buChar char="Ø"/>
            </a:pPr>
            <a:r>
              <a:rPr lang="ru-RU" sz="2300" dirty="0" smtClean="0">
                <a:latin typeface="Times New Roman" pitchFamily="18" charset="0"/>
                <a:cs typeface="Times New Roman" pitchFamily="18" charset="0"/>
              </a:rPr>
              <a:t>если лапки (ноги) делаются разведенными по сторонам, то ребром ладони намечается разделительная линия на тельце; </a:t>
            </a:r>
          </a:p>
          <a:p>
            <a:pPr>
              <a:buFont typeface="Wingdings" pitchFamily="2" charset="2"/>
              <a:buChar char="Ø"/>
            </a:pPr>
            <a:r>
              <a:rPr lang="ru-RU" sz="2300" dirty="0" smtClean="0">
                <a:latin typeface="Times New Roman" pitchFamily="18" charset="0"/>
                <a:cs typeface="Times New Roman" pitchFamily="18" charset="0"/>
              </a:rPr>
              <a:t>далее </a:t>
            </a:r>
            <a:r>
              <a:rPr lang="ru-RU" sz="2300" dirty="0" err="1" smtClean="0">
                <a:latin typeface="Times New Roman" pitchFamily="18" charset="0"/>
                <a:cs typeface="Times New Roman" pitchFamily="18" charset="0"/>
              </a:rPr>
              <a:t>прищипыванием</a:t>
            </a:r>
            <a:r>
              <a:rPr lang="ru-RU" sz="2300" dirty="0" smtClean="0">
                <a:latin typeface="Times New Roman" pitchFamily="18" charset="0"/>
                <a:cs typeface="Times New Roman" pitchFamily="18" charset="0"/>
              </a:rPr>
              <a:t> и оттягиванием продолжаем лепить сначала голову, потом верхние и нижние лапы (ноги).</a:t>
            </a:r>
            <a:br>
              <a:rPr lang="ru-RU" sz="2300" dirty="0" smtClean="0">
                <a:latin typeface="Times New Roman" pitchFamily="18" charset="0"/>
                <a:cs typeface="Times New Roman" pitchFamily="18" charset="0"/>
              </a:rPr>
            </a:br>
            <a:endParaRPr lang="ru-RU" sz="2300" dirty="0" smtClean="0">
              <a:latin typeface="Times New Roman" pitchFamily="18" charset="0"/>
              <a:cs typeface="Times New Roman" pitchFamily="18" charset="0"/>
            </a:endParaRPr>
          </a:p>
          <a:p>
            <a:pPr algn="ctr">
              <a:buNone/>
            </a:pP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endParaRPr lang="ru-RU" sz="2000" dirty="0">
              <a:latin typeface="Times New Roman" pitchFamily="18" charset="0"/>
              <a:cs typeface="Times New Roman" pitchFamily="18" charset="0"/>
            </a:endParaRPr>
          </a:p>
        </p:txBody>
      </p:sp>
      <p:pic>
        <p:nvPicPr>
          <p:cNvPr id="13" name="Рисунок 12" descr="ot1.jpg"/>
          <p:cNvPicPr>
            <a:picLocks noChangeAspect="1"/>
          </p:cNvPicPr>
          <p:nvPr/>
        </p:nvPicPr>
        <p:blipFill>
          <a:blip r:embed="rId3" cstate="print"/>
          <a:stretch>
            <a:fillRect/>
          </a:stretch>
        </p:blipFill>
        <p:spPr>
          <a:xfrm>
            <a:off x="4572000" y="476672"/>
            <a:ext cx="4214416" cy="3764260"/>
          </a:xfrm>
          <a:prstGeom prst="rect">
            <a:avLst/>
          </a:prstGeom>
          <a:effectLst>
            <a:glow rad="228600">
              <a:schemeClr val="accent3">
                <a:satMod val="175000"/>
                <a:alpha val="40000"/>
              </a:schemeClr>
            </a:glow>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85000"/>
            <a:lum/>
          </a:blip>
          <a:srcRect/>
          <a:stretch>
            <a:fillRect l="-45000" t="-68000" r="-45000" b="-13000"/>
          </a:stretch>
        </a:blipFill>
        <a:effectLst/>
      </p:bgPr>
    </p:bg>
    <p:spTree>
      <p:nvGrpSpPr>
        <p:cNvPr id="1" name=""/>
        <p:cNvGrpSpPr/>
        <p:nvPr/>
      </p:nvGrpSpPr>
      <p:grpSpPr>
        <a:xfrm>
          <a:off x="0" y="0"/>
          <a:ext cx="0" cy="0"/>
          <a:chOff x="0" y="0"/>
          <a:chExt cx="0" cy="0"/>
        </a:xfrm>
      </p:grpSpPr>
      <p:sp>
        <p:nvSpPr>
          <p:cNvPr id="7" name="Содержимое 6"/>
          <p:cNvSpPr>
            <a:spLocks noGrp="1"/>
          </p:cNvSpPr>
          <p:nvPr>
            <p:ph sz="half" idx="4294967295"/>
          </p:nvPr>
        </p:nvSpPr>
        <p:spPr>
          <a:xfrm>
            <a:off x="0" y="0"/>
            <a:ext cx="4500563" cy="6858000"/>
          </a:xfrm>
        </p:spPr>
        <p:txBody>
          <a:bodyPr>
            <a:normAutofit fontScale="70000" lnSpcReduction="20000"/>
          </a:bodyPr>
          <a:lstStyle/>
          <a:p>
            <a:pPr>
              <a:buNone/>
            </a:pP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300" dirty="0" smtClean="0">
                <a:latin typeface="Times New Roman" pitchFamily="18" charset="0"/>
                <a:cs typeface="Times New Roman" pitchFamily="18" charset="0"/>
              </a:rPr>
              <a:t>2. Лепка «с яйца»</a:t>
            </a:r>
          </a:p>
          <a:p>
            <a:pPr>
              <a:buNone/>
            </a:pPr>
            <a:r>
              <a:rPr lang="ru-RU" sz="2300" dirty="0" smtClean="0">
                <a:latin typeface="Times New Roman" pitchFamily="18" charset="0"/>
                <a:cs typeface="Times New Roman" pitchFamily="18" charset="0"/>
              </a:rPr>
              <a:t>Таким способом лепят петушка, курочку, барана.</a:t>
            </a:r>
          </a:p>
          <a:p>
            <a:pPr>
              <a:buNone/>
            </a:pPr>
            <a:r>
              <a:rPr lang="ru-RU" sz="2300" dirty="0" smtClean="0">
                <a:latin typeface="Times New Roman" pitchFamily="18" charset="0"/>
                <a:cs typeface="Times New Roman" pitchFamily="18" charset="0"/>
              </a:rPr>
              <a:t>Последовательность операций:</a:t>
            </a:r>
          </a:p>
          <a:p>
            <a:pPr>
              <a:buFont typeface="Wingdings" pitchFamily="2" charset="2"/>
              <a:buChar char="Ø"/>
            </a:pPr>
            <a:r>
              <a:rPr lang="ru-RU" sz="2300" dirty="0" smtClean="0">
                <a:latin typeface="Times New Roman" pitchFamily="18" charset="0"/>
                <a:cs typeface="Times New Roman" pitchFamily="18" charset="0"/>
              </a:rPr>
              <a:t>приготовить кусок глины такого размера, чтоб он умещался в почти закрытой ладони; </a:t>
            </a:r>
          </a:p>
          <a:p>
            <a:pPr>
              <a:buFont typeface="Wingdings" pitchFamily="2" charset="2"/>
              <a:buChar char="Ø"/>
            </a:pPr>
            <a:r>
              <a:rPr lang="ru-RU" sz="2300" dirty="0" smtClean="0">
                <a:latin typeface="Times New Roman" pitchFamily="18" charset="0"/>
                <a:cs typeface="Times New Roman" pitchFamily="18" charset="0"/>
              </a:rPr>
              <a:t>скатать шар яйцевидной формы; </a:t>
            </a:r>
          </a:p>
          <a:p>
            <a:pPr>
              <a:buFont typeface="Wingdings" pitchFamily="2" charset="2"/>
              <a:buChar char="Ø"/>
            </a:pPr>
            <a:r>
              <a:rPr lang="ru-RU" sz="2300" dirty="0" smtClean="0">
                <a:latin typeface="Times New Roman" pitchFamily="18" charset="0"/>
                <a:cs typeface="Times New Roman" pitchFamily="18" charset="0"/>
              </a:rPr>
              <a:t>визуально разделить яйцо на три части и, захватывая верхнюю часть яйца двумя пальцами правой руки (большим и указательным), оформить голову </a:t>
            </a:r>
            <a:r>
              <a:rPr lang="ru-RU" sz="2300" dirty="0" err="1" smtClean="0">
                <a:latin typeface="Times New Roman" pitchFamily="18" charset="0"/>
                <a:cs typeface="Times New Roman" pitchFamily="18" charset="0"/>
              </a:rPr>
              <a:t>отминанием</a:t>
            </a:r>
            <a:r>
              <a:rPr lang="ru-RU" sz="2300" dirty="0" smtClean="0">
                <a:latin typeface="Times New Roman" pitchFamily="18" charset="0"/>
                <a:cs typeface="Times New Roman" pitchFamily="18" charset="0"/>
              </a:rPr>
              <a:t>, т.е. круговыми движениями пальцев. При изготовлении барана первая отделяемая часть (с учетом рогов) должна быть больше; </a:t>
            </a:r>
          </a:p>
          <a:p>
            <a:pPr>
              <a:buFont typeface="Wingdings" pitchFamily="2" charset="2"/>
              <a:buChar char="Ø"/>
            </a:pPr>
            <a:r>
              <a:rPr lang="ru-RU" sz="2300" dirty="0" smtClean="0">
                <a:latin typeface="Times New Roman" pitchFamily="18" charset="0"/>
                <a:cs typeface="Times New Roman" pitchFamily="18" charset="0"/>
              </a:rPr>
              <a:t>приподнять </a:t>
            </a:r>
            <a:r>
              <a:rPr lang="ru-RU" sz="2300" dirty="0" err="1" smtClean="0">
                <a:latin typeface="Times New Roman" pitchFamily="18" charset="0"/>
                <a:cs typeface="Times New Roman" pitchFamily="18" charset="0"/>
              </a:rPr>
              <a:t>выглаживанием</a:t>
            </a:r>
            <a:r>
              <a:rPr lang="ru-RU" sz="2300" dirty="0" smtClean="0">
                <a:latin typeface="Times New Roman" pitchFamily="18" charset="0"/>
                <a:cs typeface="Times New Roman" pitchFamily="18" charset="0"/>
              </a:rPr>
              <a:t> глины (скользящими движениями пальцев по направлению вверх) гребешок. При этом «набирается» достаточное количество глины для гребешка или рогов и ушек; </a:t>
            </a:r>
          </a:p>
          <a:p>
            <a:pPr>
              <a:buFont typeface="Wingdings" pitchFamily="2" charset="2"/>
              <a:buChar char="Ø"/>
            </a:pPr>
            <a:r>
              <a:rPr lang="ru-RU" sz="2300" dirty="0" smtClean="0">
                <a:latin typeface="Times New Roman" pitchFamily="18" charset="0"/>
                <a:cs typeface="Times New Roman" pitchFamily="18" charset="0"/>
              </a:rPr>
              <a:t>на лицевой части головы отметить симметрично глазки вдавливанием внутренней и внешней стороной первой фаланги указательного пальца; </a:t>
            </a:r>
          </a:p>
          <a:p>
            <a:pPr>
              <a:buFont typeface="Wingdings" pitchFamily="2" charset="2"/>
              <a:buChar char="Ø"/>
            </a:pPr>
            <a:r>
              <a:rPr lang="ru-RU" sz="2300" dirty="0" smtClean="0">
                <a:latin typeface="Times New Roman" pitchFamily="18" charset="0"/>
                <a:cs typeface="Times New Roman" pitchFamily="18" charset="0"/>
              </a:rPr>
              <a:t>сформировать грудку так, чтоб она была выпуклой, широкой; </a:t>
            </a:r>
          </a:p>
          <a:p>
            <a:pPr>
              <a:buFont typeface="Wingdings" pitchFamily="2" charset="2"/>
              <a:buChar char="Ø"/>
            </a:pPr>
            <a:r>
              <a:rPr lang="ru-RU" sz="2300" dirty="0" smtClean="0">
                <a:latin typeface="Times New Roman" pitchFamily="18" charset="0"/>
                <a:cs typeface="Times New Roman" pitchFamily="18" charset="0"/>
              </a:rPr>
              <a:t>«набрать» лапки так, чтобы у игрушки точкой опоры был животик и хвост (делаем его в виде короткого цилиндрика); </a:t>
            </a:r>
          </a:p>
          <a:p>
            <a:pPr>
              <a:buFont typeface="Wingdings" pitchFamily="2" charset="2"/>
              <a:buChar char="Ø"/>
            </a:pPr>
            <a:r>
              <a:rPr lang="ru-RU" sz="2300" dirty="0" smtClean="0">
                <a:latin typeface="Times New Roman" pitchFamily="18" charset="0"/>
                <a:cs typeface="Times New Roman" pitchFamily="18" charset="0"/>
              </a:rPr>
              <a:t>далее </a:t>
            </a:r>
            <a:r>
              <a:rPr lang="ru-RU" sz="2300" dirty="0" err="1" smtClean="0">
                <a:latin typeface="Times New Roman" pitchFamily="18" charset="0"/>
                <a:cs typeface="Times New Roman" pitchFamily="18" charset="0"/>
              </a:rPr>
              <a:t>прищипыванием</a:t>
            </a:r>
            <a:r>
              <a:rPr lang="ru-RU" sz="2300" dirty="0" smtClean="0">
                <a:latin typeface="Times New Roman" pitchFamily="18" charset="0"/>
                <a:cs typeface="Times New Roman" pitchFamily="18" charset="0"/>
              </a:rPr>
              <a:t> и оттягиванием продолжаем лепить мелкие детали.</a:t>
            </a:r>
            <a:br>
              <a:rPr lang="ru-RU" sz="2300" dirty="0" smtClean="0">
                <a:latin typeface="Times New Roman" pitchFamily="18" charset="0"/>
                <a:cs typeface="Times New Roman" pitchFamily="18" charset="0"/>
              </a:rPr>
            </a:br>
            <a:endParaRPr lang="ru-RU" sz="2300" dirty="0" smtClean="0">
              <a:latin typeface="Times New Roman" pitchFamily="18" charset="0"/>
              <a:cs typeface="Times New Roman" pitchFamily="18" charset="0"/>
            </a:endParaRPr>
          </a:p>
          <a:p>
            <a:pPr algn="ctr">
              <a:buNone/>
            </a:pPr>
            <a:endParaRPr lang="ru-RU" sz="2000" dirty="0">
              <a:latin typeface="Times New Roman" pitchFamily="18" charset="0"/>
              <a:cs typeface="Times New Roman" pitchFamily="18" charset="0"/>
            </a:endParaRPr>
          </a:p>
        </p:txBody>
      </p:sp>
      <p:pic>
        <p:nvPicPr>
          <p:cNvPr id="5" name="Рисунок 4" descr="plastil_lisa.jpg"/>
          <p:cNvPicPr>
            <a:picLocks noChangeAspect="1"/>
          </p:cNvPicPr>
          <p:nvPr/>
        </p:nvPicPr>
        <p:blipFill>
          <a:blip r:embed="rId3" cstate="print"/>
          <a:srcRect t="-2632" r="43"/>
          <a:stretch>
            <a:fillRect/>
          </a:stretch>
        </p:blipFill>
        <p:spPr>
          <a:xfrm>
            <a:off x="4716016" y="3573016"/>
            <a:ext cx="2880320" cy="2808312"/>
          </a:xfrm>
          <a:prstGeom prst="rect">
            <a:avLst/>
          </a:prstGeom>
          <a:effectLst>
            <a:glow rad="228600">
              <a:schemeClr val="accent3">
                <a:satMod val="175000"/>
                <a:alpha val="40000"/>
              </a:schemeClr>
            </a:glow>
          </a:effectLst>
        </p:spPr>
      </p:pic>
      <p:pic>
        <p:nvPicPr>
          <p:cNvPr id="6" name="Рисунок 5" descr="2457116490d464333d9874ce643a4030_jpg.jpg"/>
          <p:cNvPicPr>
            <a:picLocks noChangeAspect="1"/>
          </p:cNvPicPr>
          <p:nvPr/>
        </p:nvPicPr>
        <p:blipFill>
          <a:blip r:embed="rId4" cstate="print"/>
          <a:stretch>
            <a:fillRect/>
          </a:stretch>
        </p:blipFill>
        <p:spPr>
          <a:xfrm>
            <a:off x="5508104" y="692696"/>
            <a:ext cx="3024336" cy="2304256"/>
          </a:xfrm>
          <a:prstGeom prst="rect">
            <a:avLst/>
          </a:prstGeom>
          <a:effectLst>
            <a:glow rad="228600">
              <a:schemeClr val="accent3">
                <a:satMod val="175000"/>
                <a:alpha val="40000"/>
              </a:schemeClr>
            </a:glow>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85000"/>
            <a:lum/>
          </a:blip>
          <a:srcRect/>
          <a:stretch>
            <a:fillRect l="-45000" t="-68000" r="-45000" b="-13000"/>
          </a:stretch>
        </a:blipFill>
        <a:effectLst/>
      </p:bgPr>
    </p:bg>
    <p:spTree>
      <p:nvGrpSpPr>
        <p:cNvPr id="1" name=""/>
        <p:cNvGrpSpPr/>
        <p:nvPr/>
      </p:nvGrpSpPr>
      <p:grpSpPr>
        <a:xfrm>
          <a:off x="0" y="0"/>
          <a:ext cx="0" cy="0"/>
          <a:chOff x="0" y="0"/>
          <a:chExt cx="0" cy="0"/>
        </a:xfrm>
      </p:grpSpPr>
      <p:sp>
        <p:nvSpPr>
          <p:cNvPr id="7" name="Содержимое 6"/>
          <p:cNvSpPr>
            <a:spLocks noGrp="1"/>
          </p:cNvSpPr>
          <p:nvPr>
            <p:ph sz="half" idx="4294967295"/>
          </p:nvPr>
        </p:nvSpPr>
        <p:spPr>
          <a:xfrm>
            <a:off x="0" y="0"/>
            <a:ext cx="4500563" cy="6858000"/>
          </a:xfrm>
        </p:spPr>
        <p:txBody>
          <a:bodyPr>
            <a:normAutofit fontScale="92500" lnSpcReduction="20000"/>
          </a:bodyPr>
          <a:lstStyle/>
          <a:p>
            <a:pPr>
              <a:buNone/>
            </a:pP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3. Соразмерное деление яйца</a:t>
            </a:r>
          </a:p>
          <a:p>
            <a:pPr>
              <a:buNone/>
            </a:pPr>
            <a:r>
              <a:rPr lang="ru-RU" sz="2000" dirty="0" smtClean="0">
                <a:latin typeface="Times New Roman" pitchFamily="18" charset="0"/>
                <a:cs typeface="Times New Roman" pitchFamily="18" charset="0"/>
              </a:rPr>
              <a:t>Таким способом лепят коня, собаку, кошку, оленя, лося, медведя.</a:t>
            </a:r>
          </a:p>
          <a:p>
            <a:pPr>
              <a:buNone/>
            </a:pPr>
            <a:r>
              <a:rPr lang="ru-RU" sz="2000" dirty="0" smtClean="0">
                <a:latin typeface="Times New Roman" pitchFamily="18" charset="0"/>
                <a:cs typeface="Times New Roman" pitchFamily="18" charset="0"/>
              </a:rPr>
              <a:t>Последовательность операций:</a:t>
            </a:r>
          </a:p>
          <a:p>
            <a:pPr>
              <a:buFont typeface="Wingdings" pitchFamily="2" charset="2"/>
              <a:buChar char="Ø"/>
            </a:pPr>
            <a:r>
              <a:rPr lang="ru-RU" sz="2000" dirty="0" smtClean="0">
                <a:latin typeface="Times New Roman" pitchFamily="18" charset="0"/>
                <a:cs typeface="Times New Roman" pitchFamily="18" charset="0"/>
              </a:rPr>
              <a:t>приготовить кусок глины такого размера, чтоб он умещался в почти закрытой ладони; </a:t>
            </a:r>
          </a:p>
          <a:p>
            <a:pPr>
              <a:buFont typeface="Wingdings" pitchFamily="2" charset="2"/>
              <a:buChar char="Ø"/>
            </a:pPr>
            <a:r>
              <a:rPr lang="ru-RU" sz="2000" dirty="0" smtClean="0">
                <a:latin typeface="Times New Roman" pitchFamily="18" charset="0"/>
                <a:cs typeface="Times New Roman" pitchFamily="18" charset="0"/>
              </a:rPr>
              <a:t>скатать шар яйцевидной формы; </a:t>
            </a:r>
          </a:p>
          <a:p>
            <a:pPr>
              <a:buFont typeface="Wingdings" pitchFamily="2" charset="2"/>
              <a:buChar char="Ø"/>
            </a:pPr>
            <a:r>
              <a:rPr lang="ru-RU" sz="2000" dirty="0" smtClean="0">
                <a:latin typeface="Times New Roman" pitchFamily="18" charset="0"/>
                <a:cs typeface="Times New Roman" pitchFamily="18" charset="0"/>
              </a:rPr>
              <a:t>визуально разделить яйцо на три части и, захватывая верхнюю часть яйца двумя пальцами правой руки (большим и указательным), оформить голову </a:t>
            </a:r>
            <a:r>
              <a:rPr lang="ru-RU" sz="2000" dirty="0" err="1" smtClean="0">
                <a:latin typeface="Times New Roman" pitchFamily="18" charset="0"/>
                <a:cs typeface="Times New Roman" pitchFamily="18" charset="0"/>
              </a:rPr>
              <a:t>отминанием</a:t>
            </a:r>
            <a:r>
              <a:rPr lang="ru-RU" sz="2000" dirty="0" smtClean="0">
                <a:latin typeface="Times New Roman" pitchFamily="18" charset="0"/>
                <a:cs typeface="Times New Roman" pitchFamily="18" charset="0"/>
              </a:rPr>
              <a:t>, т.е. круговыми движениями пальцев. При лепке лося, коня или мужской головы необходимо учесть, что верхняя часть отделяется больше по размеру, чем одна треть яйца. </a:t>
            </a:r>
          </a:p>
          <a:p>
            <a:pPr>
              <a:buFont typeface="Wingdings" pitchFamily="2" charset="2"/>
              <a:buChar char="Ø"/>
            </a:pPr>
            <a:r>
              <a:rPr lang="ru-RU" sz="2000" dirty="0" smtClean="0">
                <a:latin typeface="Times New Roman" pitchFamily="18" charset="0"/>
                <a:cs typeface="Times New Roman" pitchFamily="18" charset="0"/>
              </a:rPr>
              <a:t>оставшуюся часть (две трети яйца) делим ребром ладони или указательным пальцем правой руки накрест на 4 части; </a:t>
            </a:r>
          </a:p>
          <a:p>
            <a:pPr>
              <a:buFont typeface="Wingdings" pitchFamily="2" charset="2"/>
              <a:buChar char="Ø"/>
            </a:pPr>
            <a:r>
              <a:rPr lang="ru-RU" sz="2000" dirty="0" smtClean="0">
                <a:latin typeface="Times New Roman" pitchFamily="18" charset="0"/>
                <a:cs typeface="Times New Roman" pitchFamily="18" charset="0"/>
              </a:rPr>
              <a:t>далее </a:t>
            </a:r>
            <a:r>
              <a:rPr lang="ru-RU" sz="2000" dirty="0" err="1" smtClean="0">
                <a:latin typeface="Times New Roman" pitchFamily="18" charset="0"/>
                <a:cs typeface="Times New Roman" pitchFamily="18" charset="0"/>
              </a:rPr>
              <a:t>прищипыванием</a:t>
            </a:r>
            <a:r>
              <a:rPr lang="ru-RU" sz="2000" dirty="0" smtClean="0">
                <a:latin typeface="Times New Roman" pitchFamily="18" charset="0"/>
                <a:cs typeface="Times New Roman" pitchFamily="18" charset="0"/>
              </a:rPr>
              <a:t> и оттягиванием продолжаем лепить все части игрушки. </a:t>
            </a:r>
          </a:p>
          <a:p>
            <a:pPr algn="ctr">
              <a:buNone/>
            </a:pPr>
            <a:endParaRPr lang="ru-RU" sz="2000" dirty="0">
              <a:latin typeface="Times New Roman" pitchFamily="18" charset="0"/>
              <a:cs typeface="Times New Roman" pitchFamily="18" charset="0"/>
            </a:endParaRPr>
          </a:p>
        </p:txBody>
      </p:sp>
      <p:pic>
        <p:nvPicPr>
          <p:cNvPr id="5" name="Рисунок 4" descr="c37d0b900a081624586dfa0b71486641.jpg"/>
          <p:cNvPicPr>
            <a:picLocks noChangeAspect="1"/>
          </p:cNvPicPr>
          <p:nvPr/>
        </p:nvPicPr>
        <p:blipFill>
          <a:blip r:embed="rId3" cstate="print"/>
          <a:stretch>
            <a:fillRect/>
          </a:stretch>
        </p:blipFill>
        <p:spPr>
          <a:xfrm>
            <a:off x="6660232" y="3573016"/>
            <a:ext cx="2160240" cy="2880320"/>
          </a:xfrm>
          <a:prstGeom prst="rect">
            <a:avLst/>
          </a:prstGeom>
          <a:effectLst>
            <a:glow rad="228600">
              <a:schemeClr val="accent3">
                <a:satMod val="175000"/>
                <a:alpha val="40000"/>
              </a:schemeClr>
            </a:glow>
          </a:effectLst>
        </p:spPr>
      </p:pic>
      <p:pic>
        <p:nvPicPr>
          <p:cNvPr id="6" name="Рисунок 5" descr="lepka_glin2.png"/>
          <p:cNvPicPr>
            <a:picLocks noChangeAspect="1"/>
          </p:cNvPicPr>
          <p:nvPr/>
        </p:nvPicPr>
        <p:blipFill>
          <a:blip r:embed="rId4" cstate="print"/>
          <a:stretch>
            <a:fillRect/>
          </a:stretch>
        </p:blipFill>
        <p:spPr>
          <a:xfrm>
            <a:off x="4932040" y="476672"/>
            <a:ext cx="3384376" cy="2736304"/>
          </a:xfrm>
          <a:prstGeom prst="rect">
            <a:avLst/>
          </a:prstGeom>
          <a:effectLst>
            <a:glow rad="228600">
              <a:schemeClr val="accent3">
                <a:satMod val="175000"/>
                <a:alpha val="40000"/>
              </a:schemeClr>
            </a:glow>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85000"/>
            <a:lum/>
          </a:blip>
          <a:srcRect/>
          <a:stretch>
            <a:fillRect l="-45000" t="-68000" r="-45000" b="-13000"/>
          </a:stretch>
        </a:blipFill>
        <a:effectLst/>
      </p:bgPr>
    </p:bg>
    <p:spTree>
      <p:nvGrpSpPr>
        <p:cNvPr id="1" name=""/>
        <p:cNvGrpSpPr/>
        <p:nvPr/>
      </p:nvGrpSpPr>
      <p:grpSpPr>
        <a:xfrm>
          <a:off x="0" y="0"/>
          <a:ext cx="0" cy="0"/>
          <a:chOff x="0" y="0"/>
          <a:chExt cx="0" cy="0"/>
        </a:xfrm>
      </p:grpSpPr>
      <p:sp>
        <p:nvSpPr>
          <p:cNvPr id="5" name="Содержимое 4"/>
          <p:cNvSpPr>
            <a:spLocks noGrp="1"/>
          </p:cNvSpPr>
          <p:nvPr>
            <p:ph idx="4294967295"/>
          </p:nvPr>
        </p:nvSpPr>
        <p:spPr>
          <a:xfrm>
            <a:off x="0" y="260648"/>
            <a:ext cx="9144000" cy="5865515"/>
          </a:xfrm>
        </p:spPr>
        <p:txBody>
          <a:bodyPr>
            <a:normAutofit/>
          </a:bodyPr>
          <a:lstStyle/>
          <a:p>
            <a:pPr algn="ctr">
              <a:buNone/>
            </a:pPr>
            <a:r>
              <a:rPr lang="ru-RU" sz="2000" dirty="0" smtClean="0">
                <a:latin typeface="Times New Roman" pitchFamily="18" charset="0"/>
                <a:cs typeface="Times New Roman" pitchFamily="18" charset="0"/>
              </a:rPr>
              <a:t>Комбинированный способ</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Этот способ объединяет лепку из целого куска и отдельных частей. Комбинированный способ лепки используется в создании композиционных работ. </a:t>
            </a:r>
          </a:p>
          <a:p>
            <a:pPr>
              <a:buNone/>
            </a:pPr>
            <a:endParaRPr lang="ru-RU" sz="2000" dirty="0"/>
          </a:p>
        </p:txBody>
      </p:sp>
      <p:pic>
        <p:nvPicPr>
          <p:cNvPr id="8" name="Рисунок 7" descr="2-copy5-400x400.jpg"/>
          <p:cNvPicPr>
            <a:picLocks noChangeAspect="1"/>
          </p:cNvPicPr>
          <p:nvPr/>
        </p:nvPicPr>
        <p:blipFill>
          <a:blip r:embed="rId3" cstate="print"/>
          <a:srcRect t="1184" r="66761" b="62445"/>
          <a:stretch>
            <a:fillRect/>
          </a:stretch>
        </p:blipFill>
        <p:spPr>
          <a:xfrm>
            <a:off x="179512" y="1412776"/>
            <a:ext cx="1256928" cy="1440160"/>
          </a:xfrm>
          <a:prstGeom prst="rect">
            <a:avLst/>
          </a:prstGeom>
          <a:effectLst>
            <a:glow rad="228600">
              <a:schemeClr val="accent3">
                <a:satMod val="175000"/>
                <a:alpha val="40000"/>
              </a:schemeClr>
            </a:glow>
          </a:effectLst>
        </p:spPr>
      </p:pic>
      <p:pic>
        <p:nvPicPr>
          <p:cNvPr id="9" name="Рисунок 8" descr="2-copy5-400x400.jpg"/>
          <p:cNvPicPr>
            <a:picLocks noChangeAspect="1"/>
          </p:cNvPicPr>
          <p:nvPr/>
        </p:nvPicPr>
        <p:blipFill>
          <a:blip r:embed="rId3" cstate="print"/>
          <a:srcRect l="35144" t="-1414" r="30579" b="62447"/>
          <a:stretch>
            <a:fillRect/>
          </a:stretch>
        </p:blipFill>
        <p:spPr>
          <a:xfrm>
            <a:off x="1619672" y="1844824"/>
            <a:ext cx="1296144" cy="1512168"/>
          </a:xfrm>
          <a:prstGeom prst="rect">
            <a:avLst/>
          </a:prstGeom>
          <a:effectLst>
            <a:glow rad="228600">
              <a:schemeClr val="accent3">
                <a:satMod val="175000"/>
                <a:alpha val="40000"/>
              </a:schemeClr>
            </a:glow>
          </a:effectLst>
        </p:spPr>
      </p:pic>
      <p:pic>
        <p:nvPicPr>
          <p:cNvPr id="10" name="Рисунок 9" descr="2-copy5-400x400.jpg"/>
          <p:cNvPicPr>
            <a:picLocks noChangeAspect="1"/>
          </p:cNvPicPr>
          <p:nvPr/>
        </p:nvPicPr>
        <p:blipFill>
          <a:blip r:embed="rId3" cstate="print"/>
          <a:srcRect l="71324" t="-1414" r="112" b="62447"/>
          <a:stretch>
            <a:fillRect/>
          </a:stretch>
        </p:blipFill>
        <p:spPr>
          <a:xfrm>
            <a:off x="3131840" y="2204864"/>
            <a:ext cx="1296144" cy="1440160"/>
          </a:xfrm>
          <a:prstGeom prst="rect">
            <a:avLst/>
          </a:prstGeom>
          <a:effectLst>
            <a:glow rad="228600">
              <a:schemeClr val="accent3">
                <a:satMod val="175000"/>
                <a:alpha val="40000"/>
              </a:schemeClr>
            </a:glow>
          </a:effectLst>
        </p:spPr>
      </p:pic>
      <p:pic>
        <p:nvPicPr>
          <p:cNvPr id="11" name="Рисунок 10" descr="2-copy5-400x400.jpg"/>
          <p:cNvPicPr>
            <a:picLocks noChangeAspect="1"/>
          </p:cNvPicPr>
          <p:nvPr/>
        </p:nvPicPr>
        <p:blipFill>
          <a:blip r:embed="rId3" cstate="print"/>
          <a:srcRect t="40151" r="66761" b="20880"/>
          <a:stretch>
            <a:fillRect/>
          </a:stretch>
        </p:blipFill>
        <p:spPr>
          <a:xfrm>
            <a:off x="4644008" y="2564904"/>
            <a:ext cx="1256928" cy="1512168"/>
          </a:xfrm>
          <a:prstGeom prst="rect">
            <a:avLst/>
          </a:prstGeom>
          <a:effectLst>
            <a:glow rad="228600">
              <a:schemeClr val="accent3">
                <a:satMod val="175000"/>
                <a:alpha val="40000"/>
              </a:schemeClr>
            </a:glow>
          </a:effectLst>
        </p:spPr>
      </p:pic>
      <p:pic>
        <p:nvPicPr>
          <p:cNvPr id="12" name="Рисунок 11" descr="2-copy5-400x400.jpg"/>
          <p:cNvPicPr>
            <a:picLocks noChangeAspect="1"/>
          </p:cNvPicPr>
          <p:nvPr/>
        </p:nvPicPr>
        <p:blipFill>
          <a:blip r:embed="rId3" cstate="print"/>
          <a:srcRect l="35144" t="40151" r="30579" b="96"/>
          <a:stretch>
            <a:fillRect/>
          </a:stretch>
        </p:blipFill>
        <p:spPr>
          <a:xfrm>
            <a:off x="6084168" y="2924944"/>
            <a:ext cx="1152128" cy="1656184"/>
          </a:xfrm>
          <a:prstGeom prst="rect">
            <a:avLst/>
          </a:prstGeom>
          <a:effectLst>
            <a:glow rad="228600">
              <a:schemeClr val="accent3">
                <a:satMod val="175000"/>
                <a:alpha val="40000"/>
              </a:schemeClr>
            </a:glow>
          </a:effectLst>
        </p:spPr>
      </p:pic>
      <p:pic>
        <p:nvPicPr>
          <p:cNvPr id="13" name="Рисунок 12" descr="2-copy5-400x400.jpg"/>
          <p:cNvPicPr>
            <a:picLocks noChangeAspect="1"/>
          </p:cNvPicPr>
          <p:nvPr/>
        </p:nvPicPr>
        <p:blipFill>
          <a:blip r:embed="rId3" cstate="print"/>
          <a:srcRect l="69421" t="40151" r="112" b="96"/>
          <a:stretch>
            <a:fillRect/>
          </a:stretch>
        </p:blipFill>
        <p:spPr>
          <a:xfrm>
            <a:off x="7452320" y="3717032"/>
            <a:ext cx="1224136" cy="1656184"/>
          </a:xfrm>
          <a:prstGeom prst="rect">
            <a:avLst/>
          </a:prstGeom>
          <a:effectLst>
            <a:glow rad="228600">
              <a:schemeClr val="accent3">
                <a:satMod val="175000"/>
                <a:alpha val="40000"/>
              </a:schemeClr>
            </a:glow>
          </a:effectLst>
        </p:spPr>
      </p:pic>
      <p:pic>
        <p:nvPicPr>
          <p:cNvPr id="15" name="Рисунок 14" descr="лепка 004.jpg"/>
          <p:cNvPicPr>
            <a:picLocks noChangeAspect="1"/>
          </p:cNvPicPr>
          <p:nvPr/>
        </p:nvPicPr>
        <p:blipFill>
          <a:blip r:embed="rId4" cstate="print"/>
          <a:stretch>
            <a:fillRect/>
          </a:stretch>
        </p:blipFill>
        <p:spPr>
          <a:xfrm>
            <a:off x="827584" y="4005064"/>
            <a:ext cx="3096344" cy="2448272"/>
          </a:xfrm>
          <a:prstGeom prst="rect">
            <a:avLst/>
          </a:prstGeom>
          <a:effectLst>
            <a:glow rad="228600">
              <a:schemeClr val="accent3">
                <a:satMod val="175000"/>
                <a:alpha val="40000"/>
              </a:schemeClr>
            </a:glow>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85000"/>
            <a:lum/>
          </a:blip>
          <a:srcRect/>
          <a:stretch>
            <a:fillRect l="-45000" t="-68000" r="-45000" b="-13000"/>
          </a:stretch>
        </a:blipFill>
        <a:effectLst/>
      </p:bgPr>
    </p:bg>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0"/>
            <a:ext cx="8229600" cy="1196752"/>
          </a:xfrm>
        </p:spPr>
        <p:txBody>
          <a:bodyPr>
            <a:normAutofit/>
          </a:bodyPr>
          <a:lstStyle/>
          <a:p>
            <a:r>
              <a:rPr lang="ru-RU" sz="2000" dirty="0" smtClean="0">
                <a:latin typeface="Times New Roman" pitchFamily="18" charset="0"/>
                <a:cs typeface="Times New Roman" pitchFamily="18" charset="0"/>
              </a:rPr>
              <a:t>Рельефная лепка</a:t>
            </a:r>
            <a:endParaRPr lang="ru-RU" sz="2000" dirty="0">
              <a:latin typeface="Times New Roman" pitchFamily="18" charset="0"/>
              <a:cs typeface="Times New Roman" pitchFamily="18" charset="0"/>
            </a:endParaRPr>
          </a:p>
        </p:txBody>
      </p:sp>
      <p:sp>
        <p:nvSpPr>
          <p:cNvPr id="3" name="Содержимое 2"/>
          <p:cNvSpPr>
            <a:spLocks noGrp="1"/>
          </p:cNvSpPr>
          <p:nvPr>
            <p:ph sz="half" idx="1"/>
          </p:nvPr>
        </p:nvSpPr>
        <p:spPr/>
        <p:txBody>
          <a:bodyPr>
            <a:normAutofit/>
          </a:bodyPr>
          <a:lstStyle/>
          <a:p>
            <a:pPr marL="0" indent="0">
              <a:buFont typeface="Wingdings" pitchFamily="2" charset="2"/>
              <a:buChar char="Ø"/>
            </a:pPr>
            <a:r>
              <a:rPr lang="ru-RU" sz="2000" dirty="0" smtClean="0">
                <a:latin typeface="Times New Roman" pitchFamily="18" charset="0"/>
                <a:cs typeface="Times New Roman" pitchFamily="18" charset="0"/>
              </a:rPr>
              <a:t>путем нанесения рисунка</a:t>
            </a:r>
          </a:p>
          <a:p>
            <a:pPr marL="0" indent="0">
              <a:buFont typeface="Wingdings" pitchFamily="2" charset="2"/>
              <a:buChar char="Ø"/>
            </a:pPr>
            <a:r>
              <a:rPr lang="ru-RU" sz="2000" dirty="0" smtClean="0">
                <a:latin typeface="Times New Roman" pitchFamily="18" charset="0"/>
                <a:cs typeface="Times New Roman" pitchFamily="18" charset="0"/>
              </a:rPr>
              <a:t>путем наложения формы на основу</a:t>
            </a:r>
          </a:p>
          <a:p>
            <a:pPr marL="0" indent="0">
              <a:buFont typeface="Wingdings" pitchFamily="2" charset="2"/>
              <a:buChar char="Ø"/>
            </a:pPr>
            <a:r>
              <a:rPr lang="ru-RU" sz="2000" dirty="0" smtClean="0">
                <a:latin typeface="Times New Roman" pitchFamily="18" charset="0"/>
                <a:cs typeface="Times New Roman" pitchFamily="18" charset="0"/>
              </a:rPr>
              <a:t>путем выбирания глины</a:t>
            </a:r>
          </a:p>
          <a:p>
            <a:pPr>
              <a:buNone/>
            </a:pPr>
            <a:endParaRPr lang="ru-RU" sz="2000" dirty="0"/>
          </a:p>
        </p:txBody>
      </p:sp>
      <p:pic>
        <p:nvPicPr>
          <p:cNvPr id="7" name="Содержимое 6" descr="10.jpg"/>
          <p:cNvPicPr>
            <a:picLocks noGrp="1" noChangeAspect="1"/>
          </p:cNvPicPr>
          <p:nvPr>
            <p:ph sz="half" idx="2"/>
          </p:nvPr>
        </p:nvPicPr>
        <p:blipFill>
          <a:blip r:embed="rId3" cstate="print"/>
          <a:stretch>
            <a:fillRect/>
          </a:stretch>
        </p:blipFill>
        <p:spPr>
          <a:xfrm>
            <a:off x="683568" y="3717032"/>
            <a:ext cx="3333750" cy="2695575"/>
          </a:xfrm>
          <a:effectLst>
            <a:glow rad="228600">
              <a:schemeClr val="accent3">
                <a:satMod val="175000"/>
                <a:alpha val="40000"/>
              </a:schemeClr>
            </a:glow>
          </a:effectLst>
        </p:spPr>
      </p:pic>
      <p:pic>
        <p:nvPicPr>
          <p:cNvPr id="8" name="Рисунок 7" descr="9.jpg"/>
          <p:cNvPicPr>
            <a:picLocks noChangeAspect="1"/>
          </p:cNvPicPr>
          <p:nvPr/>
        </p:nvPicPr>
        <p:blipFill>
          <a:blip r:embed="rId4" cstate="print"/>
          <a:stretch>
            <a:fillRect/>
          </a:stretch>
        </p:blipFill>
        <p:spPr>
          <a:xfrm>
            <a:off x="4499992" y="1412777"/>
            <a:ext cx="3888432" cy="3024336"/>
          </a:xfrm>
          <a:prstGeom prst="rect">
            <a:avLst/>
          </a:prstGeom>
          <a:effectLst>
            <a:glow rad="228600">
              <a:schemeClr val="accent3">
                <a:satMod val="175000"/>
                <a:alpha val="40000"/>
              </a:schemeClr>
            </a:glow>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85000"/>
            <a:lum/>
          </a:blip>
          <a:srcRect/>
          <a:stretch>
            <a:fillRect l="-45000" t="-68000" r="-45000" b="-13000"/>
          </a:stretch>
        </a:blipFill>
        <a:effectLst/>
      </p:bgPr>
    </p:bg>
    <p:spTree>
      <p:nvGrpSpPr>
        <p:cNvPr id="1" name=""/>
        <p:cNvGrpSpPr/>
        <p:nvPr/>
      </p:nvGrpSpPr>
      <p:grpSpPr>
        <a:xfrm>
          <a:off x="0" y="0"/>
          <a:ext cx="0" cy="0"/>
          <a:chOff x="0" y="0"/>
          <a:chExt cx="0" cy="0"/>
        </a:xfrm>
      </p:grpSpPr>
      <p:sp>
        <p:nvSpPr>
          <p:cNvPr id="3" name="Содержимое 2"/>
          <p:cNvSpPr>
            <a:spLocks noGrp="1"/>
          </p:cNvSpPr>
          <p:nvPr>
            <p:ph idx="4294967295"/>
          </p:nvPr>
        </p:nvSpPr>
        <p:spPr>
          <a:xfrm>
            <a:off x="0" y="188640"/>
            <a:ext cx="9144000" cy="6037535"/>
          </a:xfrm>
        </p:spPr>
        <p:txBody>
          <a:bodyPr>
            <a:normAutofit/>
          </a:bodyPr>
          <a:lstStyle/>
          <a:p>
            <a:pPr algn="ctr">
              <a:buNone/>
            </a:pPr>
            <a:r>
              <a:rPr lang="ru-RU" sz="2000" dirty="0" smtClean="0">
                <a:latin typeface="Times New Roman" pitchFamily="18" charset="0"/>
                <a:cs typeface="Times New Roman" pitchFamily="18" charset="0"/>
              </a:rPr>
              <a:t>Формование</a:t>
            </a:r>
            <a:br>
              <a:rPr lang="ru-RU" sz="2000" dirty="0" smtClean="0">
                <a:latin typeface="Times New Roman" pitchFamily="18" charset="0"/>
                <a:cs typeface="Times New Roman" pitchFamily="18" charset="0"/>
              </a:rPr>
            </a:br>
            <a:r>
              <a:rPr lang="ru-RU" sz="2000" dirty="0" smtClean="0"/>
              <a:t/>
            </a:r>
            <a:br>
              <a:rPr lang="ru-RU" sz="2000" dirty="0" smtClean="0"/>
            </a:br>
            <a:r>
              <a:rPr lang="ru-RU" sz="2000" dirty="0" smtClean="0"/>
              <a:t/>
            </a:r>
            <a:br>
              <a:rPr lang="ru-RU" sz="2000" dirty="0" smtClean="0"/>
            </a:br>
            <a:endParaRPr lang="ru-RU" sz="2000" dirty="0"/>
          </a:p>
        </p:txBody>
      </p:sp>
      <p:pic>
        <p:nvPicPr>
          <p:cNvPr id="4" name="Рисунок 3" descr="toddler-clay2.jpg"/>
          <p:cNvPicPr>
            <a:picLocks noChangeAspect="1"/>
          </p:cNvPicPr>
          <p:nvPr/>
        </p:nvPicPr>
        <p:blipFill>
          <a:blip r:embed="rId3" cstate="print"/>
          <a:stretch>
            <a:fillRect/>
          </a:stretch>
        </p:blipFill>
        <p:spPr>
          <a:xfrm>
            <a:off x="539552" y="692696"/>
            <a:ext cx="4279900" cy="4869284"/>
          </a:xfrm>
          <a:prstGeom prst="rect">
            <a:avLst/>
          </a:prstGeom>
          <a:effectLst>
            <a:glow rad="228600">
              <a:schemeClr val="accent3">
                <a:satMod val="175000"/>
                <a:alpha val="40000"/>
              </a:schemeClr>
            </a:glow>
          </a:effectLst>
        </p:spPr>
      </p:pic>
      <p:pic>
        <p:nvPicPr>
          <p:cNvPr id="5" name="Рисунок 4" descr="1334851477_8576.jpg"/>
          <p:cNvPicPr>
            <a:picLocks noChangeAspect="1"/>
          </p:cNvPicPr>
          <p:nvPr/>
        </p:nvPicPr>
        <p:blipFill>
          <a:blip r:embed="rId4" cstate="print"/>
          <a:stretch>
            <a:fillRect/>
          </a:stretch>
        </p:blipFill>
        <p:spPr>
          <a:xfrm>
            <a:off x="5220072" y="764704"/>
            <a:ext cx="3600400" cy="2304256"/>
          </a:xfrm>
          <a:prstGeom prst="rect">
            <a:avLst/>
          </a:prstGeom>
          <a:effectLst>
            <a:glow rad="228600">
              <a:schemeClr val="accent3">
                <a:satMod val="175000"/>
                <a:alpha val="40000"/>
              </a:schemeClr>
            </a:glow>
          </a:effectLst>
        </p:spPr>
      </p:pic>
      <p:pic>
        <p:nvPicPr>
          <p:cNvPr id="6" name="Рисунок 5" descr="1318185380PCFHIG.jpg"/>
          <p:cNvPicPr>
            <a:picLocks noChangeAspect="1"/>
          </p:cNvPicPr>
          <p:nvPr/>
        </p:nvPicPr>
        <p:blipFill>
          <a:blip r:embed="rId5" cstate="print"/>
          <a:stretch>
            <a:fillRect/>
          </a:stretch>
        </p:blipFill>
        <p:spPr>
          <a:xfrm>
            <a:off x="5220072" y="3573016"/>
            <a:ext cx="3600400" cy="2088232"/>
          </a:xfrm>
          <a:prstGeom prst="rect">
            <a:avLst/>
          </a:prstGeom>
          <a:effectLst>
            <a:glow rad="228600">
              <a:schemeClr val="accent3">
                <a:satMod val="175000"/>
                <a:alpha val="40000"/>
              </a:schemeClr>
            </a:glow>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85000"/>
            <a:lum/>
          </a:blip>
          <a:srcRect/>
          <a:stretch>
            <a:fillRect l="-45000" t="-68000" r="-45000" b="-13000"/>
          </a:stretch>
        </a:blipFill>
        <a:effectLst/>
      </p:bgPr>
    </p:bg>
    <p:spTree>
      <p:nvGrpSpPr>
        <p:cNvPr id="1" name=""/>
        <p:cNvGrpSpPr/>
        <p:nvPr/>
      </p:nvGrpSpPr>
      <p:grpSpPr>
        <a:xfrm>
          <a:off x="0" y="0"/>
          <a:ext cx="0" cy="0"/>
          <a:chOff x="0" y="0"/>
          <a:chExt cx="0" cy="0"/>
        </a:xfrm>
      </p:grpSpPr>
      <p:sp>
        <p:nvSpPr>
          <p:cNvPr id="3" name="Содержимое 2"/>
          <p:cNvSpPr>
            <a:spLocks noGrp="1"/>
          </p:cNvSpPr>
          <p:nvPr>
            <p:ph idx="4294967295"/>
          </p:nvPr>
        </p:nvSpPr>
        <p:spPr>
          <a:xfrm>
            <a:off x="0" y="188640"/>
            <a:ext cx="9144000" cy="5937523"/>
          </a:xfrm>
        </p:spPr>
        <p:txBody>
          <a:bodyPr>
            <a:normAutofit/>
          </a:bodyPr>
          <a:lstStyle/>
          <a:p>
            <a:pPr algn="ctr">
              <a:buNone/>
            </a:pPr>
            <a:r>
              <a:rPr lang="ru-RU" sz="2000" dirty="0" smtClean="0">
                <a:latin typeface="Times New Roman" pitchFamily="18" charset="0"/>
                <a:cs typeface="Times New Roman" pitchFamily="18" charset="0"/>
              </a:rPr>
              <a:t>Модульная лепка</a:t>
            </a:r>
          </a:p>
          <a:p>
            <a:pPr marL="0" indent="0" algn="ctr">
              <a:buNone/>
            </a:pPr>
            <a:r>
              <a:rPr lang="ru-RU" sz="2000" dirty="0" smtClean="0">
                <a:latin typeface="Times New Roman" pitchFamily="18" charset="0"/>
                <a:cs typeface="Times New Roman" pitchFamily="18" charset="0"/>
              </a:rPr>
              <a:t>Напоминает составление объемной мозаики или конструирование из большого количества одинаковых деталей</a:t>
            </a:r>
            <a:endParaRPr lang="ru-RU" sz="2000" dirty="0">
              <a:latin typeface="Times New Roman" pitchFamily="18" charset="0"/>
              <a:cs typeface="Times New Roman" pitchFamily="18" charset="0"/>
            </a:endParaRPr>
          </a:p>
        </p:txBody>
      </p:sp>
      <p:pic>
        <p:nvPicPr>
          <p:cNvPr id="4" name="Рисунок 3" descr="80512630_getImage.jpg"/>
          <p:cNvPicPr>
            <a:picLocks noChangeAspect="1"/>
          </p:cNvPicPr>
          <p:nvPr/>
        </p:nvPicPr>
        <p:blipFill>
          <a:blip r:embed="rId3" cstate="print"/>
          <a:stretch>
            <a:fillRect/>
          </a:stretch>
        </p:blipFill>
        <p:spPr>
          <a:xfrm>
            <a:off x="5004048" y="1484784"/>
            <a:ext cx="3343920" cy="2304256"/>
          </a:xfrm>
          <a:prstGeom prst="rect">
            <a:avLst/>
          </a:prstGeom>
          <a:effectLst>
            <a:glow rad="228600">
              <a:schemeClr val="accent3">
                <a:satMod val="175000"/>
                <a:alpha val="40000"/>
              </a:schemeClr>
            </a:glow>
          </a:effectLst>
        </p:spPr>
      </p:pic>
      <p:pic>
        <p:nvPicPr>
          <p:cNvPr id="5" name="Рисунок 4" descr="лепка 006.jpg"/>
          <p:cNvPicPr>
            <a:picLocks noChangeAspect="1"/>
          </p:cNvPicPr>
          <p:nvPr/>
        </p:nvPicPr>
        <p:blipFill>
          <a:blip r:embed="rId4" cstate="print"/>
          <a:stretch>
            <a:fillRect/>
          </a:stretch>
        </p:blipFill>
        <p:spPr>
          <a:xfrm>
            <a:off x="611560" y="1412776"/>
            <a:ext cx="3168352" cy="2448272"/>
          </a:xfrm>
          <a:prstGeom prst="rect">
            <a:avLst/>
          </a:prstGeom>
          <a:effectLst>
            <a:glow rad="228600">
              <a:schemeClr val="accent3">
                <a:satMod val="175000"/>
                <a:alpha val="40000"/>
              </a:schemeClr>
            </a:glow>
          </a:effectLst>
        </p:spPr>
      </p:pic>
      <p:pic>
        <p:nvPicPr>
          <p:cNvPr id="6" name="Рисунок 5" descr="лепка 009.jpg"/>
          <p:cNvPicPr>
            <a:picLocks noChangeAspect="1"/>
          </p:cNvPicPr>
          <p:nvPr/>
        </p:nvPicPr>
        <p:blipFill>
          <a:blip r:embed="rId5" cstate="print"/>
          <a:srcRect b="37"/>
          <a:stretch>
            <a:fillRect/>
          </a:stretch>
        </p:blipFill>
        <p:spPr>
          <a:xfrm>
            <a:off x="2411760" y="4077072"/>
            <a:ext cx="4464496" cy="2448272"/>
          </a:xfrm>
          <a:prstGeom prst="rect">
            <a:avLst/>
          </a:prstGeom>
          <a:effectLst>
            <a:glow rad="228600">
              <a:schemeClr val="accent3">
                <a:satMod val="175000"/>
                <a:alpha val="40000"/>
              </a:schemeClr>
            </a:glow>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85000"/>
            <a:lum/>
          </a:blip>
          <a:srcRect/>
          <a:stretch>
            <a:fillRect l="-45000" t="-68000" r="-45000" b="-13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000" dirty="0" smtClean="0">
                <a:latin typeface="Times New Roman" pitchFamily="18" charset="0"/>
                <a:cs typeface="Times New Roman" pitchFamily="18" charset="0"/>
              </a:rPr>
              <a:t>литература</a:t>
            </a:r>
            <a:endParaRPr lang="ru-RU" sz="2000" dirty="0">
              <a:latin typeface="Times New Roman" pitchFamily="18" charset="0"/>
              <a:cs typeface="Times New Roman" pitchFamily="18" charset="0"/>
            </a:endParaRPr>
          </a:p>
        </p:txBody>
      </p:sp>
      <p:sp>
        <p:nvSpPr>
          <p:cNvPr id="3" name="Содержимое 2"/>
          <p:cNvSpPr>
            <a:spLocks noGrp="1"/>
          </p:cNvSpPr>
          <p:nvPr>
            <p:ph idx="1"/>
          </p:nvPr>
        </p:nvSpPr>
        <p:spPr>
          <a:xfrm>
            <a:off x="457200" y="1196752"/>
            <a:ext cx="8229600" cy="4929411"/>
          </a:xfrm>
        </p:spPr>
        <p:txBody>
          <a:bodyPr>
            <a:normAutofit/>
          </a:bodyPr>
          <a:lstStyle/>
          <a:p>
            <a:pPr marL="457200" indent="-457200">
              <a:buFont typeface="+mj-lt"/>
              <a:buAutoNum type="arabicPeriod"/>
            </a:pPr>
            <a:r>
              <a:rPr lang="ru-RU" sz="2000" dirty="0" smtClean="0">
                <a:latin typeface="Times New Roman" pitchFamily="18" charset="0"/>
                <a:cs typeface="Times New Roman" pitchFamily="18" charset="0"/>
              </a:rPr>
              <a:t>Методика обучения рисованию, лепке и аппликации в детском саду. Учебник для учащихся </a:t>
            </a:r>
            <a:r>
              <a:rPr lang="ru-RU" sz="2000" dirty="0" err="1" smtClean="0">
                <a:latin typeface="Times New Roman" pitchFamily="18" charset="0"/>
                <a:cs typeface="Times New Roman" pitchFamily="18" charset="0"/>
              </a:rPr>
              <a:t>пед</a:t>
            </a:r>
            <a:r>
              <a:rPr lang="ru-RU" sz="2000" dirty="0" smtClean="0">
                <a:latin typeface="Times New Roman" pitchFamily="18" charset="0"/>
                <a:cs typeface="Times New Roman" pitchFamily="18" charset="0"/>
              </a:rPr>
              <a:t>. училищ. Под ред. </a:t>
            </a:r>
            <a:r>
              <a:rPr lang="ru-RU" sz="2000" dirty="0" err="1" smtClean="0">
                <a:latin typeface="Times New Roman" pitchFamily="18" charset="0"/>
                <a:cs typeface="Times New Roman" pitchFamily="18" charset="0"/>
              </a:rPr>
              <a:t>докт</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пед</a:t>
            </a:r>
            <a:r>
              <a:rPr lang="ru-RU" sz="2000" dirty="0" smtClean="0">
                <a:latin typeface="Times New Roman" pitchFamily="18" charset="0"/>
                <a:cs typeface="Times New Roman" pitchFamily="18" charset="0"/>
              </a:rPr>
              <a:t>. наук </a:t>
            </a:r>
            <a:r>
              <a:rPr lang="ru-RU" sz="2000" dirty="0" err="1" smtClean="0">
                <a:latin typeface="Times New Roman" pitchFamily="18" charset="0"/>
                <a:cs typeface="Times New Roman" pitchFamily="18" charset="0"/>
              </a:rPr>
              <a:t>Н.П.Сакулиной</a:t>
            </a:r>
            <a:r>
              <a:rPr lang="ru-RU" sz="2000" dirty="0" smtClean="0">
                <a:latin typeface="Times New Roman" pitchFamily="18" charset="0"/>
                <a:cs typeface="Times New Roman" pitchFamily="18" charset="0"/>
              </a:rPr>
              <a:t>. Изд. 5-е, </a:t>
            </a:r>
            <a:r>
              <a:rPr lang="ru-RU" sz="2000" dirty="0" err="1" smtClean="0">
                <a:latin typeface="Times New Roman" pitchFamily="18" charset="0"/>
                <a:cs typeface="Times New Roman" pitchFamily="18" charset="0"/>
              </a:rPr>
              <a:t>испр</a:t>
            </a:r>
            <a:r>
              <a:rPr lang="ru-RU" sz="2000" dirty="0" smtClean="0">
                <a:latin typeface="Times New Roman" pitchFamily="18" charset="0"/>
                <a:cs typeface="Times New Roman" pitchFamily="18" charset="0"/>
              </a:rPr>
              <a:t>. М., «Просвещение», 1971. 256 с. с </a:t>
            </a:r>
            <a:r>
              <a:rPr lang="ru-RU" sz="2000" dirty="0" err="1" smtClean="0">
                <a:latin typeface="Times New Roman" pitchFamily="18" charset="0"/>
                <a:cs typeface="Times New Roman" pitchFamily="18" charset="0"/>
              </a:rPr>
              <a:t>илл</a:t>
            </a:r>
            <a:r>
              <a:rPr lang="ru-RU" sz="2000" dirty="0" smtClean="0">
                <a:latin typeface="Times New Roman" pitchFamily="18" charset="0"/>
                <a:cs typeface="Times New Roman" pitchFamily="18" charset="0"/>
              </a:rPr>
              <a:t>.</a:t>
            </a:r>
          </a:p>
          <a:p>
            <a:pPr marL="457200" indent="-457200">
              <a:buFont typeface="+mj-lt"/>
              <a:buAutoNum type="arabicPeriod"/>
            </a:pPr>
            <a:r>
              <a:rPr lang="ru-RU" sz="2000" dirty="0" smtClean="0">
                <a:latin typeface="Times New Roman" pitchFamily="18" charset="0"/>
                <a:cs typeface="Times New Roman" pitchFamily="18" charset="0"/>
              </a:rPr>
              <a:t>Румянцева, Е.А. Пластилиновые фантазии / Екатерина Румянцева. – М.: Айрис-пресс, 2009. – 32 с.: </a:t>
            </a:r>
            <a:r>
              <a:rPr lang="ru-RU" sz="2000" dirty="0" err="1" smtClean="0">
                <a:latin typeface="Times New Roman" pitchFamily="18" charset="0"/>
                <a:cs typeface="Times New Roman" pitchFamily="18" charset="0"/>
              </a:rPr>
              <a:t>цв</a:t>
            </a:r>
            <a:r>
              <a:rPr lang="ru-RU" sz="2000" dirty="0" smtClean="0">
                <a:latin typeface="Times New Roman" pitchFamily="18" charset="0"/>
                <a:cs typeface="Times New Roman" pitchFamily="18" charset="0"/>
              </a:rPr>
              <a:t>. ил. – (Чудесные фантазии)</a:t>
            </a:r>
          </a:p>
          <a:p>
            <a:pPr marL="457200" indent="-457200">
              <a:buFont typeface="+mj-lt"/>
              <a:buAutoNum type="arabicPeriod"/>
            </a:pPr>
            <a:r>
              <a:rPr lang="ru-RU" sz="2000" dirty="0" smtClean="0">
                <a:latin typeface="Times New Roman" pitchFamily="18" charset="0"/>
                <a:cs typeface="Times New Roman" pitchFamily="18" charset="0"/>
              </a:rPr>
              <a:t>Теория и методика изобразительной деятельности в детском саду. Учеб. пособие для студентов </a:t>
            </a:r>
            <a:r>
              <a:rPr lang="ru-RU" sz="2000" dirty="0" err="1" smtClean="0">
                <a:latin typeface="Times New Roman" pitchFamily="18" charset="0"/>
                <a:cs typeface="Times New Roman" pitchFamily="18" charset="0"/>
              </a:rPr>
              <a:t>пед</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ин-тов</a:t>
            </a:r>
            <a:r>
              <a:rPr lang="ru-RU" sz="2000" dirty="0" smtClean="0">
                <a:latin typeface="Times New Roman" pitchFamily="18" charset="0"/>
                <a:cs typeface="Times New Roman" pitchFamily="18" charset="0"/>
              </a:rPr>
              <a:t> по специальности «Дошкольная педагогика и психология». М., «Просвещение», 1977. 253 с., 8 ил.</a:t>
            </a:r>
          </a:p>
          <a:p>
            <a:pPr marL="457200" indent="-457200">
              <a:buFont typeface="+mj-lt"/>
              <a:buAutoNum type="arabicPeriod"/>
            </a:pPr>
            <a:r>
              <a:rPr lang="ru-RU" sz="2000" dirty="0" err="1" smtClean="0">
                <a:latin typeface="Times New Roman" pitchFamily="18" charset="0"/>
                <a:cs typeface="Times New Roman" pitchFamily="18" charset="0"/>
              </a:rPr>
              <a:t>Халезова</a:t>
            </a:r>
            <a:r>
              <a:rPr lang="ru-RU" sz="2000" dirty="0" smtClean="0">
                <a:latin typeface="Times New Roman" pitchFamily="18" charset="0"/>
                <a:cs typeface="Times New Roman" pitchFamily="18" charset="0"/>
              </a:rPr>
              <a:t> Н.Б. и др. Лепка в детском саду. Пособие для воспитателя дет. сада. М., «Просвещение», 1978. 143., 4 л. ил.</a:t>
            </a:r>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85000"/>
            <a:lum/>
          </a:blip>
          <a:srcRect/>
          <a:stretch>
            <a:fillRect l="-45000" t="-68000" r="-45000" b="-13000"/>
          </a:stretch>
        </a:blipFill>
        <a:effectLst/>
      </p:bgPr>
    </p:bg>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79512" y="274638"/>
            <a:ext cx="8712968" cy="1354162"/>
          </a:xfrm>
        </p:spPr>
        <p:txBody>
          <a:bodyPr>
            <a:noAutofit/>
          </a:bodyPr>
          <a:lstStyle/>
          <a:p>
            <a:r>
              <a:rPr lang="ru-RU" sz="2000" dirty="0" smtClean="0">
                <a:latin typeface="Times New Roman" pitchFamily="18" charset="0"/>
                <a:cs typeface="Times New Roman" pitchFamily="18" charset="0"/>
              </a:rPr>
              <a:t>Лепка в детском саду – вид изобразительной деятельности, в процессе которой дети изображают предметы окружающей их действительности, создают пластический образ из мягких материалов (глины, пластилина и пр.)</a:t>
            </a:r>
            <a:endParaRPr lang="ru-RU" sz="2000" dirty="0">
              <a:latin typeface="Times New Roman" pitchFamily="18" charset="0"/>
              <a:cs typeface="Times New Roman" pitchFamily="18" charset="0"/>
            </a:endParaRPr>
          </a:p>
        </p:txBody>
      </p:sp>
      <p:sp>
        <p:nvSpPr>
          <p:cNvPr id="5" name="Содержимое 4"/>
          <p:cNvSpPr>
            <a:spLocks noGrp="1"/>
          </p:cNvSpPr>
          <p:nvPr>
            <p:ph sz="half" idx="1"/>
          </p:nvPr>
        </p:nvSpPr>
        <p:spPr/>
        <p:txBody>
          <a:bodyPr>
            <a:normAutofit lnSpcReduction="10000"/>
          </a:bodyPr>
          <a:lstStyle/>
          <a:p>
            <a:pPr>
              <a:buNone/>
            </a:pPr>
            <a:r>
              <a:rPr lang="ru-RU" sz="2000" dirty="0" smtClean="0">
                <a:latin typeface="Times New Roman" pitchFamily="18" charset="0"/>
                <a:cs typeface="Times New Roman" pitchFamily="18" charset="0"/>
              </a:rPr>
              <a:t>Лепка:</a:t>
            </a:r>
          </a:p>
          <a:p>
            <a:pPr>
              <a:buFont typeface="Wingdings" pitchFamily="2" charset="2"/>
              <a:buChar char="Ø"/>
            </a:pPr>
            <a:r>
              <a:rPr lang="ru-RU" sz="2000" dirty="0" smtClean="0">
                <a:latin typeface="Times New Roman" pitchFamily="18" charset="0"/>
                <a:cs typeface="Times New Roman" pitchFamily="18" charset="0"/>
              </a:rPr>
              <a:t>Развивает у детей наблюдательность, чувство осязания</a:t>
            </a:r>
          </a:p>
          <a:p>
            <a:pPr>
              <a:buFont typeface="Wingdings" pitchFamily="2" charset="2"/>
              <a:buChar char="Ø"/>
            </a:pPr>
            <a:r>
              <a:rPr lang="ru-RU" sz="2000" dirty="0" smtClean="0">
                <a:latin typeface="Times New Roman" pitchFamily="18" charset="0"/>
                <a:cs typeface="Times New Roman" pitchFamily="18" charset="0"/>
              </a:rPr>
              <a:t>Вырабатывает более полные образные представления</a:t>
            </a:r>
          </a:p>
          <a:p>
            <a:pPr>
              <a:buFont typeface="Wingdings" pitchFamily="2" charset="2"/>
              <a:buChar char="Ø"/>
            </a:pPr>
            <a:r>
              <a:rPr lang="ru-RU" sz="2000" dirty="0" smtClean="0">
                <a:latin typeface="Times New Roman" pitchFamily="18" charset="0"/>
                <a:cs typeface="Times New Roman" pitchFamily="18" charset="0"/>
              </a:rPr>
              <a:t>Укрепляет зрительную память, мелкую мускулатуру рук</a:t>
            </a:r>
          </a:p>
          <a:p>
            <a:pPr>
              <a:buFont typeface="Wingdings" pitchFamily="2" charset="2"/>
              <a:buChar char="Ø"/>
            </a:pPr>
            <a:r>
              <a:rPr lang="ru-RU" sz="2000" dirty="0" smtClean="0">
                <a:latin typeface="Times New Roman" pitchFamily="18" charset="0"/>
                <a:cs typeface="Times New Roman" pitchFamily="18" charset="0"/>
              </a:rPr>
              <a:t>Развивает воображение и творческие способности</a:t>
            </a:r>
          </a:p>
          <a:p>
            <a:pPr>
              <a:buFont typeface="Wingdings" pitchFamily="2" charset="2"/>
              <a:buChar char="Ø"/>
            </a:pPr>
            <a:r>
              <a:rPr lang="ru-RU" sz="2000" dirty="0" smtClean="0">
                <a:latin typeface="Times New Roman" pitchFamily="18" charset="0"/>
                <a:cs typeface="Times New Roman" pitchFamily="18" charset="0"/>
              </a:rPr>
              <a:t>Отвечает возрастным особенностям детей, удовлетворяя их потребность в деятельности</a:t>
            </a:r>
            <a:endParaRPr lang="ru-RU" sz="2000" dirty="0">
              <a:latin typeface="Times New Roman" pitchFamily="18" charset="0"/>
              <a:cs typeface="Times New Roman" pitchFamily="18" charset="0"/>
            </a:endParaRPr>
          </a:p>
        </p:txBody>
      </p:sp>
      <p:pic>
        <p:nvPicPr>
          <p:cNvPr id="8" name="Содержимое 7" descr="изображения 184.jpg"/>
          <p:cNvPicPr>
            <a:picLocks noGrp="1" noChangeAspect="1"/>
          </p:cNvPicPr>
          <p:nvPr>
            <p:ph sz="half" idx="2"/>
          </p:nvPr>
        </p:nvPicPr>
        <p:blipFill>
          <a:blip r:embed="rId3" cstate="print"/>
          <a:stretch>
            <a:fillRect/>
          </a:stretch>
        </p:blipFill>
        <p:spPr>
          <a:xfrm>
            <a:off x="4648200" y="2060848"/>
            <a:ext cx="4038600" cy="3316808"/>
          </a:xfrm>
          <a:effectLst>
            <a:glow rad="228600">
              <a:schemeClr val="accent3">
                <a:satMod val="175000"/>
                <a:alpha val="40000"/>
              </a:schemeClr>
            </a:glow>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85000"/>
            <a:lum/>
          </a:blip>
          <a:srcRect/>
          <a:stretch>
            <a:fillRect l="-45000" t="-68000" r="-45000" b="-13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000" dirty="0" smtClean="0">
                <a:latin typeface="Times New Roman" pitchFamily="18" charset="0"/>
                <a:cs typeface="Times New Roman" pitchFamily="18" charset="0"/>
              </a:rPr>
              <a:t>Технику лепки составляет перечень тех действий руками, которыми дети постепенно овладевают</a:t>
            </a:r>
            <a:br>
              <a:rPr lang="ru-RU" sz="2000" dirty="0" smtClean="0">
                <a:latin typeface="Times New Roman" pitchFamily="18" charset="0"/>
                <a:cs typeface="Times New Roman" pitchFamily="18" charset="0"/>
              </a:rPr>
            </a:br>
            <a:endParaRPr lang="ru-RU" sz="2000" dirty="0">
              <a:latin typeface="Times New Roman" pitchFamily="18" charset="0"/>
              <a:cs typeface="Times New Roman" pitchFamily="18" charset="0"/>
            </a:endParaRPr>
          </a:p>
        </p:txBody>
      </p:sp>
      <p:sp>
        <p:nvSpPr>
          <p:cNvPr id="3" name="Содержимое 2"/>
          <p:cNvSpPr>
            <a:spLocks noGrp="1"/>
          </p:cNvSpPr>
          <p:nvPr>
            <p:ph idx="1"/>
          </p:nvPr>
        </p:nvSpPr>
        <p:spPr>
          <a:xfrm>
            <a:off x="4499992" y="980728"/>
            <a:ext cx="4186808" cy="5877272"/>
          </a:xfrm>
        </p:spPr>
        <p:txBody>
          <a:bodyPr>
            <a:normAutofit fontScale="92500" lnSpcReduction="10000"/>
          </a:bodyPr>
          <a:lstStyle/>
          <a:p>
            <a:pPr>
              <a:buNone/>
            </a:pPr>
            <a:r>
              <a:rPr lang="ru-RU" sz="2000" dirty="0" smtClean="0">
                <a:latin typeface="Times New Roman" pitchFamily="18" charset="0"/>
                <a:cs typeface="Times New Roman" pitchFamily="18" charset="0"/>
              </a:rPr>
              <a:t>Младший дошкольный возраст</a:t>
            </a:r>
          </a:p>
          <a:p>
            <a:pPr>
              <a:buFont typeface="Wingdings" pitchFamily="2" charset="2"/>
              <a:buChar char="Ø"/>
            </a:pPr>
            <a:r>
              <a:rPr lang="ru-RU" sz="2000" dirty="0" smtClean="0">
                <a:latin typeface="Times New Roman" pitchFamily="18" charset="0"/>
                <a:cs typeface="Times New Roman" pitchFamily="18" charset="0"/>
              </a:rPr>
              <a:t>Раскатывание</a:t>
            </a:r>
          </a:p>
          <a:p>
            <a:pPr>
              <a:buFont typeface="Wingdings" pitchFamily="2" charset="2"/>
              <a:buChar char="Ø"/>
            </a:pPr>
            <a:r>
              <a:rPr lang="ru-RU" sz="2000" dirty="0" smtClean="0">
                <a:latin typeface="Times New Roman" pitchFamily="18" charset="0"/>
                <a:cs typeface="Times New Roman" pitchFamily="18" charset="0"/>
              </a:rPr>
              <a:t>Скатывание</a:t>
            </a:r>
          </a:p>
          <a:p>
            <a:pPr>
              <a:buFont typeface="Wingdings" pitchFamily="2" charset="2"/>
              <a:buChar char="Ø"/>
            </a:pPr>
            <a:r>
              <a:rPr lang="ru-RU" sz="2000" dirty="0" smtClean="0">
                <a:latin typeface="Times New Roman" pitchFamily="18" charset="0"/>
                <a:cs typeface="Times New Roman" pitchFamily="18" charset="0"/>
              </a:rPr>
              <a:t>Вдавливание пальцем </a:t>
            </a:r>
          </a:p>
          <a:p>
            <a:pPr>
              <a:buFont typeface="Wingdings" pitchFamily="2" charset="2"/>
              <a:buChar char="Ø"/>
            </a:pPr>
            <a:r>
              <a:rPr lang="ru-RU" sz="2000" dirty="0" err="1" smtClean="0">
                <a:latin typeface="Times New Roman" pitchFamily="18" charset="0"/>
                <a:cs typeface="Times New Roman" pitchFamily="18" charset="0"/>
              </a:rPr>
              <a:t>Прищипывание</a:t>
            </a:r>
            <a:endParaRPr lang="ru-RU" sz="2000" dirty="0" smtClean="0">
              <a:latin typeface="Times New Roman" pitchFamily="18" charset="0"/>
              <a:cs typeface="Times New Roman" pitchFamily="18" charset="0"/>
            </a:endParaRPr>
          </a:p>
          <a:p>
            <a:pPr>
              <a:buFont typeface="Wingdings" pitchFamily="2" charset="2"/>
              <a:buChar char="Ø"/>
            </a:pPr>
            <a:r>
              <a:rPr lang="ru-RU" sz="2000" dirty="0" smtClean="0">
                <a:latin typeface="Times New Roman" pitchFamily="18" charset="0"/>
                <a:cs typeface="Times New Roman" pitchFamily="18" charset="0"/>
              </a:rPr>
              <a:t>Сплющивание</a:t>
            </a:r>
          </a:p>
          <a:p>
            <a:pPr>
              <a:buFont typeface="Wingdings" pitchFamily="2" charset="2"/>
              <a:buChar char="Ø"/>
            </a:pPr>
            <a:r>
              <a:rPr lang="ru-RU" sz="2000" dirty="0" smtClean="0">
                <a:latin typeface="Times New Roman" pitchFamily="18" charset="0"/>
                <a:cs typeface="Times New Roman" pitchFamily="18" charset="0"/>
              </a:rPr>
              <a:t>Оттягивание</a:t>
            </a:r>
          </a:p>
          <a:p>
            <a:pPr>
              <a:buFont typeface="Wingdings" pitchFamily="2" charset="2"/>
              <a:buChar char="Ø"/>
            </a:pPr>
            <a:r>
              <a:rPr lang="ru-RU" sz="2000" dirty="0" smtClean="0">
                <a:latin typeface="Times New Roman" pitchFamily="18" charset="0"/>
                <a:cs typeface="Times New Roman" pitchFamily="18" charset="0"/>
              </a:rPr>
              <a:t>Присоединение</a:t>
            </a:r>
          </a:p>
          <a:p>
            <a:pPr>
              <a:buNone/>
            </a:pPr>
            <a:r>
              <a:rPr lang="ru-RU" sz="2000" dirty="0" smtClean="0">
                <a:latin typeface="Times New Roman" pitchFamily="18" charset="0"/>
                <a:cs typeface="Times New Roman" pitchFamily="18" charset="0"/>
              </a:rPr>
              <a:t>Средний дошкольный возраст</a:t>
            </a:r>
          </a:p>
          <a:p>
            <a:pPr>
              <a:buNone/>
            </a:pPr>
            <a:r>
              <a:rPr lang="ru-RU" sz="2000" dirty="0" smtClean="0">
                <a:latin typeface="Times New Roman" pitchFamily="18" charset="0"/>
                <a:cs typeface="Times New Roman" pitchFamily="18" charset="0"/>
              </a:rPr>
              <a:t>добавляются:</a:t>
            </a:r>
          </a:p>
          <a:p>
            <a:pPr>
              <a:buFont typeface="Wingdings" pitchFamily="2" charset="2"/>
              <a:buChar char="Ø"/>
            </a:pPr>
            <a:r>
              <a:rPr lang="ru-RU" sz="2000" dirty="0" err="1" smtClean="0">
                <a:latin typeface="Times New Roman" pitchFamily="18" charset="0"/>
                <a:cs typeface="Times New Roman" pitchFamily="18" charset="0"/>
              </a:rPr>
              <a:t>Примазывание</a:t>
            </a:r>
            <a:endParaRPr lang="ru-RU" sz="2000" dirty="0" smtClean="0">
              <a:latin typeface="Times New Roman" pitchFamily="18" charset="0"/>
              <a:cs typeface="Times New Roman" pitchFamily="18" charset="0"/>
            </a:endParaRPr>
          </a:p>
          <a:p>
            <a:pPr>
              <a:buFont typeface="Wingdings" pitchFamily="2" charset="2"/>
              <a:buChar char="Ø"/>
            </a:pPr>
            <a:r>
              <a:rPr lang="ru-RU" sz="2000" dirty="0" err="1" smtClean="0">
                <a:latin typeface="Times New Roman" pitchFamily="18" charset="0"/>
                <a:cs typeface="Times New Roman" pitchFamily="18" charset="0"/>
              </a:rPr>
              <a:t>Защипывание</a:t>
            </a:r>
            <a:endParaRPr lang="ru-RU" sz="2000" dirty="0" smtClean="0">
              <a:latin typeface="Times New Roman" pitchFamily="18" charset="0"/>
              <a:cs typeface="Times New Roman" pitchFamily="18" charset="0"/>
            </a:endParaRPr>
          </a:p>
          <a:p>
            <a:pPr>
              <a:buFont typeface="Wingdings" pitchFamily="2" charset="2"/>
              <a:buChar char="Ø"/>
            </a:pPr>
            <a:r>
              <a:rPr lang="ru-RU" sz="2000" dirty="0" smtClean="0">
                <a:latin typeface="Times New Roman" pitchFamily="18" charset="0"/>
                <a:cs typeface="Times New Roman" pitchFamily="18" charset="0"/>
              </a:rPr>
              <a:t>Вытягивание</a:t>
            </a:r>
          </a:p>
          <a:p>
            <a:pPr>
              <a:buFont typeface="Wingdings" pitchFamily="2" charset="2"/>
              <a:buChar char="Ø"/>
            </a:pPr>
            <a:r>
              <a:rPr lang="ru-RU" sz="2000" dirty="0" smtClean="0">
                <a:latin typeface="Times New Roman" pitchFamily="18" charset="0"/>
                <a:cs typeface="Times New Roman" pitchFamily="18" charset="0"/>
              </a:rPr>
              <a:t>Сглаживание</a:t>
            </a:r>
          </a:p>
          <a:p>
            <a:pPr>
              <a:buNone/>
            </a:pPr>
            <a:r>
              <a:rPr lang="ru-RU" sz="2000" dirty="0" smtClean="0">
                <a:latin typeface="Times New Roman" pitchFamily="18" charset="0"/>
                <a:cs typeface="Times New Roman" pitchFamily="18" charset="0"/>
              </a:rPr>
              <a:t>Старший дошкольный возраст</a:t>
            </a:r>
          </a:p>
          <a:p>
            <a:pPr>
              <a:buFont typeface="Wingdings" pitchFamily="2" charset="2"/>
              <a:buChar char="Ø"/>
            </a:pPr>
            <a:r>
              <a:rPr lang="ru-RU" sz="2000" dirty="0" smtClean="0">
                <a:latin typeface="Times New Roman" pitchFamily="18" charset="0"/>
                <a:cs typeface="Times New Roman" pitchFamily="18" charset="0"/>
              </a:rPr>
              <a:t>Совершенствуется техника лепки </a:t>
            </a:r>
          </a:p>
          <a:p>
            <a:pPr>
              <a:buFont typeface="Wingdings" pitchFamily="2" charset="2"/>
              <a:buChar char="Ø"/>
            </a:pPr>
            <a:r>
              <a:rPr lang="ru-RU" sz="2000" dirty="0" smtClean="0">
                <a:latin typeface="Times New Roman" pitchFamily="18" charset="0"/>
                <a:cs typeface="Times New Roman" pitchFamily="18" charset="0"/>
              </a:rPr>
              <a:t>Используются знакомые приемы лепки</a:t>
            </a:r>
          </a:p>
          <a:p>
            <a:pPr>
              <a:buNone/>
            </a:pPr>
            <a:endParaRPr lang="ru-RU" sz="2000" dirty="0">
              <a:latin typeface="Times New Roman" pitchFamily="18" charset="0"/>
              <a:cs typeface="Times New Roman" pitchFamily="18" charset="0"/>
            </a:endParaRPr>
          </a:p>
        </p:txBody>
      </p:sp>
      <p:pic>
        <p:nvPicPr>
          <p:cNvPr id="5" name="Содержимое 6" descr="12796.jpg"/>
          <p:cNvPicPr>
            <a:picLocks noChangeAspect="1"/>
          </p:cNvPicPr>
          <p:nvPr/>
        </p:nvPicPr>
        <p:blipFill>
          <a:blip r:embed="rId3" cstate="print"/>
          <a:srcRect b="62"/>
          <a:stretch>
            <a:fillRect/>
          </a:stretch>
        </p:blipFill>
        <p:spPr>
          <a:xfrm>
            <a:off x="179512" y="1196752"/>
            <a:ext cx="4176464" cy="3816424"/>
          </a:xfrm>
          <a:prstGeom prst="rect">
            <a:avLst/>
          </a:prstGeom>
          <a:effectLst>
            <a:glow rad="228600">
              <a:schemeClr val="accent3">
                <a:satMod val="175000"/>
                <a:alpha val="40000"/>
              </a:schemeClr>
            </a:glow>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85000"/>
            <a:lum/>
          </a:blip>
          <a:srcRect/>
          <a:stretch>
            <a:fillRect l="-45000" t="-68000" r="-45000" b="-13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000" dirty="0" smtClean="0">
                <a:latin typeface="Times New Roman" pitchFamily="18" charset="0"/>
                <a:cs typeface="Times New Roman" pitchFamily="18" charset="0"/>
              </a:rPr>
              <a:t>Тематика лепки очень разнообразна. Дети лепят почти все окружающие их предметы. Часто во время лепки для детей существует одна цель – создать предмет с которым можно играть.</a:t>
            </a:r>
            <a:endParaRPr lang="ru-RU" sz="2000" dirty="0">
              <a:latin typeface="Times New Roman" pitchFamily="18" charset="0"/>
              <a:cs typeface="Times New Roman" pitchFamily="18" charset="0"/>
            </a:endParaRPr>
          </a:p>
        </p:txBody>
      </p:sp>
      <p:sp>
        <p:nvSpPr>
          <p:cNvPr id="3" name="Содержимое 2"/>
          <p:cNvSpPr>
            <a:spLocks noGrp="1"/>
          </p:cNvSpPr>
          <p:nvPr>
            <p:ph idx="1"/>
          </p:nvPr>
        </p:nvSpPr>
        <p:spPr>
          <a:xfrm>
            <a:off x="2915816" y="5517232"/>
            <a:ext cx="5770984" cy="608931"/>
          </a:xfrm>
        </p:spPr>
        <p:txBody>
          <a:bodyPr>
            <a:normAutofit fontScale="92500" lnSpcReduction="20000"/>
          </a:bodyPr>
          <a:lstStyle/>
          <a:p>
            <a:pPr>
              <a:buNone/>
            </a:pPr>
            <a:r>
              <a:rPr lang="ru-RU" sz="2000" dirty="0" smtClean="0">
                <a:latin typeface="Times New Roman" pitchFamily="18" charset="0"/>
                <a:cs typeface="Times New Roman" pitchFamily="18" charset="0"/>
              </a:rPr>
              <a:t>Дети очень любят лепить животных, но они будут делать это лучше если им помогут взрослые.</a:t>
            </a:r>
            <a:endParaRPr lang="ru-RU" sz="2000" dirty="0">
              <a:latin typeface="Times New Roman" pitchFamily="18" charset="0"/>
              <a:cs typeface="Times New Roman" pitchFamily="18" charset="0"/>
            </a:endParaRPr>
          </a:p>
        </p:txBody>
      </p:sp>
      <p:pic>
        <p:nvPicPr>
          <p:cNvPr id="4" name="Рисунок 3" descr="oren8.jpg"/>
          <p:cNvPicPr>
            <a:picLocks noChangeAspect="1"/>
          </p:cNvPicPr>
          <p:nvPr/>
        </p:nvPicPr>
        <p:blipFill>
          <a:blip r:embed="rId3" cstate="print"/>
          <a:stretch>
            <a:fillRect/>
          </a:stretch>
        </p:blipFill>
        <p:spPr>
          <a:xfrm>
            <a:off x="762000" y="1412776"/>
            <a:ext cx="7620000" cy="3960440"/>
          </a:xfrm>
          <a:prstGeom prst="rect">
            <a:avLst/>
          </a:prstGeom>
          <a:effectLst>
            <a:glow rad="228600">
              <a:schemeClr val="accent3">
                <a:satMod val="175000"/>
                <a:alpha val="40000"/>
              </a:schemeClr>
            </a:glow>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85000"/>
            <a:lum/>
          </a:blip>
          <a:srcRect/>
          <a:stretch>
            <a:fillRect l="-45000" t="-68000" r="-45000" b="-13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000" dirty="0" smtClean="0">
                <a:latin typeface="Times New Roman" pitchFamily="18" charset="0"/>
                <a:cs typeface="Times New Roman" pitchFamily="18" charset="0"/>
              </a:rPr>
              <a:t>Лепку животных можно начинать после того как дети усвоят изображение основных форм (шар, цилиндр), технику их создания.</a:t>
            </a:r>
            <a:endParaRPr lang="ru-RU" sz="2000" dirty="0">
              <a:latin typeface="Times New Roman" pitchFamily="18" charset="0"/>
              <a:cs typeface="Times New Roman" pitchFamily="18" charset="0"/>
            </a:endParaRPr>
          </a:p>
        </p:txBody>
      </p:sp>
      <p:graphicFrame>
        <p:nvGraphicFramePr>
          <p:cNvPr id="4" name="Содержимое 3"/>
          <p:cNvGraphicFramePr>
            <a:graphicFrameLocks noGrp="1"/>
          </p:cNvGraphicFramePr>
          <p:nvPr>
            <p:ph idx="1"/>
          </p:nvPr>
        </p:nvGraphicFramePr>
        <p:xfrm>
          <a:off x="107504" y="1412776"/>
          <a:ext cx="8928992" cy="63367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Рисунок 4" descr="b-med_6.jpg"/>
          <p:cNvPicPr>
            <a:picLocks noChangeAspect="1"/>
          </p:cNvPicPr>
          <p:nvPr/>
        </p:nvPicPr>
        <p:blipFill>
          <a:blip r:embed="rId8" cstate="print"/>
          <a:srcRect b="88"/>
          <a:stretch>
            <a:fillRect/>
          </a:stretch>
        </p:blipFill>
        <p:spPr>
          <a:xfrm>
            <a:off x="6444208" y="4293096"/>
            <a:ext cx="1800200" cy="1008112"/>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85000"/>
            <a:lum/>
          </a:blip>
          <a:srcRect/>
          <a:stretch>
            <a:fillRect l="-45000" t="-68000" r="-45000" b="-13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Содержимое 3"/>
          <p:cNvGraphicFramePr>
            <a:graphicFrameLocks noGrp="1"/>
          </p:cNvGraphicFramePr>
          <p:nvPr>
            <p:ph idx="1"/>
          </p:nvPr>
        </p:nvGraphicFramePr>
        <p:xfrm>
          <a:off x="457200" y="260648"/>
          <a:ext cx="8229600" cy="63367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Рисунок 4" descr="изображения 188.jpg"/>
          <p:cNvPicPr>
            <a:picLocks noChangeAspect="1"/>
          </p:cNvPicPr>
          <p:nvPr/>
        </p:nvPicPr>
        <p:blipFill>
          <a:blip r:embed="rId8" cstate="print"/>
          <a:stretch>
            <a:fillRect/>
          </a:stretch>
        </p:blipFill>
        <p:spPr>
          <a:xfrm>
            <a:off x="4644008" y="980728"/>
            <a:ext cx="2736304" cy="1008112"/>
          </a:xfrm>
          <a:prstGeom prst="rect">
            <a:avLst/>
          </a:prstGeom>
        </p:spPr>
      </p:pic>
      <p:pic>
        <p:nvPicPr>
          <p:cNvPr id="6" name="Рисунок 5" descr="61d461d69637.jpg"/>
          <p:cNvPicPr>
            <a:picLocks noChangeAspect="1"/>
          </p:cNvPicPr>
          <p:nvPr/>
        </p:nvPicPr>
        <p:blipFill>
          <a:blip r:embed="rId9" cstate="print"/>
          <a:stretch>
            <a:fillRect/>
          </a:stretch>
        </p:blipFill>
        <p:spPr>
          <a:xfrm>
            <a:off x="5436096" y="4509120"/>
            <a:ext cx="3096344" cy="1512168"/>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85000"/>
            <a:lum/>
          </a:blip>
          <a:srcRect/>
          <a:stretch>
            <a:fillRect l="-45000" t="-68000" r="-45000" b="-13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000" dirty="0" smtClean="0">
                <a:latin typeface="Times New Roman" pitchFamily="18" charset="0"/>
                <a:cs typeface="Times New Roman" pitchFamily="18" charset="0"/>
              </a:rPr>
              <a:t>Основным материалом для лепки животных является глина. Глина – это природный материал, который легко готовится, имеет нейтральные и удобные для работы цвета, дает ребенку возможность понять целостность формы предметов.</a:t>
            </a:r>
            <a:endParaRPr lang="ru-RU" sz="2000" dirty="0">
              <a:latin typeface="Times New Roman" pitchFamily="18" charset="0"/>
              <a:cs typeface="Times New Roman" pitchFamily="18" charset="0"/>
            </a:endParaRPr>
          </a:p>
        </p:txBody>
      </p:sp>
      <p:sp>
        <p:nvSpPr>
          <p:cNvPr id="3" name="Содержимое 2"/>
          <p:cNvSpPr>
            <a:spLocks noGrp="1"/>
          </p:cNvSpPr>
          <p:nvPr>
            <p:ph idx="1"/>
          </p:nvPr>
        </p:nvSpPr>
        <p:spPr>
          <a:xfrm>
            <a:off x="5508104" y="3068960"/>
            <a:ext cx="3178696" cy="2985195"/>
          </a:xfrm>
        </p:spPr>
        <p:txBody>
          <a:bodyPr>
            <a:normAutofit/>
          </a:bodyPr>
          <a:lstStyle/>
          <a:p>
            <a:pPr>
              <a:buNone/>
            </a:pPr>
            <a:r>
              <a:rPr lang="ru-RU" sz="2000" dirty="0" smtClean="0">
                <a:latin typeface="Times New Roman" pitchFamily="18" charset="0"/>
                <a:cs typeface="Times New Roman" pitchFamily="18" charset="0"/>
              </a:rPr>
              <a:t>При лепке животных из глины используют каркасы ( палочки разной длины и толщины) для устойчивости и динамичности фигуры.</a:t>
            </a:r>
            <a:endParaRPr lang="ru-RU" sz="2000" dirty="0">
              <a:latin typeface="Times New Roman" pitchFamily="18" charset="0"/>
              <a:cs typeface="Times New Roman" pitchFamily="18" charset="0"/>
            </a:endParaRPr>
          </a:p>
        </p:txBody>
      </p:sp>
      <p:pic>
        <p:nvPicPr>
          <p:cNvPr id="4" name="Рисунок 3" descr="85247020_large_Keramika_moya_374.jpg"/>
          <p:cNvPicPr>
            <a:picLocks noChangeAspect="1"/>
          </p:cNvPicPr>
          <p:nvPr/>
        </p:nvPicPr>
        <p:blipFill>
          <a:blip r:embed="rId3" cstate="print"/>
          <a:stretch>
            <a:fillRect/>
          </a:stretch>
        </p:blipFill>
        <p:spPr>
          <a:xfrm>
            <a:off x="539552" y="1700808"/>
            <a:ext cx="4752528" cy="3672408"/>
          </a:xfrm>
          <a:prstGeom prst="rect">
            <a:avLst/>
          </a:prstGeom>
          <a:effectLst>
            <a:glow rad="228600">
              <a:schemeClr val="accent3">
                <a:satMod val="175000"/>
                <a:alpha val="40000"/>
              </a:schemeClr>
            </a:glow>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85000"/>
            <a:lum/>
          </a:blip>
          <a:srcRect/>
          <a:stretch>
            <a:fillRect l="-45000" t="-68000" r="-45000" b="-13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000" dirty="0" smtClean="0">
                <a:latin typeface="Times New Roman" pitchFamily="18" charset="0"/>
                <a:cs typeface="Times New Roman" pitchFamily="18" charset="0"/>
              </a:rPr>
              <a:t>При лепке животных можно использовать пластилин и соленое тесто.</a:t>
            </a:r>
            <a:endParaRPr lang="ru-RU" sz="2000" dirty="0">
              <a:latin typeface="Times New Roman" pitchFamily="18" charset="0"/>
              <a:cs typeface="Times New Roman" pitchFamily="18" charset="0"/>
            </a:endParaRPr>
          </a:p>
        </p:txBody>
      </p:sp>
      <p:sp>
        <p:nvSpPr>
          <p:cNvPr id="4" name="Содержимое 3"/>
          <p:cNvSpPr>
            <a:spLocks noGrp="1"/>
          </p:cNvSpPr>
          <p:nvPr>
            <p:ph sz="half" idx="1"/>
          </p:nvPr>
        </p:nvSpPr>
        <p:spPr>
          <a:xfrm>
            <a:off x="457200" y="4581128"/>
            <a:ext cx="3682752" cy="1545035"/>
          </a:xfrm>
        </p:spPr>
        <p:txBody>
          <a:bodyPr>
            <a:normAutofit/>
          </a:bodyPr>
          <a:lstStyle/>
          <a:p>
            <a:pPr marL="0" indent="0">
              <a:buNone/>
            </a:pPr>
            <a:r>
              <a:rPr lang="ru-RU" sz="2000" dirty="0" smtClean="0">
                <a:latin typeface="Times New Roman" pitchFamily="18" charset="0"/>
                <a:cs typeface="Times New Roman" pitchFamily="18" charset="0"/>
              </a:rPr>
              <a:t>Пластилин – упругий материал, который требует специальной подготовки перед работой</a:t>
            </a:r>
            <a:endParaRPr lang="ru-RU" sz="2000" dirty="0">
              <a:latin typeface="Times New Roman" pitchFamily="18" charset="0"/>
              <a:cs typeface="Times New Roman" pitchFamily="18" charset="0"/>
            </a:endParaRPr>
          </a:p>
        </p:txBody>
      </p:sp>
      <p:sp>
        <p:nvSpPr>
          <p:cNvPr id="5" name="Содержимое 4"/>
          <p:cNvSpPr>
            <a:spLocks noGrp="1"/>
          </p:cNvSpPr>
          <p:nvPr>
            <p:ph sz="half" idx="2"/>
          </p:nvPr>
        </p:nvSpPr>
        <p:spPr>
          <a:xfrm>
            <a:off x="6660232" y="4509120"/>
            <a:ext cx="2304256" cy="1617043"/>
          </a:xfrm>
        </p:spPr>
        <p:txBody>
          <a:bodyPr>
            <a:normAutofit/>
          </a:bodyPr>
          <a:lstStyle/>
          <a:p>
            <a:pPr marL="0" indent="0">
              <a:buNone/>
            </a:pPr>
            <a:r>
              <a:rPr lang="ru-RU" sz="2000" dirty="0" smtClean="0">
                <a:latin typeface="Times New Roman" pitchFamily="18" charset="0"/>
                <a:cs typeface="Times New Roman" pitchFamily="18" charset="0"/>
              </a:rPr>
              <a:t>Тесто – доступный всем , дешевый и легкий в освоении материал.</a:t>
            </a:r>
            <a:endParaRPr lang="ru-RU" sz="2000" dirty="0">
              <a:latin typeface="Times New Roman" pitchFamily="18" charset="0"/>
              <a:cs typeface="Times New Roman" pitchFamily="18" charset="0"/>
            </a:endParaRPr>
          </a:p>
        </p:txBody>
      </p:sp>
      <p:pic>
        <p:nvPicPr>
          <p:cNvPr id="6" name="Рисунок 5" descr="big_170348_0.jpg"/>
          <p:cNvPicPr>
            <a:picLocks noChangeAspect="1"/>
          </p:cNvPicPr>
          <p:nvPr/>
        </p:nvPicPr>
        <p:blipFill>
          <a:blip r:embed="rId3" cstate="print"/>
          <a:stretch>
            <a:fillRect/>
          </a:stretch>
        </p:blipFill>
        <p:spPr>
          <a:xfrm>
            <a:off x="395536" y="1556792"/>
            <a:ext cx="3671292" cy="2808312"/>
          </a:xfrm>
          <a:prstGeom prst="rect">
            <a:avLst/>
          </a:prstGeom>
          <a:effectLst>
            <a:glow rad="228600">
              <a:schemeClr val="accent3">
                <a:satMod val="175000"/>
                <a:alpha val="40000"/>
              </a:schemeClr>
            </a:glow>
          </a:effectLst>
        </p:spPr>
      </p:pic>
      <p:pic>
        <p:nvPicPr>
          <p:cNvPr id="7" name="Рисунок 6" descr="solenoe-testo-dlya-tvorchestva-1.jpg"/>
          <p:cNvPicPr>
            <a:picLocks noChangeAspect="1"/>
          </p:cNvPicPr>
          <p:nvPr/>
        </p:nvPicPr>
        <p:blipFill>
          <a:blip r:embed="rId4" cstate="print"/>
          <a:stretch>
            <a:fillRect/>
          </a:stretch>
        </p:blipFill>
        <p:spPr>
          <a:xfrm>
            <a:off x="5148064" y="1124744"/>
            <a:ext cx="3816424" cy="2376263"/>
          </a:xfrm>
          <a:prstGeom prst="rect">
            <a:avLst/>
          </a:prstGeom>
          <a:effectLst>
            <a:glow rad="228600">
              <a:schemeClr val="accent3">
                <a:satMod val="175000"/>
                <a:alpha val="40000"/>
              </a:schemeClr>
            </a:glow>
          </a:effectLst>
        </p:spPr>
      </p:pic>
      <p:pic>
        <p:nvPicPr>
          <p:cNvPr id="8" name="Рисунок 7" descr="testo2.jpg"/>
          <p:cNvPicPr>
            <a:picLocks noChangeAspect="1"/>
          </p:cNvPicPr>
          <p:nvPr/>
        </p:nvPicPr>
        <p:blipFill>
          <a:blip r:embed="rId5" cstate="print"/>
          <a:srcRect t="-7605" b="23"/>
          <a:stretch>
            <a:fillRect/>
          </a:stretch>
        </p:blipFill>
        <p:spPr>
          <a:xfrm>
            <a:off x="4355976" y="2636912"/>
            <a:ext cx="2232248" cy="2664296"/>
          </a:xfrm>
          <a:prstGeom prst="rect">
            <a:avLst/>
          </a:prstGeom>
          <a:effectLst>
            <a:glow rad="228600">
              <a:schemeClr val="accent3">
                <a:satMod val="175000"/>
                <a:alpha val="40000"/>
              </a:schemeClr>
            </a:glow>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85000"/>
            <a:lum/>
          </a:blip>
          <a:srcRect/>
          <a:stretch>
            <a:fillRect l="-45000" t="-68000" r="-45000" b="-13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000" dirty="0" smtClean="0">
                <a:latin typeface="Times New Roman" pitchFamily="18" charset="0"/>
                <a:cs typeface="Times New Roman" pitchFamily="18" charset="0"/>
              </a:rPr>
              <a:t>Техника лепки животных богата и разнообразна, но при этом доступна даже маленьким детям.</a:t>
            </a:r>
            <a:endParaRPr lang="ru-RU" sz="2000" dirty="0">
              <a:latin typeface="Times New Roman" pitchFamily="18" charset="0"/>
              <a:cs typeface="Times New Roman" pitchFamily="18" charset="0"/>
            </a:endParaRPr>
          </a:p>
        </p:txBody>
      </p:sp>
      <p:sp>
        <p:nvSpPr>
          <p:cNvPr id="3" name="Содержимое 2"/>
          <p:cNvSpPr>
            <a:spLocks noGrp="1"/>
          </p:cNvSpPr>
          <p:nvPr>
            <p:ph sz="half" idx="1"/>
          </p:nvPr>
        </p:nvSpPr>
        <p:spPr/>
        <p:txBody>
          <a:bodyPr>
            <a:normAutofit/>
          </a:bodyPr>
          <a:lstStyle/>
          <a:p>
            <a:pPr marL="0" indent="0">
              <a:buNone/>
            </a:pPr>
            <a:r>
              <a:rPr lang="ru-RU" sz="2000" dirty="0" smtClean="0">
                <a:latin typeface="Times New Roman" pitchFamily="18" charset="0"/>
                <a:cs typeface="Times New Roman" pitchFamily="18" charset="0"/>
              </a:rPr>
              <a:t>В лепке нет строгих правил. Классификация способов достаточно условна, возможны переходы одного способа в другой и дополнение основного способа одним или несколькими другими при изготовлении одной поделки. Важно воображение, а способ – всего лишь средство к осуществлению замысла</a:t>
            </a:r>
            <a:endParaRPr lang="ru-RU" sz="2000" dirty="0">
              <a:latin typeface="Times New Roman" pitchFamily="18" charset="0"/>
              <a:cs typeface="Times New Roman" pitchFamily="18" charset="0"/>
            </a:endParaRPr>
          </a:p>
        </p:txBody>
      </p:sp>
      <p:sp>
        <p:nvSpPr>
          <p:cNvPr id="4" name="Содержимое 3"/>
          <p:cNvSpPr>
            <a:spLocks noGrp="1"/>
          </p:cNvSpPr>
          <p:nvPr>
            <p:ph sz="half" idx="2"/>
          </p:nvPr>
        </p:nvSpPr>
        <p:spPr>
          <a:xfrm>
            <a:off x="4648200" y="4077072"/>
            <a:ext cx="4038600" cy="2049091"/>
          </a:xfrm>
        </p:spPr>
        <p:txBody>
          <a:bodyPr>
            <a:normAutofit/>
          </a:bodyPr>
          <a:lstStyle/>
          <a:p>
            <a:pPr marL="0" indent="0">
              <a:buNone/>
            </a:pPr>
            <a:r>
              <a:rPr lang="ru-RU" sz="2000" dirty="0" smtClean="0">
                <a:latin typeface="Times New Roman" pitchFamily="18" charset="0"/>
                <a:cs typeface="Times New Roman" pitchFamily="18" charset="0"/>
              </a:rPr>
              <a:t>Исходная форма фигуры одна , а животные получаются  самые разные. Главное чтобы удалось вылепить характерные детали.</a:t>
            </a:r>
            <a:endParaRPr lang="ru-RU" sz="2000" dirty="0">
              <a:latin typeface="Times New Roman" pitchFamily="18" charset="0"/>
              <a:cs typeface="Times New Roman" pitchFamily="18" charset="0"/>
            </a:endParaRPr>
          </a:p>
        </p:txBody>
      </p:sp>
      <p:pic>
        <p:nvPicPr>
          <p:cNvPr id="5" name="Рисунок 4" descr="40111--39087763-m750x740-ud870a.jpg"/>
          <p:cNvPicPr>
            <a:picLocks noChangeAspect="1"/>
          </p:cNvPicPr>
          <p:nvPr/>
        </p:nvPicPr>
        <p:blipFill>
          <a:blip r:embed="rId3" cstate="print"/>
          <a:stretch>
            <a:fillRect/>
          </a:stretch>
        </p:blipFill>
        <p:spPr>
          <a:xfrm>
            <a:off x="4572000" y="1340768"/>
            <a:ext cx="4320480" cy="2520280"/>
          </a:xfrm>
          <a:prstGeom prst="rect">
            <a:avLst/>
          </a:prstGeom>
          <a:effectLst>
            <a:glow rad="228600">
              <a:schemeClr val="accent3">
                <a:satMod val="175000"/>
                <a:alpha val="40000"/>
              </a:schemeClr>
            </a:glow>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751</TotalTime>
  <Words>852</Words>
  <Application>Microsoft Office PowerPoint</Application>
  <PresentationFormat>Экран (4:3)</PresentationFormat>
  <Paragraphs>91</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Тема Office</vt:lpstr>
      <vt:lpstr>Слайд 1</vt:lpstr>
      <vt:lpstr>Лепка в детском саду – вид изобразительной деятельности, в процессе которой дети изображают предметы окружающей их действительности, создают пластический образ из мягких материалов (глины, пластилина и пр.)</vt:lpstr>
      <vt:lpstr>Технику лепки составляет перечень тех действий руками, которыми дети постепенно овладевают </vt:lpstr>
      <vt:lpstr>Тематика лепки очень разнообразна. Дети лепят почти все окружающие их предметы. Часто во время лепки для детей существует одна цель – создать предмет с которым можно играть.</vt:lpstr>
      <vt:lpstr>Лепку животных можно начинать после того как дети усвоят изображение основных форм (шар, цилиндр), технику их создания.</vt:lpstr>
      <vt:lpstr>Слайд 6</vt:lpstr>
      <vt:lpstr>Основным материалом для лепки животных является глина. Глина – это природный материал, который легко готовится, имеет нейтральные и удобные для работы цвета, дает ребенку возможность понять целостность формы предметов.</vt:lpstr>
      <vt:lpstr>При лепке животных можно использовать пластилин и соленое тесто.</vt:lpstr>
      <vt:lpstr>Техника лепки животных богата и разнообразна, но при этом доступна даже маленьким детям.</vt:lpstr>
      <vt:lpstr>Конструктивный способ  Предмет создается из отдельных частей. Начинается работа с основной, наиболее крупной части. При лепке животного (фигурки коня) сначала вылепить туловище, затем ноги (сравнить их по величине и соответствию размерам туловища), голову, хвост и т.д. Для лепки парных частей нужно приготовить одинаковые кусочки глины. Все заготовки к основе фигурки последовательно соединить (примазать), затем проработать мелкие детали. </vt:lpstr>
      <vt:lpstr>Слайд 11</vt:lpstr>
      <vt:lpstr>Слайд 12</vt:lpstr>
      <vt:lpstr>Слайд 13</vt:lpstr>
      <vt:lpstr>Слайд 14</vt:lpstr>
      <vt:lpstr>Слайд 15</vt:lpstr>
      <vt:lpstr>Рельефная лепка</vt:lpstr>
      <vt:lpstr>Слайд 17</vt:lpstr>
      <vt:lpstr>Слайд 18</vt:lpstr>
      <vt:lpstr>литература</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Пользователь Windows</cp:lastModifiedBy>
  <cp:revision>82</cp:revision>
  <dcterms:modified xsi:type="dcterms:W3CDTF">2019-04-23T17:46:03Z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592274</vt:lpwstr>
  </property>
  <property fmtid="{D5CDD505-2E9C-101B-9397-08002B2CF9AE}" pid="3" name="NXPowerLiteSettings">
    <vt:lpwstr>F6000400038000</vt:lpwstr>
  </property>
  <property fmtid="{D5CDD505-2E9C-101B-9397-08002B2CF9AE}" pid="4" name="NXPowerLiteVersion">
    <vt:lpwstr>D4.3.1</vt:lpwstr>
  </property>
</Properties>
</file>