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9" r:id="rId9"/>
    <p:sldId id="270" r:id="rId10"/>
    <p:sldId id="273" r:id="rId11"/>
    <p:sldId id="274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84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5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88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65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84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52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0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96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51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160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56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C8122-34A7-480F-882E-4C972F60F3E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0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gif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2.gif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2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gif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gif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gif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8515" y="1122362"/>
            <a:ext cx="11047956" cy="25477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ИНТЕРАКТИВНАЯ ИГРА</a:t>
            </a:r>
            <a:br>
              <a:rPr lang="ru-RU" sz="4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«В гостях у звуков»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806" y="3763471"/>
            <a:ext cx="1793194" cy="2988657"/>
          </a:xfrm>
          <a:prstGeom prst="rect">
            <a:avLst/>
          </a:prstGeom>
        </p:spPr>
      </p:pic>
      <p:pic>
        <p:nvPicPr>
          <p:cNvPr id="5" name="Prosto_vesyolaya_muzyka_-_Prosto_vesyolaya_muzy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" y="5820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8977" y="3602037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77" y="3049546"/>
            <a:ext cx="2285072" cy="380845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36951" y="560733"/>
            <a:ext cx="5751226" cy="2417815"/>
          </a:xfrm>
          <a:prstGeom prst="wedgeRoundRectCallout">
            <a:avLst>
              <a:gd name="adj1" fmla="val -28054"/>
              <a:gd name="adj2" fmla="val 74529"/>
              <a:gd name="adj3" fmla="val 16667"/>
            </a:avLst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69788" y="553492"/>
            <a:ext cx="5768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Выберите домашнюю птицу, в названии которой два слога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89" y="4253355"/>
            <a:ext cx="2723418" cy="2330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22" y="1084929"/>
            <a:ext cx="2617520" cy="27450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30" y="4074239"/>
            <a:ext cx="1902637" cy="2627952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5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8977" y="3602037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77" y="3049546"/>
            <a:ext cx="2285072" cy="380845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36951" y="560733"/>
            <a:ext cx="5751226" cy="2417815"/>
          </a:xfrm>
          <a:prstGeom prst="wedgeRoundRectCallout">
            <a:avLst>
              <a:gd name="adj1" fmla="val -28054"/>
              <a:gd name="adj2" fmla="val 74529"/>
              <a:gd name="adj3" fmla="val 16667"/>
            </a:avLst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69788" y="553492"/>
            <a:ext cx="5768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Выберите фрукт, в названии которого три слога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59" y="4205023"/>
            <a:ext cx="2377689" cy="2330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149" y="1001535"/>
            <a:ext cx="1817829" cy="24700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53" y="4205023"/>
            <a:ext cx="3028190" cy="202888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8977" y="3602037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77" y="3049546"/>
            <a:ext cx="2285072" cy="380845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36951" y="560733"/>
            <a:ext cx="5751226" cy="2417815"/>
          </a:xfrm>
          <a:prstGeom prst="wedgeRoundRectCallout">
            <a:avLst>
              <a:gd name="adj1" fmla="val -28054"/>
              <a:gd name="adj2" fmla="val 74529"/>
              <a:gd name="adj3" fmla="val 16667"/>
            </a:avLst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69788" y="553492"/>
            <a:ext cx="5768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Выберите предмет мебели, в названии которого один слог.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134" y="1430655"/>
            <a:ext cx="2543209" cy="21630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91" y="4373771"/>
            <a:ext cx="4054641" cy="17286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01" y="4373771"/>
            <a:ext cx="1829613" cy="2169257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2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8977" y="3602037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77" y="3049546"/>
            <a:ext cx="2285072" cy="380845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36951" y="560733"/>
            <a:ext cx="5751226" cy="2417815"/>
          </a:xfrm>
          <a:prstGeom prst="wedgeRoundRectCallout">
            <a:avLst>
              <a:gd name="adj1" fmla="val -28054"/>
              <a:gd name="adj2" fmla="val 74529"/>
              <a:gd name="adj3" fmla="val 16667"/>
            </a:avLst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98742" y="892477"/>
            <a:ext cx="5768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Ты прекрасно справился!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Так держать!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8" y="1992923"/>
            <a:ext cx="5949171" cy="438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5223" y="2746252"/>
            <a:ext cx="9144000" cy="1655762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КОНЕЦ ИГРЫ</a:t>
            </a:r>
          </a:p>
        </p:txBody>
      </p:sp>
    </p:spTree>
    <p:extLst>
      <p:ext uri="{BB962C8B-B14F-4D97-AF65-F5344CB8AC3E}">
        <p14:creationId xmlns:p14="http://schemas.microsoft.com/office/powerpoint/2010/main" val="2387395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1343" y="501040"/>
            <a:ext cx="7419584" cy="1230226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Bookman Old Style" pitchFamily="18" charset="0"/>
              </a:rPr>
              <a:t>Цель и  задачи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806" y="3763471"/>
            <a:ext cx="1793194" cy="2988657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2088" y="2211388"/>
            <a:ext cx="9144000" cy="4001522"/>
          </a:xfrm>
        </p:spPr>
        <p:txBody>
          <a:bodyPr>
            <a:normAutofit/>
          </a:bodyPr>
          <a:lstStyle/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2400" b="1" u="sng" dirty="0">
                <a:solidFill>
                  <a:prstClr val="black"/>
                </a:solidFill>
                <a:latin typeface="Bookman Old Style" pitchFamily="18" charset="0"/>
              </a:rPr>
              <a:t>Цель:</a:t>
            </a:r>
            <a:r>
              <a:rPr lang="ru-RU" sz="2400" dirty="0">
                <a:solidFill>
                  <a:prstClr val="black"/>
                </a:solidFill>
                <a:latin typeface="Bookman Old Style" pitchFamily="18" charset="0"/>
              </a:rPr>
              <a:t> Развитие фонематического слуха, навыков звукового анализа слов. </a:t>
            </a: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2400" b="1" u="sng" dirty="0">
                <a:solidFill>
                  <a:prstClr val="black"/>
                </a:solidFill>
                <a:latin typeface="Bookman Old Style" pitchFamily="18" charset="0"/>
              </a:rPr>
              <a:t>Задачи</a:t>
            </a:r>
            <a:r>
              <a:rPr lang="ru-RU" sz="2400" b="1" dirty="0">
                <a:solidFill>
                  <a:prstClr val="black"/>
                </a:solidFill>
                <a:latin typeface="Bookman Old Style" pitchFamily="18" charset="0"/>
              </a:rPr>
              <a:t>:</a:t>
            </a:r>
          </a:p>
          <a:p>
            <a:pPr marL="342900" lvl="0" indent="-342900" algn="l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400" dirty="0">
                <a:solidFill>
                  <a:prstClr val="black"/>
                </a:solidFill>
                <a:latin typeface="Bookman Old Style" pitchFamily="18" charset="0"/>
              </a:rPr>
              <a:t>Формирование умения определять место звука в слове (начало</a:t>
            </a:r>
            <a:r>
              <a:rPr lang="ru-RU" sz="2400">
                <a:solidFill>
                  <a:prstClr val="black"/>
                </a:solidFill>
                <a:latin typeface="Bookman Old Style" pitchFamily="18" charset="0"/>
              </a:rPr>
              <a:t>, середина, конец), </a:t>
            </a:r>
            <a:r>
              <a:rPr lang="ru-RU" sz="2400" dirty="0">
                <a:solidFill>
                  <a:prstClr val="black"/>
                </a:solidFill>
                <a:latin typeface="Bookman Old Style" pitchFamily="18" charset="0"/>
              </a:rPr>
              <a:t>находить слова с заданными звуками;</a:t>
            </a:r>
          </a:p>
          <a:p>
            <a:pPr marL="342900" lvl="0" indent="-342900" algn="l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itchFamily="18" charset="0"/>
              </a:rPr>
              <a:t>Развитие умения делить слова на слоги</a:t>
            </a:r>
            <a:r>
              <a:rPr lang="ru-RU" sz="2400" dirty="0">
                <a:solidFill>
                  <a:prstClr val="black"/>
                </a:solidFill>
                <a:latin typeface="Bookman Old Style" pitchFamily="18" charset="0"/>
              </a:rPr>
              <a:t>;</a:t>
            </a:r>
          </a:p>
          <a:p>
            <a:pPr marL="342900" lvl="0" indent="-342900" algn="l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400" dirty="0">
                <a:solidFill>
                  <a:prstClr val="black"/>
                </a:solidFill>
                <a:latin typeface="Bookman Old Style" pitchFamily="18" charset="0"/>
              </a:rPr>
              <a:t>Развитие  стремления к размышлению и поиску;</a:t>
            </a: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Bookman Old Style" pitchFamily="18" charset="0"/>
              </a:rPr>
              <a:t>-    Воспитание интереса к русскому языку.</a:t>
            </a: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endParaRPr lang="ru-RU" sz="2400" dirty="0">
              <a:solidFill>
                <a:prstClr val="black"/>
              </a:solidFill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701948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5770" y="0"/>
            <a:ext cx="7432110" cy="140559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Bookman Old Style" pitchFamily="18" charset="0"/>
              </a:rPr>
              <a:t>Правила игры: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806" y="3763471"/>
            <a:ext cx="1793194" cy="2988657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6822" y="1691014"/>
            <a:ext cx="9720197" cy="4584374"/>
          </a:xfrm>
        </p:spPr>
        <p:txBody>
          <a:bodyPr>
            <a:normAutofit lnSpcReduction="10000"/>
          </a:bodyPr>
          <a:lstStyle/>
          <a:p>
            <a:pPr marL="228600" lvl="0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Bookman Old Style" pitchFamily="18" charset="0"/>
              </a:rPr>
              <a:t>Выбери правильную картинку,   объясни свой выбор,</a:t>
            </a:r>
            <a:r>
              <a:rPr lang="ru-RU" sz="2200" i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Bookman Old Style" pitchFamily="18" charset="0"/>
              </a:rPr>
              <a:t>нажми на него курсором;</a:t>
            </a:r>
          </a:p>
          <a:p>
            <a:pPr marL="228600" lvl="0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Bookman Old Style" pitchFamily="18" charset="0"/>
              </a:rPr>
              <a:t> Если ответ правильный  – услышите аплодисменты и увидите что картинка увеличится, неправильный ответ – услышите </a:t>
            </a:r>
            <a:r>
              <a:rPr lang="ru-RU" sz="2200" dirty="0" err="1">
                <a:solidFill>
                  <a:prstClr val="black"/>
                </a:solidFill>
                <a:latin typeface="Bookman Old Style" pitchFamily="18" charset="0"/>
              </a:rPr>
              <a:t>щум</a:t>
            </a:r>
            <a:r>
              <a:rPr lang="ru-RU" sz="2200" dirty="0">
                <a:solidFill>
                  <a:prstClr val="black"/>
                </a:solidFill>
                <a:latin typeface="Bookman Old Style" pitchFamily="18" charset="0"/>
              </a:rPr>
              <a:t> и увидите что картинка исчезает;</a:t>
            </a:r>
          </a:p>
          <a:p>
            <a:pPr marL="228600" lvl="0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Bookman Old Style" pitchFamily="18" charset="0"/>
              </a:rPr>
              <a:t>Для получения нового задания, нажми на  стрелочку в правом нижнем углу страницы;</a:t>
            </a:r>
          </a:p>
          <a:p>
            <a:pPr marL="228600" lvl="0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Bookman Old Style" pitchFamily="18" charset="0"/>
              </a:rPr>
              <a:t>Для выхода из игры, нажми </a:t>
            </a:r>
            <a:r>
              <a:rPr lang="ru-RU" sz="2200">
                <a:solidFill>
                  <a:prstClr val="black"/>
                </a:solidFill>
                <a:latin typeface="Bookman Old Style" pitchFamily="18" charset="0"/>
              </a:rPr>
              <a:t>на «конец игры».</a:t>
            </a:r>
            <a:endParaRPr lang="ru-RU" sz="2200" dirty="0">
              <a:solidFill>
                <a:prstClr val="black"/>
              </a:solidFill>
              <a:latin typeface="Bookman Old Style" pitchFamily="18" charset="0"/>
            </a:endParaRP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endParaRPr lang="ru-RU" sz="2200" dirty="0">
              <a:solidFill>
                <a:prstClr val="black"/>
              </a:solidFill>
              <a:latin typeface="Bookman Old Style" pitchFamily="18" charset="0"/>
            </a:endParaRP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Bookman Old Style" pitchFamily="18" charset="0"/>
              </a:rPr>
              <a:t>Возраст: 5-7 лет</a:t>
            </a: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2200" dirty="0">
                <a:solidFill>
                  <a:prstClr val="black"/>
                </a:solidFill>
                <a:latin typeface="Bookman Old Style" pitchFamily="18" charset="0"/>
              </a:rPr>
              <a:t>Форма работы:  индивидуальная и в парах.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554651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8977" y="3602037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77" y="3049546"/>
            <a:ext cx="2285072" cy="380845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36951" y="560733"/>
            <a:ext cx="5751226" cy="2417815"/>
          </a:xfrm>
          <a:prstGeom prst="wedgeRoundRectCallout">
            <a:avLst>
              <a:gd name="adj1" fmla="val -28054"/>
              <a:gd name="adj2" fmla="val 74529"/>
              <a:gd name="adj3" fmla="val 16667"/>
            </a:avLst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36951" y="1018048"/>
            <a:ext cx="5768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Выберите те картинки, в названии которых есть мягкий звук </a:t>
            </a:r>
            <a:r>
              <a:rPr lang="en-US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[</a:t>
            </a:r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Л</a:t>
            </a:r>
            <a:r>
              <a:rPr lang="en-US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]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86" y="3930402"/>
            <a:ext cx="2775364" cy="27753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077" y="1223776"/>
            <a:ext cx="2150898" cy="19634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52" y="4225524"/>
            <a:ext cx="3564926" cy="25119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67" y="4160066"/>
            <a:ext cx="2148153" cy="25203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98" y="1069308"/>
            <a:ext cx="2647641" cy="2647641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608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8977" y="3602037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77" y="3049546"/>
            <a:ext cx="2285072" cy="380845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36951" y="560733"/>
            <a:ext cx="5751226" cy="2417815"/>
          </a:xfrm>
          <a:prstGeom prst="wedgeRoundRectCallout">
            <a:avLst>
              <a:gd name="adj1" fmla="val -28054"/>
              <a:gd name="adj2" fmla="val 74529"/>
              <a:gd name="adj3" fmla="val 16667"/>
            </a:avLst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36951" y="1018048"/>
            <a:ext cx="5768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Выберите те картинки, в названии которых есть звук </a:t>
            </a:r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[</a:t>
            </a:r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</a:t>
            </a:r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]</a:t>
            </a:r>
            <a:endParaRPr lang="ru-RU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366" y="4051900"/>
            <a:ext cx="2140979" cy="24802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34" y="1724148"/>
            <a:ext cx="2417576" cy="16016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61" y="4225525"/>
            <a:ext cx="1492307" cy="24802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86" y="4429918"/>
            <a:ext cx="2578410" cy="21360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855" y="1585330"/>
            <a:ext cx="1997054" cy="1953640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8977" y="3602037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77" y="3049546"/>
            <a:ext cx="2285072" cy="380845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36951" y="560733"/>
            <a:ext cx="5751226" cy="2417815"/>
          </a:xfrm>
          <a:prstGeom prst="wedgeRoundRectCallout">
            <a:avLst>
              <a:gd name="adj1" fmla="val -28054"/>
              <a:gd name="adj2" fmla="val 74529"/>
              <a:gd name="adj3" fmla="val 16667"/>
            </a:avLst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36951" y="983476"/>
            <a:ext cx="5965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Выберите те картинки, в названии которых есть звук </a:t>
            </a:r>
            <a:r>
              <a:rPr lang="en-US" sz="3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[</a:t>
            </a:r>
            <a:r>
              <a:rPr lang="ru-RU" sz="3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Ж</a:t>
            </a:r>
            <a:r>
              <a:rPr lang="en-US" sz="3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]</a:t>
            </a:r>
            <a:endParaRPr lang="ru-RU" sz="35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07" y="4429918"/>
            <a:ext cx="1687798" cy="2300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011" y="1223776"/>
            <a:ext cx="2065029" cy="19634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28" y="4843007"/>
            <a:ext cx="2101241" cy="14743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23" y="1311730"/>
            <a:ext cx="1839087" cy="20170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05" y="4627436"/>
            <a:ext cx="1455618" cy="1782389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8977" y="3602037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77" y="3049546"/>
            <a:ext cx="2285072" cy="380845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36951" y="560733"/>
            <a:ext cx="5751226" cy="2417815"/>
          </a:xfrm>
          <a:prstGeom prst="wedgeRoundRectCallout">
            <a:avLst>
              <a:gd name="adj1" fmla="val -28054"/>
              <a:gd name="adj2" fmla="val 74529"/>
              <a:gd name="adj3" fmla="val 16667"/>
            </a:avLst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69788" y="553492"/>
            <a:ext cx="5768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Выберите ту картинку, в названии которой звук </a:t>
            </a:r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[</a:t>
            </a:r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Б</a:t>
            </a:r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]</a:t>
            </a:r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в начале слова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40" y="4693180"/>
            <a:ext cx="3143561" cy="1650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78" y="2728620"/>
            <a:ext cx="2466500" cy="17468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64" y="4778027"/>
            <a:ext cx="2497984" cy="19637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30" y="460138"/>
            <a:ext cx="1902718" cy="1953640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4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8977" y="3602037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77" y="3049546"/>
            <a:ext cx="2285072" cy="380845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36951" y="560733"/>
            <a:ext cx="5751226" cy="2417815"/>
          </a:xfrm>
          <a:prstGeom prst="wedgeRoundRectCallout">
            <a:avLst>
              <a:gd name="adj1" fmla="val -28054"/>
              <a:gd name="adj2" fmla="val 74529"/>
              <a:gd name="adj3" fmla="val 16667"/>
            </a:avLst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69788" y="553492"/>
            <a:ext cx="5768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Выберите ту картинку, в названии которой звук </a:t>
            </a:r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[</a:t>
            </a:r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</a:t>
            </a:r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]</a:t>
            </a:r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в конце слова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63" y="2545599"/>
            <a:ext cx="2070867" cy="1650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78" y="4252984"/>
            <a:ext cx="1949745" cy="21989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89" y="4324923"/>
            <a:ext cx="2404998" cy="18657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30" y="834926"/>
            <a:ext cx="2485676" cy="157296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0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8977" y="3602037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77" y="3049546"/>
            <a:ext cx="2285072" cy="380845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36951" y="560733"/>
            <a:ext cx="5751226" cy="2417815"/>
          </a:xfrm>
          <a:prstGeom prst="wedgeRoundRectCallout">
            <a:avLst>
              <a:gd name="adj1" fmla="val -28054"/>
              <a:gd name="adj2" fmla="val 74529"/>
              <a:gd name="adj3" fmla="val 16667"/>
            </a:avLst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69788" y="553492"/>
            <a:ext cx="5768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Выберите ту картинку, в названии которой звук </a:t>
            </a:r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[</a:t>
            </a:r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</a:t>
            </a:r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]</a:t>
            </a:r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в середине слова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594" y="3161392"/>
            <a:ext cx="2422766" cy="2115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70" y="943247"/>
            <a:ext cx="2047123" cy="21290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258" y="4219334"/>
            <a:ext cx="3291190" cy="23367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00" y="4219334"/>
            <a:ext cx="1885696" cy="2306991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258</Words>
  <Application>Microsoft Office PowerPoint</Application>
  <PresentationFormat>Широкоэкранный</PresentationFormat>
  <Paragraphs>28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Bookman Old Style</vt:lpstr>
      <vt:lpstr>Calibri</vt:lpstr>
      <vt:lpstr>Calibri Light</vt:lpstr>
      <vt:lpstr>Тема Office</vt:lpstr>
      <vt:lpstr>ИНТЕРАКТИВНАЯ ИГРА «В гостях у звуков»</vt:lpstr>
      <vt:lpstr>Цель и  задачи</vt:lpstr>
      <vt:lpstr>Правила игры: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игнатова</cp:lastModifiedBy>
  <cp:revision>26</cp:revision>
  <dcterms:created xsi:type="dcterms:W3CDTF">2017-10-17T16:19:14Z</dcterms:created>
  <dcterms:modified xsi:type="dcterms:W3CDTF">2023-02-23T19:15:36Z</dcterms:modified>
</cp:coreProperties>
</file>