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256" r:id="rId2"/>
    <p:sldId id="257" r:id="rId3"/>
    <p:sldId id="258" r:id="rId4"/>
    <p:sldId id="261" r:id="rId5"/>
    <p:sldId id="260" r:id="rId6"/>
    <p:sldId id="262" r:id="rId7"/>
    <p:sldId id="269" r:id="rId8"/>
    <p:sldId id="270" r:id="rId9"/>
    <p:sldId id="271" r:id="rId10"/>
    <p:sldId id="263" r:id="rId11"/>
    <p:sldId id="272" r:id="rId12"/>
    <p:sldId id="273" r:id="rId13"/>
    <p:sldId id="264" r:id="rId14"/>
    <p:sldId id="265" r:id="rId15"/>
    <p:sldId id="274" r:id="rId16"/>
    <p:sldId id="266" r:id="rId17"/>
    <p:sldId id="275" r:id="rId18"/>
    <p:sldId id="267" r:id="rId19"/>
    <p:sldId id="276" r:id="rId20"/>
    <p:sldId id="268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-91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CEAE5E-835D-4F24-8D0A-CA5C848500DD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A4500-9086-426D-8559-C1EA3D95F1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08240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DA4500-9086-426D-8559-C1EA3D95F1C4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89158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A954-3D28-48E1-BA0F-CE9C940A95FB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98258-0572-46E4-BE3C-4C5B511F1D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50987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A954-3D28-48E1-BA0F-CE9C940A95FB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98258-0572-46E4-BE3C-4C5B511F1D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25439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A954-3D28-48E1-BA0F-CE9C940A95FB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98258-0572-46E4-BE3C-4C5B511F1D5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67804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A954-3D28-48E1-BA0F-CE9C940A95FB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98258-0572-46E4-BE3C-4C5B511F1D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16239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A954-3D28-48E1-BA0F-CE9C940A95FB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98258-0572-46E4-BE3C-4C5B511F1D5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2825736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A954-3D28-48E1-BA0F-CE9C940A95FB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98258-0572-46E4-BE3C-4C5B511F1D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244908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A954-3D28-48E1-BA0F-CE9C940A95FB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98258-0572-46E4-BE3C-4C5B511F1D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902942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A954-3D28-48E1-BA0F-CE9C940A95FB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98258-0572-46E4-BE3C-4C5B511F1D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62791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A954-3D28-48E1-BA0F-CE9C940A95FB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98258-0572-46E4-BE3C-4C5B511F1D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38389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A954-3D28-48E1-BA0F-CE9C940A95FB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98258-0572-46E4-BE3C-4C5B511F1D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5495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A954-3D28-48E1-BA0F-CE9C940A95FB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98258-0572-46E4-BE3C-4C5B511F1D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77252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A954-3D28-48E1-BA0F-CE9C940A95FB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98258-0572-46E4-BE3C-4C5B511F1D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40627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A954-3D28-48E1-BA0F-CE9C940A95FB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98258-0572-46E4-BE3C-4C5B511F1D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9179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A954-3D28-48E1-BA0F-CE9C940A95FB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98258-0572-46E4-BE3C-4C5B511F1D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8514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A954-3D28-48E1-BA0F-CE9C940A95FB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98258-0572-46E4-BE3C-4C5B511F1D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52321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A954-3D28-48E1-BA0F-CE9C940A95FB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98258-0572-46E4-BE3C-4C5B511F1D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39707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EA954-3D28-48E1-BA0F-CE9C940A95FB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2098258-0572-46E4-BE3C-4C5B511F1D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83932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641B45A-6C65-4194-98FB-3440397BCF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387927"/>
            <a:ext cx="7766936" cy="1847273"/>
          </a:xfrm>
        </p:spPr>
        <p:txBody>
          <a:bodyPr/>
          <a:lstStyle/>
          <a:p>
            <a:pPr algn="ctr"/>
            <a:r>
              <a:rPr lang="ru-RU" dirty="0"/>
              <a:t>«Рождественский венок»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26554B9-58DC-4F2D-8125-35AE8AD005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2401456"/>
            <a:ext cx="5706533" cy="1237671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Мастер-класс по созданию праздничного новогоднего венка из цветной бумаги детьми 6-7 лет и их родителями</a:t>
            </a:r>
          </a:p>
        </p:txBody>
      </p:sp>
      <p:pic>
        <p:nvPicPr>
          <p:cNvPr id="1026" name="Picture 2" descr="C:\Users\1\Desktop\вено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94740" y="1627252"/>
            <a:ext cx="3317273" cy="49357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90287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2320941F-1C6B-4AB3-B196-D1DA547FB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879" y="412411"/>
            <a:ext cx="8596668" cy="560674"/>
          </a:xfrm>
        </p:spPr>
        <p:txBody>
          <a:bodyPr>
            <a:normAutofit fontScale="90000"/>
          </a:bodyPr>
          <a:lstStyle/>
          <a:p>
            <a:r>
              <a:rPr lang="ru-RU" sz="2400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Изготовим веерные круги малого диаметра (6 шт.):</a:t>
            </a:r>
            <a:r>
              <a:rPr lang="ru-RU" sz="2000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2000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u="sng" dirty="0"/>
              <a:t/>
            </a:r>
            <a:br>
              <a:rPr lang="ru-RU" u="sng" dirty="0"/>
            </a:br>
            <a:endParaRPr lang="ru-RU" u="sng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0AE54E0-0627-43DE-98A3-3F5BB750EE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58029" y="1572393"/>
            <a:ext cx="4096869" cy="307265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D3AA9519-CBFA-4D5A-87F3-8F1F8E48C3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787055" y="1578911"/>
            <a:ext cx="4096871" cy="30726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3122AFF-A4BA-419C-969A-72EDF4A0019F}"/>
              </a:ext>
            </a:extLst>
          </p:cNvPr>
          <p:cNvSpPr txBox="1"/>
          <p:nvPr/>
        </p:nvSpPr>
        <p:spPr>
          <a:xfrm>
            <a:off x="1524000" y="6260923"/>
            <a:ext cx="2788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1F361D4-2761-4AAD-A5BF-5173045DFADF}"/>
              </a:ext>
            </a:extLst>
          </p:cNvPr>
          <p:cNvSpPr txBox="1"/>
          <p:nvPr/>
        </p:nvSpPr>
        <p:spPr>
          <a:xfrm>
            <a:off x="6299163" y="5450541"/>
            <a:ext cx="30726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2. Сложить в гармошки, а затем сложить пополам каждую гармошку.</a:t>
            </a:r>
            <a:br>
              <a:rPr lang="ru-RU" dirty="0"/>
            </a:br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78E5853-83A7-4C6E-9E06-695CF84B4CF7}"/>
              </a:ext>
            </a:extLst>
          </p:cNvPr>
          <p:cNvSpPr txBox="1"/>
          <p:nvPr/>
        </p:nvSpPr>
        <p:spPr>
          <a:xfrm>
            <a:off x="914400" y="5244353"/>
            <a:ext cx="40341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1. Нарезать полоски в таких же цветовых тонах (3 шт. красных оттенков и 3 шт. зеленых  оттенков) размером 27*5 см. Расчертить метки шириной 1,5 см.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35465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327BFD6-FA16-4677-986E-49D40E061C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9666" y="690317"/>
            <a:ext cx="3106068" cy="413096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8DF9508-FE10-4261-921B-14FBAC2A98D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18371" y="690316"/>
            <a:ext cx="2989134" cy="41364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4E4EEEE-2B2D-41F0-A263-9A0458D4CC1D}"/>
              </a:ext>
            </a:extLst>
          </p:cNvPr>
          <p:cNvSpPr txBox="1"/>
          <p:nvPr/>
        </p:nvSpPr>
        <p:spPr>
          <a:xfrm>
            <a:off x="5518371" y="5109882"/>
            <a:ext cx="29891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4. Ножницами </a:t>
            </a:r>
            <a:r>
              <a:rPr lang="ru-RU" dirty="0" err="1"/>
              <a:t>отдекорировать</a:t>
            </a:r>
            <a:r>
              <a:rPr lang="ru-RU" dirty="0"/>
              <a:t> края.</a:t>
            </a:r>
            <a:br>
              <a:rPr lang="ru-RU" dirty="0"/>
            </a:b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4E18135-C8F6-4ED0-8474-8EC7AAC159E7}"/>
              </a:ext>
            </a:extLst>
          </p:cNvPr>
          <p:cNvSpPr txBox="1"/>
          <p:nvPr/>
        </p:nvSpPr>
        <p:spPr>
          <a:xfrm>
            <a:off x="999666" y="5109881"/>
            <a:ext cx="3106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3. Сложить пополам каждую деталь ( их будет 6 </a:t>
            </a:r>
            <a:r>
              <a:rPr lang="ru-RU" dirty="0" err="1"/>
              <a:t>шт</a:t>
            </a:r>
            <a:r>
              <a:rPr lang="ru-RU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xmlns="" val="34709793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DE0E409-95A9-4ED2-9D2E-56B1C3892E4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975" y="561875"/>
            <a:ext cx="3092824" cy="412711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6A90C2C-1059-41F6-80F4-E2E9AE97010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25537" y="531453"/>
            <a:ext cx="3097240" cy="411963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C8D98F1-3338-475D-9841-A187F6EEDCB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56775" y="559944"/>
            <a:ext cx="3097240" cy="41196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FA2C2EB-8439-4A25-A3F9-AA46ED21D68B}"/>
              </a:ext>
            </a:extLst>
          </p:cNvPr>
          <p:cNvSpPr txBox="1"/>
          <p:nvPr/>
        </p:nvSpPr>
        <p:spPr>
          <a:xfrm>
            <a:off x="471975" y="5095474"/>
            <a:ext cx="3400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5. Склеить сложенную  пополам каждую деталь.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E228EB0-E488-44C6-8CB7-3C122382B124}"/>
              </a:ext>
            </a:extLst>
          </p:cNvPr>
          <p:cNvSpPr txBox="1"/>
          <p:nvPr/>
        </p:nvSpPr>
        <p:spPr>
          <a:xfrm>
            <a:off x="4325537" y="5095474"/>
            <a:ext cx="30972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6. Затем развернуть и склеить с другой стороны так, чтобы получился малый веерный круг.</a:t>
            </a:r>
            <a:br>
              <a:rPr lang="ru-RU" dirty="0"/>
            </a:b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AC44739-D4FD-4161-8822-8928DE6F1D4F}"/>
              </a:ext>
            </a:extLst>
          </p:cNvPr>
          <p:cNvSpPr txBox="1"/>
          <p:nvPr/>
        </p:nvSpPr>
        <p:spPr>
          <a:xfrm>
            <a:off x="8356775" y="5095474"/>
            <a:ext cx="30972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7. Аналогично изготовить еще 5 шт. ( всего должно быть 6 шт.)</a:t>
            </a:r>
          </a:p>
        </p:txBody>
      </p:sp>
    </p:spTree>
    <p:extLst>
      <p:ext uri="{BB962C8B-B14F-4D97-AF65-F5344CB8AC3E}">
        <p14:creationId xmlns:p14="http://schemas.microsoft.com/office/powerpoint/2010/main" xmlns="" val="4000381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FAF5EC0A-3866-49DF-8150-D125F1EFA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328" y="564777"/>
            <a:ext cx="8596668" cy="732374"/>
          </a:xfrm>
        </p:spPr>
        <p:txBody>
          <a:bodyPr>
            <a:normAutofit fontScale="90000"/>
          </a:bodyPr>
          <a:lstStyle/>
          <a:p>
            <a:r>
              <a:rPr lang="ru-RU" sz="2700" u="sng" dirty="0"/>
              <a:t>Украшаем малые верные круги:</a:t>
            </a:r>
            <a:br>
              <a:rPr lang="ru-RU" sz="2700" u="sng" dirty="0"/>
            </a:b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BB1BC2B-0D13-40F9-805C-9BCB9AA161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6895" y="1810584"/>
            <a:ext cx="4107465" cy="30805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83FFDE4-ED86-4ED9-A4D7-C42B6E00F4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002662" y="1810583"/>
            <a:ext cx="4107466" cy="30806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FAF4F84-5DF2-4FEF-B83D-4ECBF26D0F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8057641" y="1810584"/>
            <a:ext cx="4107467" cy="3080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0E4E900-758C-4E1D-B3B0-A0FC564D7DD7}"/>
              </a:ext>
            </a:extLst>
          </p:cNvPr>
          <p:cNvSpPr txBox="1"/>
          <p:nvPr/>
        </p:nvSpPr>
        <p:spPr>
          <a:xfrm>
            <a:off x="540328" y="5647766"/>
            <a:ext cx="3080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1. Нарезаем «</a:t>
            </a:r>
            <a:r>
              <a:rPr lang="ru-RU" dirty="0" err="1"/>
              <a:t>сердцевинки</a:t>
            </a:r>
            <a:r>
              <a:rPr lang="ru-RU" dirty="0"/>
              <a:t>» диаметром 3 см в любом стиле.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3552418-73F1-4136-8867-3D5C33AAF496}"/>
              </a:ext>
            </a:extLst>
          </p:cNvPr>
          <p:cNvSpPr txBox="1"/>
          <p:nvPr/>
        </p:nvSpPr>
        <p:spPr>
          <a:xfrm>
            <a:off x="4329953" y="5560850"/>
            <a:ext cx="36755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2. Приклеиваем  «</a:t>
            </a:r>
            <a:r>
              <a:rPr lang="ru-RU" dirty="0" err="1"/>
              <a:t>сердцевинки</a:t>
            </a:r>
            <a:r>
              <a:rPr lang="ru-RU" dirty="0"/>
              <a:t>» в центры  кругов и украшаем пуговками, стразами, бантиками, </a:t>
            </a:r>
            <a:r>
              <a:rPr lang="ru-RU" dirty="0" err="1"/>
              <a:t>шнурочками</a:t>
            </a:r>
            <a:r>
              <a:rPr lang="ru-RU" dirty="0"/>
              <a:t> и т.д.</a:t>
            </a:r>
            <a:br>
              <a:rPr lang="ru-RU" dirty="0"/>
            </a:b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E3CB441-49ED-47BB-86C0-A843664DB6B6}"/>
              </a:ext>
            </a:extLst>
          </p:cNvPr>
          <p:cNvSpPr txBox="1"/>
          <p:nvPr/>
        </p:nvSpPr>
        <p:spPr>
          <a:xfrm>
            <a:off x="8571074" y="5560850"/>
            <a:ext cx="3080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3. Предложите ребенку проявить свою фантазию.</a:t>
            </a:r>
          </a:p>
        </p:txBody>
      </p:sp>
    </p:spTree>
    <p:extLst>
      <p:ext uri="{BB962C8B-B14F-4D97-AF65-F5344CB8AC3E}">
        <p14:creationId xmlns:p14="http://schemas.microsoft.com/office/powerpoint/2010/main" xmlns="" val="24057964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F23B820-AE0D-488E-8DCF-E01E48F6E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864" y="336482"/>
            <a:ext cx="5214560" cy="475094"/>
          </a:xfrm>
        </p:spPr>
        <p:txBody>
          <a:bodyPr>
            <a:normAutofit fontScale="90000"/>
          </a:bodyPr>
          <a:lstStyle/>
          <a:p>
            <a:r>
              <a:rPr lang="ru-RU" sz="2200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Декорируем большие веерные круги:</a:t>
            </a:r>
            <a:br>
              <a:rPr lang="ru-RU" sz="2200" u="sng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ru-RU" sz="1800" u="sng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49902C6-C9EF-4E49-9098-83727D7578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924989" y="1594040"/>
            <a:ext cx="4207437" cy="315557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DCC2093-5EEC-4E73-8C60-3F08A23CBD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581790" y="923040"/>
            <a:ext cx="4974295" cy="37307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ACE755-DD13-488F-B851-0858EB290D61}"/>
              </a:ext>
            </a:extLst>
          </p:cNvPr>
          <p:cNvSpPr txBox="1"/>
          <p:nvPr/>
        </p:nvSpPr>
        <p:spPr>
          <a:xfrm>
            <a:off x="1371600" y="5532082"/>
            <a:ext cx="3234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1. Возвращаемся к большим веерным кругам.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43D7E8C-70A4-4030-A84E-A7D0BB4D1E5E}"/>
              </a:ext>
            </a:extLst>
          </p:cNvPr>
          <p:cNvSpPr txBox="1"/>
          <p:nvPr/>
        </p:nvSpPr>
        <p:spPr>
          <a:xfrm>
            <a:off x="6203577" y="5379731"/>
            <a:ext cx="37307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2. Вырезаем из цветной бумаги круги диаметром 6 см. («</a:t>
            </a:r>
            <a:r>
              <a:rPr lang="ru-RU" dirty="0" err="1"/>
              <a:t>сердцевинки</a:t>
            </a:r>
            <a:r>
              <a:rPr lang="ru-RU" dirty="0"/>
              <a:t>»).</a:t>
            </a:r>
          </a:p>
        </p:txBody>
      </p:sp>
    </p:spTree>
    <p:extLst>
      <p:ext uri="{BB962C8B-B14F-4D97-AF65-F5344CB8AC3E}">
        <p14:creationId xmlns:p14="http://schemas.microsoft.com/office/powerpoint/2010/main" xmlns="" val="39079191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B712E97-FB8B-4E03-8F1A-2D595B74F33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6863" y="580873"/>
            <a:ext cx="6188713" cy="58737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3B16025-2B93-4B75-A8B3-5A7E98DF0FA4}"/>
              </a:ext>
            </a:extLst>
          </p:cNvPr>
          <p:cNvSpPr txBox="1"/>
          <p:nvPr/>
        </p:nvSpPr>
        <p:spPr>
          <a:xfrm>
            <a:off x="7342094" y="2940424"/>
            <a:ext cx="44285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3. Декорируем «</a:t>
            </a:r>
            <a:r>
              <a:rPr lang="ru-RU" dirty="0" err="1"/>
              <a:t>сердцевинки</a:t>
            </a:r>
            <a:r>
              <a:rPr lang="ru-RU" dirty="0"/>
              <a:t>» предметными картинками (их можно вырезать так же из бумаги) – валенок, варежка, </a:t>
            </a:r>
            <a:r>
              <a:rPr lang="ru-RU" dirty="0" err="1"/>
              <a:t>снеговички</a:t>
            </a:r>
            <a:r>
              <a:rPr lang="ru-RU" dirty="0"/>
              <a:t>, елочки, </a:t>
            </a:r>
            <a:r>
              <a:rPr lang="ru-RU" dirty="0" err="1"/>
              <a:t>печенюшка</a:t>
            </a:r>
            <a:r>
              <a:rPr lang="ru-RU" dirty="0"/>
              <a:t>, снежинка или украсить подручными средствами (материалом для декора).</a:t>
            </a:r>
          </a:p>
        </p:txBody>
      </p:sp>
    </p:spTree>
    <p:extLst>
      <p:ext uri="{BB962C8B-B14F-4D97-AF65-F5344CB8AC3E}">
        <p14:creationId xmlns:p14="http://schemas.microsoft.com/office/powerpoint/2010/main" xmlns="" val="3303170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A9D0427-5D17-488A-9529-0B0C981B0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491" y="551480"/>
            <a:ext cx="3464361" cy="327834"/>
          </a:xfrm>
        </p:spPr>
        <p:txBody>
          <a:bodyPr>
            <a:noAutofit/>
          </a:bodyPr>
          <a:lstStyle/>
          <a:p>
            <a:r>
              <a:rPr lang="ru-RU" sz="2400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Декорируем кольцо:</a:t>
            </a:r>
            <a:br>
              <a:rPr lang="ru-RU" sz="2400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ru-RU" sz="2400" b="1" u="sng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ECB1774-DAED-4600-B21A-8A9CCEDFEB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12926" y="1900858"/>
            <a:ext cx="4268520" cy="320139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1D66338-5532-4784-8DC7-B7034C3DFB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208491" y="920530"/>
            <a:ext cx="4745317" cy="35589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A995E95-2749-4F6D-817D-5228C3DE75F7}"/>
              </a:ext>
            </a:extLst>
          </p:cNvPr>
          <p:cNvSpPr txBox="1"/>
          <p:nvPr/>
        </p:nvSpPr>
        <p:spPr>
          <a:xfrm>
            <a:off x="1146491" y="5862917"/>
            <a:ext cx="3201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1. Приготовить кольцо и большие веерные круги.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6B6782-256B-4C75-ABB3-A096EF05FD7B}"/>
              </a:ext>
            </a:extLst>
          </p:cNvPr>
          <p:cNvSpPr txBox="1"/>
          <p:nvPr/>
        </p:nvSpPr>
        <p:spPr>
          <a:xfrm>
            <a:off x="5801655" y="5244353"/>
            <a:ext cx="43015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2. К кольцу сверху прикрепить  красную ленту (пришить или прикрепить с помощью степлера), оставив сверху петлю. Завязать бантик.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224303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0CF97E4-8F77-4E9C-8D1B-793B8394B9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5059" y="506988"/>
            <a:ext cx="4316144" cy="57548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6063866-8B97-4993-B5D8-C6ECFFF98CCA}"/>
              </a:ext>
            </a:extLst>
          </p:cNvPr>
          <p:cNvSpPr txBox="1"/>
          <p:nvPr/>
        </p:nvSpPr>
        <p:spPr>
          <a:xfrm>
            <a:off x="6230470" y="2734236"/>
            <a:ext cx="377414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3. Приклеить большие веерные круги чередуя по цвету. Используем клей с сильным свойством склеивания («Титан» или клеевой пистолет , который использует взрослый).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20744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C46C270-9046-4429-A0E0-89504A1C0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612" y="609600"/>
            <a:ext cx="6304108" cy="573742"/>
          </a:xfrm>
        </p:spPr>
        <p:txBody>
          <a:bodyPr>
            <a:normAutofit fontScale="90000"/>
          </a:bodyPr>
          <a:lstStyle/>
          <a:p>
            <a:r>
              <a:rPr lang="ru-RU" sz="2400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Завершаем венок:</a:t>
            </a:r>
            <a:br>
              <a:rPr lang="ru-RU" sz="2400" u="sng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ru-RU" sz="1600" u="sng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FD6D034-84F5-48C1-A442-1ED55897E2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37887" y="1829768"/>
            <a:ext cx="4264617" cy="319846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7063771-BE23-4936-A2B4-99E0192DC5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386627" y="590517"/>
            <a:ext cx="4264617" cy="38417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D89CCF1-1D4A-4C95-AF71-4256B1260D33}"/>
              </a:ext>
            </a:extLst>
          </p:cNvPr>
          <p:cNvSpPr txBox="1"/>
          <p:nvPr/>
        </p:nvSpPr>
        <p:spPr>
          <a:xfrm>
            <a:off x="770964" y="5902369"/>
            <a:ext cx="3198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1. Возьмите малые веерные круги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A546271-A258-41B1-81DC-536BECED6B9A}"/>
              </a:ext>
            </a:extLst>
          </p:cNvPr>
          <p:cNvSpPr txBox="1"/>
          <p:nvPr/>
        </p:nvSpPr>
        <p:spPr>
          <a:xfrm>
            <a:off x="5598042" y="4874217"/>
            <a:ext cx="38417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2. Если места между большими веерными кругами получилось мало, то наклеиваем малые веерные круги сверху между большими (накладываем малый круг на два больших сверху).</a:t>
            </a:r>
          </a:p>
        </p:txBody>
      </p:sp>
    </p:spTree>
    <p:extLst>
      <p:ext uri="{BB962C8B-B14F-4D97-AF65-F5344CB8AC3E}">
        <p14:creationId xmlns:p14="http://schemas.microsoft.com/office/powerpoint/2010/main" xmlns="" val="20987414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302E23C-469F-41E9-8235-D9DDDECF77D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181" y="335012"/>
            <a:ext cx="4554107" cy="61879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A542B76-223D-4553-AABF-90DB78C30A0E}"/>
              </a:ext>
            </a:extLst>
          </p:cNvPr>
          <p:cNvSpPr txBox="1"/>
          <p:nvPr/>
        </p:nvSpPr>
        <p:spPr>
          <a:xfrm>
            <a:off x="6418713" y="2698376"/>
            <a:ext cx="379208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3. Приклеить малые веерные круги между большими кругами клеем покрепче по составу («Титан» или клеевым пистолетом).</a:t>
            </a:r>
            <a:br>
              <a:rPr lang="ru-RU" dirty="0"/>
            </a:br>
            <a:r>
              <a:rPr lang="ru-RU" dirty="0"/>
              <a:t> Для прочного склеивания можно положить на круги утяжелители (небольшой пресс), оставив их на 15-20 минут.</a:t>
            </a:r>
            <a:br>
              <a:rPr lang="ru-RU" dirty="0"/>
            </a:br>
            <a:r>
              <a:rPr lang="ru-RU" dirty="0"/>
              <a:t> Ваш Рождественский венок готов!</a:t>
            </a:r>
          </a:p>
        </p:txBody>
      </p:sp>
    </p:spTree>
    <p:extLst>
      <p:ext uri="{BB962C8B-B14F-4D97-AF65-F5344CB8AC3E}">
        <p14:creationId xmlns:p14="http://schemas.microsoft.com/office/powerpoint/2010/main" xmlns="" val="1623311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D50D58-475D-402A-8774-A2EFD2F3B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932328"/>
            <a:ext cx="8596668" cy="998071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Актуальность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E663D1A-9036-4397-9276-F8F1F714C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Данный мастер-класс предназначен воспитанников детского сада и их родителей. Совместное творчество родителей и детей сближает, особенно при подготовке к новогодним и рождественским праздникам.</a:t>
            </a:r>
          </a:p>
          <a:p>
            <a:pPr marL="0" indent="0">
              <a:buNone/>
            </a:pPr>
            <a:r>
              <a:rPr lang="ru-RU" dirty="0"/>
              <a:t>Работа с бумагой как одно из направлений художественно-эстетического развития дошкольников помогает им развивать умственные способности, познавательный интерес, коммуникативные навыки, активизирует самостоятельную, познавательную деятельность. Данная тема показывает взаимосвязь различных видов деятельности в работе с детьми, прослеживает развитие воспитанников на протяжении всего периода работы и имеет перспективы для дальнейшего его развития.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2527881-1F3C-435E-950E-F8C633D6C2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9598" y="379410"/>
            <a:ext cx="2198947" cy="149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29160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B54E170-259C-4067-8AEB-E1E9C1C61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6316" y="2937165"/>
            <a:ext cx="8596668" cy="2937162"/>
          </a:xfrm>
        </p:spPr>
        <p:txBody>
          <a:bodyPr/>
          <a:lstStyle/>
          <a:p>
            <a:pPr algn="ctr"/>
            <a:r>
              <a:rPr lang="ru-RU" b="1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xmlns="" val="893992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F21934E-A7BF-4F7F-A36A-BAEEF2E16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142" y="618564"/>
            <a:ext cx="8200860" cy="2286001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Цель: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b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Содействие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развитию познавательного интереса, творческих способностей,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детей старшего дошкольного возраста, посредством изготовления рождественского венка.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022A010-8D3C-4DA2-A1B3-052130594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826327"/>
            <a:ext cx="8596668" cy="2552497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  <a:p>
            <a:pPr marL="0" indent="0">
              <a:buNone/>
            </a:pPr>
            <a:r>
              <a:rPr lang="ru-RU" sz="7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Задачи:</a:t>
            </a:r>
          </a:p>
          <a:p>
            <a:pPr marL="0" indent="0">
              <a:buNone/>
            </a:pPr>
            <a:r>
              <a:rPr lang="ru-RU" sz="7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1. Вовлечь родителей и детей в совместную творческую деятельность по изготовлению Рождественского венка.</a:t>
            </a:r>
          </a:p>
          <a:p>
            <a:pPr marL="0" indent="0">
              <a:buNone/>
            </a:pPr>
            <a:r>
              <a:rPr lang="ru-RU" sz="7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2. Обеспечить развитие познавательного интереса и творческих способностей в процессе практической деятельности.</a:t>
            </a:r>
          </a:p>
          <a:p>
            <a:pPr marL="0" indent="0">
              <a:buNone/>
            </a:pPr>
            <a:r>
              <a:rPr lang="ru-RU" sz="7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3. Развивать творческое воображение, самостоятельность, коллективизм.</a:t>
            </a:r>
          </a:p>
          <a:p>
            <a:pPr marL="0" indent="0">
              <a:buNone/>
            </a:pPr>
            <a:r>
              <a:rPr lang="ru-RU" sz="7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4. Развивать художественные и конструкторско-технологические способности, эстетический вкус.</a:t>
            </a:r>
            <a:endParaRPr lang="ru-RU" sz="3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8365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BB83591F-5516-4E5F-8DEC-D2E87F858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5" y="358589"/>
            <a:ext cx="8596668" cy="717176"/>
          </a:xfrm>
        </p:spPr>
        <p:txBody>
          <a:bodyPr>
            <a:normAutofit/>
          </a:bodyPr>
          <a:lstStyle/>
          <a:p>
            <a:r>
              <a:rPr lang="ru-RU" sz="2800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Вам понадобятся материалы: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5FD437E0-96D6-4E1D-8D06-D208478563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335" y="1255059"/>
            <a:ext cx="8596668" cy="4957482"/>
          </a:xfrm>
        </p:spPr>
        <p:txBody>
          <a:bodyPr>
            <a:normAutofit fontScale="25000" lnSpcReduction="20000"/>
          </a:bodyPr>
          <a:lstStyle/>
          <a:p>
            <a:r>
              <a:rPr lang="ru-RU" sz="7200" dirty="0"/>
              <a:t>1</a:t>
            </a:r>
            <a:r>
              <a:rPr lang="ru-RU" sz="7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Гофрированный картон</a:t>
            </a:r>
          </a:p>
          <a:p>
            <a:r>
              <a:rPr lang="ru-RU" sz="7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2. Белая бумага</a:t>
            </a:r>
          </a:p>
          <a:p>
            <a:r>
              <a:rPr lang="ru-RU" sz="7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3. Зеленые ленты трех цветов по 1м длиной (для декорирования кольца) и 1 лента красного цвета 1м для подвешивания венка</a:t>
            </a:r>
          </a:p>
          <a:p>
            <a:r>
              <a:rPr lang="ru-RU" sz="7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4. Цветная бумага</a:t>
            </a:r>
          </a:p>
          <a:p>
            <a:r>
              <a:rPr lang="ru-RU" sz="7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5. Ножницы</a:t>
            </a:r>
          </a:p>
          <a:p>
            <a:r>
              <a:rPr lang="ru-RU" sz="7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6. Клей: ПВА, «Титан» </a:t>
            </a:r>
          </a:p>
          <a:p>
            <a:r>
              <a:rPr lang="ru-RU" sz="7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7. Линейка</a:t>
            </a:r>
          </a:p>
          <a:p>
            <a:r>
              <a:rPr lang="ru-RU" sz="7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8. Скрепки</a:t>
            </a:r>
          </a:p>
          <a:p>
            <a:r>
              <a:rPr lang="ru-RU" sz="7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9. Нитки</a:t>
            </a:r>
          </a:p>
          <a:p>
            <a:r>
              <a:rPr lang="ru-RU" sz="7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10. Ленты самой маленькой ширины для декорирования (бантики)</a:t>
            </a:r>
          </a:p>
          <a:p>
            <a:r>
              <a:rPr lang="ru-RU" sz="7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11.  Мелкий материал  для декора (пуговицы, наклейки, снежинки, стразы и    т.д.)</a:t>
            </a:r>
          </a:p>
          <a:p>
            <a:r>
              <a:rPr lang="ru-RU" sz="7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12. Фломастеры, маркеры, простой карандаш</a:t>
            </a:r>
          </a:p>
          <a:p>
            <a:r>
              <a:rPr lang="ru-RU" sz="7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13. Степлер или иголка с ниткой красного цвета</a:t>
            </a:r>
          </a:p>
          <a:p>
            <a:pPr marL="457200" indent="-457200">
              <a:buAutoNum type="arabicPeriod"/>
            </a:pPr>
            <a:endParaRPr lang="ru-RU" dirty="0"/>
          </a:p>
          <a:p>
            <a:pPr marL="457200" indent="-457200">
              <a:buAutoNum type="arabicPeriod"/>
            </a:pPr>
            <a:endParaRPr lang="ru-RU" dirty="0"/>
          </a:p>
          <a:p>
            <a:pPr marL="457200" indent="-4572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13658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0E18647C-8A0E-495F-BDC3-5A3B31AED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5" y="406401"/>
            <a:ext cx="8596668" cy="860400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Этапы работы: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911F3B98-2661-496B-84A6-C5D3D28A7B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335" y="1533236"/>
            <a:ext cx="8596668" cy="860401"/>
          </a:xfrm>
        </p:spPr>
        <p:txBody>
          <a:bodyPr>
            <a:normAutofit/>
          </a:bodyPr>
          <a:lstStyle/>
          <a:p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indent="-457200">
              <a:buAutoNum type="arabicPeriod"/>
            </a:pP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indent="-457200">
              <a:buAutoNum type="arabicPeriod"/>
            </a:pP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indent="-457200">
              <a:buAutoNum type="arabicPeriod"/>
            </a:pPr>
            <a:endParaRPr lang="ru-RU" dirty="0"/>
          </a:p>
          <a:p>
            <a:pPr marL="457200" indent="-457200">
              <a:buAutoNum type="arabicPeriod"/>
            </a:pP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A5935CB-3B8D-4F2C-BA16-756AC0125B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206427" y="1980318"/>
            <a:ext cx="3576647" cy="268248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4F1FD00-3B2F-4056-851D-AD6AC0931A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506167" y="2000092"/>
            <a:ext cx="3578143" cy="268360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CF68DDD-0817-4D32-BB56-135600DCF1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7386572" y="2010928"/>
            <a:ext cx="3578143" cy="26836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8543681-4607-41E9-BBB0-97777DFD999D}"/>
              </a:ext>
            </a:extLst>
          </p:cNvPr>
          <p:cNvSpPr txBox="1"/>
          <p:nvPr/>
        </p:nvSpPr>
        <p:spPr>
          <a:xfrm>
            <a:off x="240655" y="5376321"/>
            <a:ext cx="2888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1. Вырезать круг из гофрированного картона диаметром 24 см.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42D902B-C421-4759-A494-C81B7C28FDB1}"/>
              </a:ext>
            </a:extLst>
          </p:cNvPr>
          <p:cNvSpPr txBox="1"/>
          <p:nvPr/>
        </p:nvSpPr>
        <p:spPr>
          <a:xfrm>
            <a:off x="7833839" y="5376321"/>
            <a:ext cx="26836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3. Обмотать кольцо лентами и закрепить клеем или степлером.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44CC9BC-51AD-4C26-8F9D-1944B0195963}"/>
              </a:ext>
            </a:extLst>
          </p:cNvPr>
          <p:cNvSpPr txBox="1"/>
          <p:nvPr/>
        </p:nvSpPr>
        <p:spPr>
          <a:xfrm>
            <a:off x="3953435" y="5376321"/>
            <a:ext cx="26836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2. Вырезать середину, оставив ширину кольца 4 см. обклеить его белой бумагой.</a:t>
            </a:r>
          </a:p>
        </p:txBody>
      </p:sp>
    </p:spTree>
    <p:extLst>
      <p:ext uri="{BB962C8B-B14F-4D97-AF65-F5344CB8AC3E}">
        <p14:creationId xmlns:p14="http://schemas.microsoft.com/office/powerpoint/2010/main" xmlns="" val="3840277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CDFC1E44-7DF7-483F-8CB3-02FB03480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812" y="309470"/>
            <a:ext cx="8933344" cy="891801"/>
          </a:xfrm>
        </p:spPr>
        <p:txBody>
          <a:bodyPr>
            <a:normAutofit fontScale="90000"/>
          </a:bodyPr>
          <a:lstStyle/>
          <a:p>
            <a:r>
              <a:rPr lang="ru-RU" sz="2000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Сделаем первый веерный круг (их будет шесть – 3шт. в красных тонах и 3шт. в зеленых тонах):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ru-RU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A68F7C8-3174-4509-9F06-3DD17BB9AC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07819" y="1515350"/>
            <a:ext cx="4190049" cy="314253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B8913DC-CFDB-48F1-BC54-173325085C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263375" y="1515350"/>
            <a:ext cx="4190049" cy="31425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F5FBF7E-B275-434C-8E94-765BDC3B88A9}"/>
              </a:ext>
            </a:extLst>
          </p:cNvPr>
          <p:cNvSpPr txBox="1"/>
          <p:nvPr/>
        </p:nvSpPr>
        <p:spPr>
          <a:xfrm>
            <a:off x="1131575" y="5351929"/>
            <a:ext cx="3142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1. Для одного круга понадобятся два прямоугольника размерами 16,5*10 см.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896B8F2-426A-4A51-AE27-90BF66B2D9C0}"/>
              </a:ext>
            </a:extLst>
          </p:cNvPr>
          <p:cNvSpPr txBox="1"/>
          <p:nvPr/>
        </p:nvSpPr>
        <p:spPr>
          <a:xfrm>
            <a:off x="5787131" y="5468470"/>
            <a:ext cx="3142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2. Расчертить разметку для сгибов шириной в 1,5 см.</a:t>
            </a:r>
          </a:p>
        </p:txBody>
      </p:sp>
    </p:spTree>
    <p:extLst>
      <p:ext uri="{BB962C8B-B14F-4D97-AF65-F5344CB8AC3E}">
        <p14:creationId xmlns:p14="http://schemas.microsoft.com/office/powerpoint/2010/main" xmlns="" val="236809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1B25EF1-8981-48AC-A3E8-8EDA5EAFCDA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8897" y="667046"/>
            <a:ext cx="3550022" cy="472560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66216F7-94E2-4931-8E68-B4F16937F54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13462" y="667046"/>
            <a:ext cx="3550023" cy="47256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A2F2476-2280-4029-AF2D-8887F96184C5}"/>
              </a:ext>
            </a:extLst>
          </p:cNvPr>
          <p:cNvSpPr txBox="1"/>
          <p:nvPr/>
        </p:nvSpPr>
        <p:spPr>
          <a:xfrm>
            <a:off x="788897" y="5576048"/>
            <a:ext cx="3550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3. Собрать прямоугольники в гармошку.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1DDCA7C-F3AA-4C44-AAF6-761BB3F10115}"/>
              </a:ext>
            </a:extLst>
          </p:cNvPr>
          <p:cNvSpPr txBox="1"/>
          <p:nvPr/>
        </p:nvSpPr>
        <p:spPr>
          <a:xfrm>
            <a:off x="5313462" y="5647765"/>
            <a:ext cx="3550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4. </a:t>
            </a:r>
            <a:r>
              <a:rPr lang="ru-RU" dirty="0" err="1"/>
              <a:t>Отдекорировать</a:t>
            </a:r>
            <a:r>
              <a:rPr lang="ru-RU" dirty="0"/>
              <a:t> края ножницами. </a:t>
            </a:r>
          </a:p>
        </p:txBody>
      </p:sp>
    </p:spTree>
    <p:extLst>
      <p:ext uri="{BB962C8B-B14F-4D97-AF65-F5344CB8AC3E}">
        <p14:creationId xmlns:p14="http://schemas.microsoft.com/office/powerpoint/2010/main" xmlns="" val="3381551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BD8F8FA-EACA-4A6C-947C-969304E054E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4163" y="458859"/>
            <a:ext cx="3318895" cy="441794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CB06E87-6704-4574-9BFE-7E71415D3F4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01814" y="458859"/>
            <a:ext cx="3318894" cy="44352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1F57627-49C4-428B-823B-9562799D891F}"/>
              </a:ext>
            </a:extLst>
          </p:cNvPr>
          <p:cNvSpPr txBox="1"/>
          <p:nvPr/>
        </p:nvSpPr>
        <p:spPr>
          <a:xfrm>
            <a:off x="984163" y="5316071"/>
            <a:ext cx="33188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5. Сложить одну деталь пополам и склеить ее, также сделать вторую.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8E89AC6-BD0F-4078-A61A-DBF66C315077}"/>
              </a:ext>
            </a:extLst>
          </p:cNvPr>
          <p:cNvSpPr txBox="1"/>
          <p:nvPr/>
        </p:nvSpPr>
        <p:spPr>
          <a:xfrm>
            <a:off x="5401814" y="5199529"/>
            <a:ext cx="3318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6. Развернуть и склеить между собой две готовые детали.</a:t>
            </a:r>
          </a:p>
        </p:txBody>
      </p:sp>
    </p:spTree>
    <p:extLst>
      <p:ext uri="{BB962C8B-B14F-4D97-AF65-F5344CB8AC3E}">
        <p14:creationId xmlns:p14="http://schemas.microsoft.com/office/powerpoint/2010/main" xmlns="" val="625976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11EBC72-8A6E-47E0-B2A0-F82E7739A2B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8871" y="644446"/>
            <a:ext cx="3339798" cy="443961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B33FB68-ACAE-4E12-B5D8-4D24BF2219A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40186" y="672387"/>
            <a:ext cx="3327330" cy="44396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C9D9233-181F-4874-B76C-F80EA2F63C38}"/>
              </a:ext>
            </a:extLst>
          </p:cNvPr>
          <p:cNvSpPr txBox="1"/>
          <p:nvPr/>
        </p:nvSpPr>
        <p:spPr>
          <a:xfrm>
            <a:off x="1048871" y="5333999"/>
            <a:ext cx="34155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7. Развернуть и склеить между собой две готовые детали. Веерный круг готов!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0AC03AB-2A57-45F0-9D7E-863D8E06AB39}"/>
              </a:ext>
            </a:extLst>
          </p:cNvPr>
          <p:cNvSpPr txBox="1"/>
          <p:nvPr/>
        </p:nvSpPr>
        <p:spPr>
          <a:xfrm>
            <a:off x="5540185" y="5486399"/>
            <a:ext cx="3327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8. Так же изготовить еще 5 веерных кругов.</a:t>
            </a:r>
          </a:p>
        </p:txBody>
      </p:sp>
    </p:spTree>
    <p:extLst>
      <p:ext uri="{BB962C8B-B14F-4D97-AF65-F5344CB8AC3E}">
        <p14:creationId xmlns:p14="http://schemas.microsoft.com/office/powerpoint/2010/main" xmlns="" val="3485808404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311</TotalTime>
  <Words>759</Words>
  <Application>Microsoft Office PowerPoint</Application>
  <PresentationFormat>Произвольный</PresentationFormat>
  <Paragraphs>72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Аспект</vt:lpstr>
      <vt:lpstr>«Рождественский венок»</vt:lpstr>
      <vt:lpstr>Актуальность</vt:lpstr>
      <vt:lpstr>Цель:  Содействие развитию познавательного интереса, творческих способностей, детей старшего дошкольного возраста, посредством изготовления рождественского венка.</vt:lpstr>
      <vt:lpstr>Вам понадобятся материалы:</vt:lpstr>
      <vt:lpstr>Этапы работы:</vt:lpstr>
      <vt:lpstr>Сделаем первый веерный круг (их будет шесть – 3шт. в красных тонах и 3шт. в зеленых тонах):     </vt:lpstr>
      <vt:lpstr>Слайд 7</vt:lpstr>
      <vt:lpstr>Слайд 8</vt:lpstr>
      <vt:lpstr>Слайд 9</vt:lpstr>
      <vt:lpstr>Изготовим веерные круги малого диаметра (6 шт.):  </vt:lpstr>
      <vt:lpstr>Слайд 11</vt:lpstr>
      <vt:lpstr>Слайд 12</vt:lpstr>
      <vt:lpstr>Украшаем малые верные круги:  </vt:lpstr>
      <vt:lpstr>Декорируем большие веерные круги: </vt:lpstr>
      <vt:lpstr>Слайд 15</vt:lpstr>
      <vt:lpstr>Декорируем кольцо: </vt:lpstr>
      <vt:lpstr>Слайд 17</vt:lpstr>
      <vt:lpstr>Завершаем венок: </vt:lpstr>
      <vt:lpstr>Слайд 19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«Рождественский венок»</dc:title>
  <dc:creator>Sazonov Sergey</dc:creator>
  <cp:lastModifiedBy>1</cp:lastModifiedBy>
  <cp:revision>36</cp:revision>
  <dcterms:created xsi:type="dcterms:W3CDTF">2021-11-21T17:11:57Z</dcterms:created>
  <dcterms:modified xsi:type="dcterms:W3CDTF">2021-11-30T07:29:52Z</dcterms:modified>
</cp:coreProperties>
</file>