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2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2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B013D9-2847-477B-8A29-C904A9CE372E}" type="doc">
      <dgm:prSet loTypeId="urn:microsoft.com/office/officeart/2005/8/layout/lProcess3" loCatId="process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1E3B85D0-BD62-400B-BE8C-5D557E1A7934}">
      <dgm:prSet phldrT="[Текст]" custT="1"/>
      <dgm:spPr>
        <a:solidFill>
          <a:schemeClr val="accent3">
            <a:lumMod val="75000"/>
          </a:schemeClr>
        </a:solidFill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r>
            <a:rPr lang="ru-RU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тестопластика</a:t>
          </a:r>
          <a:endParaRPr lang="ru-RU" sz="3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038DDC7-2FCC-4F9E-8522-717A58514B40}" type="parTrans" cxnId="{7BBE19A8-DCF7-40AF-8A04-E2194B2DE37C}">
      <dgm:prSet/>
      <dgm:spPr/>
      <dgm:t>
        <a:bodyPr/>
        <a:lstStyle/>
        <a:p>
          <a:endParaRPr lang="ru-RU"/>
        </a:p>
      </dgm:t>
    </dgm:pt>
    <dgm:pt modelId="{F8045E82-EE8F-47E0-B33C-2A22EFE79823}" type="sibTrans" cxnId="{7BBE19A8-DCF7-40AF-8A04-E2194B2DE37C}">
      <dgm:prSet/>
      <dgm:spPr/>
      <dgm:t>
        <a:bodyPr/>
        <a:lstStyle/>
        <a:p>
          <a:endParaRPr lang="ru-RU"/>
        </a:p>
      </dgm:t>
    </dgm:pt>
    <dgm:pt modelId="{53BBE38C-53A5-4091-B2DE-18F03D655068}">
      <dgm:prSet phldrT="[Текст]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chemeClr val="accent3">
              <a:lumMod val="60000"/>
              <a:lumOff val="40000"/>
              <a:alpha val="90000"/>
            </a:schemeClr>
          </a:solidFill>
        </a:ln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искусство создания объемных и рельефных изделий из теста, которые используются как сувениры или для оформления оригинального интерьера.</a:t>
          </a:r>
          <a:endParaRPr lang="ru-RU" dirty="0"/>
        </a:p>
      </dgm:t>
    </dgm:pt>
    <dgm:pt modelId="{31762466-06F4-4E67-8BAB-94FB46CE83DA}" type="parTrans" cxnId="{BFE0CD16-B558-4424-BBDD-C4F8B954C7EA}">
      <dgm:prSet/>
      <dgm:spPr/>
      <dgm:t>
        <a:bodyPr/>
        <a:lstStyle/>
        <a:p>
          <a:endParaRPr lang="ru-RU"/>
        </a:p>
      </dgm:t>
    </dgm:pt>
    <dgm:pt modelId="{F2AFE858-6BD3-41DF-8F17-DCDC67BADC28}" type="sibTrans" cxnId="{BFE0CD16-B558-4424-BBDD-C4F8B954C7EA}">
      <dgm:prSet/>
      <dgm:spPr/>
      <dgm:t>
        <a:bodyPr/>
        <a:lstStyle/>
        <a:p>
          <a:endParaRPr lang="ru-RU"/>
        </a:p>
      </dgm:t>
    </dgm:pt>
    <dgm:pt modelId="{7CD36A0B-A51F-4608-A92A-170E5C9C2C4B}" type="pres">
      <dgm:prSet presAssocID="{07B013D9-2847-477B-8A29-C904A9CE372E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439F326-1146-4EBF-A46D-9F7F7597E28D}" type="pres">
      <dgm:prSet presAssocID="{1E3B85D0-BD62-400B-BE8C-5D557E1A7934}" presName="horFlow" presStyleCnt="0"/>
      <dgm:spPr/>
    </dgm:pt>
    <dgm:pt modelId="{87BF3ECD-9628-4016-A536-64C5F0A8F813}" type="pres">
      <dgm:prSet presAssocID="{1E3B85D0-BD62-400B-BE8C-5D557E1A7934}" presName="bigChev" presStyleLbl="node1" presStyleIdx="0" presStyleCnt="1" custScaleX="84754" custScaleY="62043"/>
      <dgm:spPr/>
      <dgm:t>
        <a:bodyPr/>
        <a:lstStyle/>
        <a:p>
          <a:endParaRPr lang="ru-RU"/>
        </a:p>
      </dgm:t>
    </dgm:pt>
    <dgm:pt modelId="{6A249BCD-E58C-4968-883D-C9742EE947FB}" type="pres">
      <dgm:prSet presAssocID="{31762466-06F4-4E67-8BAB-94FB46CE83DA}" presName="parTrans" presStyleCnt="0"/>
      <dgm:spPr/>
    </dgm:pt>
    <dgm:pt modelId="{9437685D-5C83-4E2A-85CD-DC2466298223}" type="pres">
      <dgm:prSet presAssocID="{53BBE38C-53A5-4091-B2DE-18F03D655068}" presName="node" presStyleLbl="alignAccFollowNode1" presStyleIdx="0" presStyleCnt="1" custScaleY="135796" custLinFactNeighborX="-35920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7E4EA3B-E2F0-4F7A-A46D-04662C6BC4FC}" type="presOf" srcId="{07B013D9-2847-477B-8A29-C904A9CE372E}" destId="{7CD36A0B-A51F-4608-A92A-170E5C9C2C4B}" srcOrd="0" destOrd="0" presId="urn:microsoft.com/office/officeart/2005/8/layout/lProcess3"/>
    <dgm:cxn modelId="{7BBE19A8-DCF7-40AF-8A04-E2194B2DE37C}" srcId="{07B013D9-2847-477B-8A29-C904A9CE372E}" destId="{1E3B85D0-BD62-400B-BE8C-5D557E1A7934}" srcOrd="0" destOrd="0" parTransId="{1038DDC7-2FCC-4F9E-8522-717A58514B40}" sibTransId="{F8045E82-EE8F-47E0-B33C-2A22EFE79823}"/>
    <dgm:cxn modelId="{9D5FEB03-92A1-43D2-A527-1C584D13C704}" type="presOf" srcId="{53BBE38C-53A5-4091-B2DE-18F03D655068}" destId="{9437685D-5C83-4E2A-85CD-DC2466298223}" srcOrd="0" destOrd="0" presId="urn:microsoft.com/office/officeart/2005/8/layout/lProcess3"/>
    <dgm:cxn modelId="{BFE0CD16-B558-4424-BBDD-C4F8B954C7EA}" srcId="{1E3B85D0-BD62-400B-BE8C-5D557E1A7934}" destId="{53BBE38C-53A5-4091-B2DE-18F03D655068}" srcOrd="0" destOrd="0" parTransId="{31762466-06F4-4E67-8BAB-94FB46CE83DA}" sibTransId="{F2AFE858-6BD3-41DF-8F17-DCDC67BADC28}"/>
    <dgm:cxn modelId="{BE57CC48-9112-4F42-911A-4388F55BE1D7}" type="presOf" srcId="{1E3B85D0-BD62-400B-BE8C-5D557E1A7934}" destId="{87BF3ECD-9628-4016-A536-64C5F0A8F813}" srcOrd="0" destOrd="0" presId="urn:microsoft.com/office/officeart/2005/8/layout/lProcess3"/>
    <dgm:cxn modelId="{E4C40642-9860-4643-B393-94363D5E7C39}" type="presParOf" srcId="{7CD36A0B-A51F-4608-A92A-170E5C9C2C4B}" destId="{6439F326-1146-4EBF-A46D-9F7F7597E28D}" srcOrd="0" destOrd="0" presId="urn:microsoft.com/office/officeart/2005/8/layout/lProcess3"/>
    <dgm:cxn modelId="{ECFFDE9D-3D38-45B8-950C-6B8028413F18}" type="presParOf" srcId="{6439F326-1146-4EBF-A46D-9F7F7597E28D}" destId="{87BF3ECD-9628-4016-A536-64C5F0A8F813}" srcOrd="0" destOrd="0" presId="urn:microsoft.com/office/officeart/2005/8/layout/lProcess3"/>
    <dgm:cxn modelId="{76F32614-C482-4E0C-87E7-6077B12952A5}" type="presParOf" srcId="{6439F326-1146-4EBF-A46D-9F7F7597E28D}" destId="{6A249BCD-E58C-4968-883D-C9742EE947FB}" srcOrd="1" destOrd="0" presId="urn:microsoft.com/office/officeart/2005/8/layout/lProcess3"/>
    <dgm:cxn modelId="{83B56A23-B1EA-4E60-859A-0871206A33C2}" type="presParOf" srcId="{6439F326-1146-4EBF-A46D-9F7F7597E28D}" destId="{9437685D-5C83-4E2A-85CD-DC2466298223}" srcOrd="2" destOrd="0" presId="urn:microsoft.com/office/officeart/2005/8/layout/lProcess3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04.02.2022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04.02.2022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Data" Target="../diagrams/data1.xml"/><Relationship Id="rId7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2020г\1579209929_84-136.jpg"/>
          <p:cNvPicPr>
            <a:picLocks noChangeAspect="1" noChangeArrowheads="1"/>
          </p:cNvPicPr>
          <p:nvPr/>
        </p:nvPicPr>
        <p:blipFill>
          <a:blip r:embed="rId2" cstate="print">
            <a:lum bright="-10000"/>
          </a:blip>
          <a:srcRect/>
          <a:stretch>
            <a:fillRect/>
          </a:stretch>
        </p:blipFill>
        <p:spPr bwMode="auto">
          <a:xfrm>
            <a:off x="0" y="0"/>
            <a:ext cx="9180511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971600" y="260648"/>
            <a:ext cx="73448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Муниципальное бюджетное дошкольное образовательное учреждение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ea typeface="Calibri" pitchFamily="34" charset="0"/>
                <a:cs typeface="Times New Roman" pitchFamily="18" charset="0"/>
              </a:rPr>
              <a:t>«</a:t>
            </a: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Детский сад № 434 </a:t>
            </a:r>
            <a:r>
              <a:rPr lang="ru-RU" sz="1400" dirty="0" smtClean="0">
                <a:ea typeface="Calibri" pitchFamily="34" charset="0"/>
                <a:cs typeface="Times New Roman" pitchFamily="18" charset="0"/>
              </a:rPr>
              <a:t>«</a:t>
            </a: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Родничок</a:t>
            </a:r>
            <a:r>
              <a:rPr lang="ru-RU" sz="1400" dirty="0" smtClean="0">
                <a:ea typeface="Calibri" pitchFamily="34" charset="0"/>
                <a:cs typeface="Times New Roman" pitchFamily="18" charset="0"/>
              </a:rPr>
              <a:t>»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51720" y="2348880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2428860" y="2071678"/>
            <a:ext cx="4320480" cy="729372"/>
          </a:xfrm>
          <a:prstGeom prst="rect">
            <a:avLst/>
          </a:prstGeom>
          <a:noFill/>
        </p:spPr>
        <p:txBody>
          <a:bodyPr wrap="square" rtlCol="0">
            <a:prstTxWarp prst="textWave1">
              <a:avLst>
                <a:gd name="adj1" fmla="val 20000"/>
                <a:gd name="adj2" fmla="val 0"/>
              </a:avLst>
            </a:prstTxWarp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«Чудо-тесто»</a:t>
            </a:r>
            <a:endParaRPr lang="ru-RU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643174" y="1214422"/>
            <a:ext cx="386962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  <a:cs typeface="Times New Roman" pitchFamily="18" charset="0"/>
              </a:rPr>
              <a:t>Мастер-класс </a:t>
            </a:r>
            <a:endParaRPr lang="ru-RU" sz="3600" b="1" cap="none" spc="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75648" y="5286388"/>
            <a:ext cx="31683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Выполнили: воспитатели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Кутазова Т.В.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Гречухина В.Н.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kulak\Desktop\1332937244_sol-testo3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3240" y="3143248"/>
            <a:ext cx="2849978" cy="20936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2020г\1579209929_84-136.jpg"/>
          <p:cNvPicPr>
            <a:picLocks noChangeAspect="1" noChangeArrowheads="1"/>
          </p:cNvPicPr>
          <p:nvPr/>
        </p:nvPicPr>
        <p:blipFill>
          <a:blip r:embed="rId2" cstate="print">
            <a:lum bright="-10000"/>
          </a:blip>
          <a:srcRect/>
          <a:stretch>
            <a:fillRect/>
          </a:stretch>
        </p:blipFill>
        <p:spPr bwMode="auto">
          <a:xfrm>
            <a:off x="-36511" y="0"/>
            <a:ext cx="9180511" cy="6858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928662" y="428604"/>
            <a:ext cx="7200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Цель:</a:t>
            </a:r>
          </a:p>
          <a:p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Повышение уровня педагогической культуры родителей;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Научить использовать возможности соленого теста - тестопластика в совместном творчестве родителей  и детей.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kulak\Desktop\i.jf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14612" y="2428868"/>
            <a:ext cx="3767143" cy="38513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2020г\1579209929_84-136.jpg"/>
          <p:cNvPicPr>
            <a:picLocks noChangeAspect="1" noChangeArrowheads="1"/>
          </p:cNvPicPr>
          <p:nvPr/>
        </p:nvPicPr>
        <p:blipFill>
          <a:blip r:embed="rId2" cstate="print">
            <a:lum bright="-10000"/>
          </a:blip>
          <a:srcRect/>
          <a:stretch>
            <a:fillRect/>
          </a:stretch>
        </p:blipFill>
        <p:spPr bwMode="auto">
          <a:xfrm>
            <a:off x="0" y="0"/>
            <a:ext cx="9180511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357290" y="428604"/>
            <a:ext cx="6552728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Знакомство с нетрадиционной техникой лепки – тестопластика;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Познакомить с рецептами приготовления теста, о способах его окраски, применения дополнительных инструментов и приспособлений;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Познакомить  с эффективными приемами и методами работы с соленым тестом , создания картин при помощи рисования жидким цветным соленым тестом;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Вызвать интерес к данному виду деятельности.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Развивать мелкую моторику и гибкость пальцев;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Умение работать в команде.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17412" name="Picture 4" descr="https://assets.allcafe.ru/pic/afisha/286248195964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3FCF7"/>
              </a:clrFrom>
              <a:clrTo>
                <a:srgbClr val="F3FCF7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00364" y="4429132"/>
            <a:ext cx="3071834" cy="2219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2020г\1579209929_84-136.jpg"/>
          <p:cNvPicPr>
            <a:picLocks noChangeAspect="1" noChangeArrowheads="1"/>
          </p:cNvPicPr>
          <p:nvPr/>
        </p:nvPicPr>
        <p:blipFill>
          <a:blip r:embed="rId2" cstate="print">
            <a:lum bright="-10000"/>
          </a:blip>
          <a:srcRect/>
          <a:stretch>
            <a:fillRect/>
          </a:stretch>
        </p:blipFill>
        <p:spPr bwMode="auto">
          <a:xfrm>
            <a:off x="0" y="0"/>
            <a:ext cx="9180511" cy="6858000"/>
          </a:xfrm>
          <a:prstGeom prst="rect">
            <a:avLst/>
          </a:prstGeom>
          <a:noFill/>
        </p:spPr>
      </p:pic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1285852" y="1357298"/>
            <a:ext cx="6516216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9048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Русском Севере, в хлебосольных и приветливых поморских домах на видных местах всегда стояли рукотворные диковины в виде маленьких фигурок людей и животных. Это мукосольки – поделки из муки и соли. В старину такие игрушки служили оберегами. На рождество поморки обязательно лепили такие фигурки и, раздаривая родным и знакомым, приговаривали: «Пусть у вас хлеб – соль водится, никогда не переводится».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3108" y="428604"/>
            <a:ext cx="48965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Gabriola" pitchFamily="82" charset="0"/>
              </a:rPr>
              <a:t>История русской тестопластики</a:t>
            </a:r>
            <a:endParaRPr lang="ru-RU" sz="3200" b="1" dirty="0">
              <a:latin typeface="Gabriola" pitchFamily="82" charset="0"/>
            </a:endParaRPr>
          </a:p>
        </p:txBody>
      </p:sp>
      <p:pic>
        <p:nvPicPr>
          <p:cNvPr id="16385" name="Picture 1" descr="C:\Users\kulak\Desktop\scale_1200.jf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28" y="4214818"/>
            <a:ext cx="1428760" cy="2420477"/>
          </a:xfrm>
          <a:prstGeom prst="rect">
            <a:avLst/>
          </a:prstGeom>
          <a:noFill/>
        </p:spPr>
      </p:pic>
      <p:pic>
        <p:nvPicPr>
          <p:cNvPr id="16386" name="Picture 2" descr="C:\Users\kulak\Desktop\phot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4810" y="4214818"/>
            <a:ext cx="3539259" cy="23573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2020г\1579209929_84-136.jpg"/>
          <p:cNvPicPr>
            <a:picLocks noChangeAspect="1" noChangeArrowheads="1"/>
          </p:cNvPicPr>
          <p:nvPr/>
        </p:nvPicPr>
        <p:blipFill>
          <a:blip r:embed="rId2" cstate="print">
            <a:lum bright="-10000"/>
          </a:blip>
          <a:srcRect/>
          <a:stretch>
            <a:fillRect/>
          </a:stretch>
        </p:blipFill>
        <p:spPr bwMode="auto">
          <a:xfrm>
            <a:off x="0" y="0"/>
            <a:ext cx="9180511" cy="6858000"/>
          </a:xfrm>
          <a:prstGeom prst="rect">
            <a:avLst/>
          </a:prstGeom>
          <a:noFill/>
        </p:spPr>
      </p:pic>
      <p:graphicFrame>
        <p:nvGraphicFramePr>
          <p:cNvPr id="5" name="Схема 4"/>
          <p:cNvGraphicFramePr/>
          <p:nvPr/>
        </p:nvGraphicFramePr>
        <p:xfrm>
          <a:off x="1043608" y="188640"/>
          <a:ext cx="7200800" cy="34563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5361" name="Picture 1" descr="C:\Users\kulak\Desktop\25-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7063" y="3476402"/>
            <a:ext cx="3873499" cy="2613248"/>
          </a:xfrm>
          <a:prstGeom prst="rect">
            <a:avLst/>
          </a:prstGeom>
          <a:noFill/>
        </p:spPr>
      </p:pic>
      <p:pic>
        <p:nvPicPr>
          <p:cNvPr id="15363" name="Picture 3" descr="https://i.pinimg.com/originals/69/c7/5c/69c75c8ffc688da81b7c56820e97f93e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929190" y="3429000"/>
            <a:ext cx="3616820" cy="27860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2020г\1579209929_84-136.jpg"/>
          <p:cNvPicPr>
            <a:picLocks noChangeAspect="1" noChangeArrowheads="1"/>
          </p:cNvPicPr>
          <p:nvPr/>
        </p:nvPicPr>
        <p:blipFill>
          <a:blip r:embed="rId2" cstate="print">
            <a:lum bright="-10000"/>
          </a:blip>
          <a:srcRect/>
          <a:stretch>
            <a:fillRect/>
          </a:stretch>
        </p:blipFill>
        <p:spPr bwMode="auto">
          <a:xfrm>
            <a:off x="0" y="0"/>
            <a:ext cx="9180511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555776" y="476672"/>
            <a:ext cx="4032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Comic Sans MS" pitchFamily="66" charset="0"/>
              </a:rPr>
              <a:t>Лепка из солёного теста</a:t>
            </a:r>
            <a:endParaRPr lang="ru-RU" sz="2400" b="1" dirty="0">
              <a:solidFill>
                <a:schemeClr val="bg2">
                  <a:lumMod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27584" y="1268760"/>
            <a:ext cx="7560000" cy="1440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Лепка из соленого теста может стать отличным семейным занятием, ведь ничто так не сплачивает, как совместная творческая работа.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827584" y="3068960"/>
            <a:ext cx="7560000" cy="1440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22860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Этот материал очень эластичный, приятный на ощупь, теплый, нежный, совершенно безвредный с точки зрения экологии и аллергенов.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55576" y="4869160"/>
            <a:ext cx="7560000" cy="165618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Лепка способствует развитию зрительного восприятия, памяти, образного мышления, привитию ручных умений и навыков. Так же, как и другие виды изобразительного искусства, лепка формирует эстетические вкусы, развивает чувство прекрасного.</a:t>
            </a:r>
            <a:endParaRPr lang="ru-RU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12" name="Стрелка вниз 11"/>
          <p:cNvSpPr/>
          <p:nvPr/>
        </p:nvSpPr>
        <p:spPr>
          <a:xfrm>
            <a:off x="4427984" y="2708920"/>
            <a:ext cx="484632" cy="3303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4427984" y="4509120"/>
            <a:ext cx="484632" cy="3303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2020г\1579209929_84-136.jpg"/>
          <p:cNvPicPr>
            <a:picLocks noChangeAspect="1" noChangeArrowheads="1"/>
          </p:cNvPicPr>
          <p:nvPr/>
        </p:nvPicPr>
        <p:blipFill>
          <a:blip r:embed="rId2" cstate="print">
            <a:lum bright="-10000"/>
          </a:blip>
          <a:srcRect/>
          <a:stretch>
            <a:fillRect/>
          </a:stretch>
        </p:blipFill>
        <p:spPr bwMode="auto">
          <a:xfrm>
            <a:off x="0" y="0"/>
            <a:ext cx="9180511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339752" y="620688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11560" y="1196752"/>
            <a:ext cx="2592288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Для теста: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 стакан соли «Экстра»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 стакан муки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0,5 стакана воды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 ч.л. подсолнечного масла 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Для работы: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картонки, салфетки, формочки для лепки, бусинки,  стеки для лепки; кисти, стаканы с водой</a:t>
            </a:r>
          </a:p>
          <a:p>
            <a:endParaRPr lang="ru-RU" dirty="0"/>
          </a:p>
        </p:txBody>
      </p:sp>
      <p:pic>
        <p:nvPicPr>
          <p:cNvPr id="5" name="Рисунок 4" descr="IMG_20220201_12394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91880" y="1556792"/>
            <a:ext cx="4992554" cy="37444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83768" y="476672"/>
            <a:ext cx="4032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Материалы и инструменты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2020г\1579209929_84-136.jpg"/>
          <p:cNvPicPr>
            <a:picLocks noChangeAspect="1" noChangeArrowheads="1"/>
          </p:cNvPicPr>
          <p:nvPr/>
        </p:nvPicPr>
        <p:blipFill>
          <a:blip r:embed="rId2" cstate="print">
            <a:lum bright="-10000"/>
          </a:blip>
          <a:srcRect/>
          <a:stretch>
            <a:fillRect/>
          </a:stretch>
        </p:blipFill>
        <p:spPr bwMode="auto">
          <a:xfrm>
            <a:off x="0" y="0"/>
            <a:ext cx="9180511" cy="6858000"/>
          </a:xfrm>
          <a:prstGeom prst="rect">
            <a:avLst/>
          </a:prstGeom>
          <a:noFill/>
        </p:spPr>
      </p:pic>
      <p:pic>
        <p:nvPicPr>
          <p:cNvPr id="3" name="Рисунок 2" descr="IMG_20220201_12412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68144" y="2060848"/>
            <a:ext cx="2520280" cy="1800000"/>
          </a:xfrm>
          <a:prstGeom prst="rect">
            <a:avLst/>
          </a:prstGeom>
        </p:spPr>
      </p:pic>
      <p:pic>
        <p:nvPicPr>
          <p:cNvPr id="5" name="Рисунок 4" descr="IMG_20220201_12414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7584" y="2060847"/>
            <a:ext cx="2520280" cy="1800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3568" y="1052736"/>
            <a:ext cx="2736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Соединяем все ингредиенты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80112" y="980728"/>
            <a:ext cx="2880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Постепенно добавляем воды и замешиваем тесто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IMG_20220201_12450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75856" y="4797152"/>
            <a:ext cx="2520280" cy="1800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347864" y="4149080"/>
            <a:ext cx="2376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Наше тесто готово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43808" y="404664"/>
            <a:ext cx="3168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Процесс приготовления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2020г\1579209929_84-136.jpg"/>
          <p:cNvPicPr>
            <a:picLocks noChangeAspect="1" noChangeArrowheads="1"/>
          </p:cNvPicPr>
          <p:nvPr/>
        </p:nvPicPr>
        <p:blipFill>
          <a:blip r:embed="rId2" cstate="print">
            <a:lum bright="-10000"/>
          </a:blip>
          <a:srcRect/>
          <a:stretch>
            <a:fillRect/>
          </a:stretch>
        </p:blipFill>
        <p:spPr bwMode="auto">
          <a:xfrm>
            <a:off x="0" y="0"/>
            <a:ext cx="9180511" cy="6858000"/>
          </a:xfrm>
          <a:prstGeom prst="rect">
            <a:avLst/>
          </a:prstGeom>
          <a:noFill/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428596" y="285728"/>
            <a:ext cx="4461646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22860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После того, как изделие готово, его можно высушить естественным путем, на батарее или на подоконнике на солнышке. В домашних условиях вы можете запечь в духовке. Если вы хотите сохранить вашу поделку надолго, ее можно после полного  высыхания </a:t>
            </a:r>
            <a:r>
              <a:rPr lang="ru-RU" sz="2000" dirty="0" smtClean="0">
                <a:solidFill>
                  <a:srgbClr val="11111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покрыть гуашью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защитным составом: лаком или грунтовкой.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67536" y="4143380"/>
            <a:ext cx="417646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Чтобы придать выразительности изделию, нам понадобятся дополнительные материалы: различные пуговицы, бусинки, формочки, семечки и т.д.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5" name="Picture 1" descr="C:\Users\kulak\Desktop\041_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3952865"/>
            <a:ext cx="3643338" cy="2428892"/>
          </a:xfrm>
          <a:prstGeom prst="rect">
            <a:avLst/>
          </a:prstGeom>
          <a:noFill/>
        </p:spPr>
      </p:pic>
      <p:pic>
        <p:nvPicPr>
          <p:cNvPr id="11267" name="Picture 3" descr="C:\Users\kulak\Desktop\b9f2ec196e33b2f1a16817e15b7c2d14_big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2066" y="714356"/>
            <a:ext cx="3731937" cy="24844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2020г\1579209929_84-136.jpg"/>
          <p:cNvPicPr>
            <a:picLocks noChangeAspect="1" noChangeArrowheads="1"/>
          </p:cNvPicPr>
          <p:nvPr/>
        </p:nvPicPr>
        <p:blipFill>
          <a:blip r:embed="rId2" cstate="print">
            <a:lum bright="-10000"/>
          </a:blip>
          <a:srcRect/>
          <a:stretch>
            <a:fillRect/>
          </a:stretch>
        </p:blipFill>
        <p:spPr bwMode="auto">
          <a:xfrm>
            <a:off x="0" y="0"/>
            <a:ext cx="9180511" cy="6858000"/>
          </a:xfrm>
          <a:prstGeom prst="rect">
            <a:avLst/>
          </a:prstGeom>
          <a:noFill/>
        </p:spPr>
      </p:pic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683568" y="1061592"/>
            <a:ext cx="644420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Из солёного теста можно не только лепить разные фигурки и создавать декоративные композиции, но жидким солёным тестом можно рисовать любые картины на различные сюжеты. Заготовленное в баночках жидкое цветное соленое тесто можно хранить неделю и даже две в прохладном месте.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483768" y="404664"/>
            <a:ext cx="45365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Comic Sans MS" pitchFamily="66" charset="0"/>
              </a:rPr>
              <a:t>Рисование солёным тестом</a:t>
            </a:r>
            <a:endParaRPr lang="ru-RU" sz="2400" b="1" dirty="0">
              <a:solidFill>
                <a:schemeClr val="bg2">
                  <a:lumMod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23928" y="5286388"/>
            <a:ext cx="52200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Этот необычный способ рисования может заинтересовать и ребенка, и взрослого, который любит фантазировать и творить.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https://www.maam.ru/upload/blogs/detsad-800850-1479290560.jpg"/>
          <p:cNvPicPr>
            <a:picLocks noChangeAspect="1" noChangeArrowheads="1"/>
          </p:cNvPicPr>
          <p:nvPr/>
        </p:nvPicPr>
        <p:blipFill>
          <a:blip r:embed="rId3"/>
          <a:srcRect t="34505" r="20382" b="5110"/>
          <a:stretch>
            <a:fillRect/>
          </a:stretch>
        </p:blipFill>
        <p:spPr bwMode="auto">
          <a:xfrm>
            <a:off x="5429256" y="2928934"/>
            <a:ext cx="2857520" cy="2000264"/>
          </a:xfrm>
          <a:prstGeom prst="rect">
            <a:avLst/>
          </a:prstGeom>
          <a:noFill/>
        </p:spPr>
      </p:pic>
      <p:pic>
        <p:nvPicPr>
          <p:cNvPr id="10244" name="Picture 4" descr="https://orlbibl.rnd.muzkult.ru/media/2019/07/03/1261182540/20190629_182711_tn.jpg"/>
          <p:cNvPicPr>
            <a:picLocks noChangeAspect="1" noChangeArrowheads="1"/>
          </p:cNvPicPr>
          <p:nvPr/>
        </p:nvPicPr>
        <p:blipFill>
          <a:blip r:embed="rId4" cstate="print"/>
          <a:srcRect l="18141" t="30613" r="13831" b="21767"/>
          <a:stretch>
            <a:fillRect/>
          </a:stretch>
        </p:blipFill>
        <p:spPr bwMode="auto">
          <a:xfrm>
            <a:off x="857224" y="3643314"/>
            <a:ext cx="2143140" cy="20002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2020г\1579209929_84-136.jpg"/>
          <p:cNvPicPr>
            <a:picLocks noChangeAspect="1" noChangeArrowheads="1"/>
          </p:cNvPicPr>
          <p:nvPr/>
        </p:nvPicPr>
        <p:blipFill>
          <a:blip r:embed="rId2" cstate="print">
            <a:lum bright="-10000"/>
          </a:blip>
          <a:srcRect/>
          <a:stretch>
            <a:fillRect/>
          </a:stretch>
        </p:blipFill>
        <p:spPr bwMode="auto">
          <a:xfrm>
            <a:off x="0" y="0"/>
            <a:ext cx="9180511" cy="6858000"/>
          </a:xfrm>
          <a:prstGeom prst="rect">
            <a:avLst/>
          </a:prstGeom>
          <a:noFill/>
        </p:spPr>
      </p:pic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899592" y="332656"/>
            <a:ext cx="756084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Материалы и инструменты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7544" y="1196752"/>
            <a:ext cx="4032448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Для теста: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 столовых ложки пшеничной муки.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 столовая ложка мелкой соли.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 чайная ложка клея ПВА.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½ чайной ложки гуаши любого цвета.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Вода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6148" name="Picture 4" descr="C:\Users\User\Desktop\IMG_20220201_08525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052736"/>
            <a:ext cx="3936438" cy="2952328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2051720" y="4293096"/>
            <a:ext cx="5184576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Для работы: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Клеенка.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Одноразовые картонные тарелки (плотный картон)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Стеки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Чайные ложки.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Салфетки.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2020г\1579209929_84-136.jpg"/>
          <p:cNvPicPr>
            <a:picLocks noChangeAspect="1" noChangeArrowheads="1"/>
          </p:cNvPicPr>
          <p:nvPr/>
        </p:nvPicPr>
        <p:blipFill>
          <a:blip r:embed="rId2" cstate="print">
            <a:lum bright="-10000"/>
          </a:blip>
          <a:srcRect/>
          <a:stretch>
            <a:fillRect/>
          </a:stretch>
        </p:blipFill>
        <p:spPr bwMode="auto">
          <a:xfrm>
            <a:off x="0" y="0"/>
            <a:ext cx="9180511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79512" y="1844824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Все перемешать до консистенции жидкой  сметаны. 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Тесто готово.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User\Desktop\IMG_20220201_121353.jpg"/>
          <p:cNvPicPr>
            <a:picLocks noChangeAspect="1" noChangeArrowheads="1"/>
          </p:cNvPicPr>
          <p:nvPr/>
        </p:nvPicPr>
        <p:blipFill>
          <a:blip r:embed="rId3" cstate="print"/>
          <a:srcRect l="26042" t="26917" r="11458"/>
          <a:stretch>
            <a:fillRect/>
          </a:stretch>
        </p:blipFill>
        <p:spPr bwMode="auto">
          <a:xfrm>
            <a:off x="971600" y="3068960"/>
            <a:ext cx="3240000" cy="2520280"/>
          </a:xfrm>
          <a:prstGeom prst="rect">
            <a:avLst/>
          </a:prstGeom>
          <a:noFill/>
        </p:spPr>
      </p:pic>
      <p:pic>
        <p:nvPicPr>
          <p:cNvPr id="5123" name="Picture 3" descr="C:\Users\User\Desktop\IMG_20220201_1224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3068960"/>
            <a:ext cx="3240000" cy="2520279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860032" y="1916832"/>
            <a:ext cx="3600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Закрашиваем тесто гуашью и начинаем творить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03848" y="476672"/>
            <a:ext cx="30963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Процесс приготовления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2020г\1579209929_84-136.jpg"/>
          <p:cNvPicPr>
            <a:picLocks noChangeAspect="1" noChangeArrowheads="1"/>
          </p:cNvPicPr>
          <p:nvPr/>
        </p:nvPicPr>
        <p:blipFill>
          <a:blip r:embed="rId2" cstate="print">
            <a:lum bright="-10000"/>
          </a:blip>
          <a:srcRect/>
          <a:stretch>
            <a:fillRect/>
          </a:stretch>
        </p:blipFill>
        <p:spPr bwMode="auto">
          <a:xfrm>
            <a:off x="0" y="0"/>
            <a:ext cx="9180511" cy="6858000"/>
          </a:xfrm>
          <a:prstGeom prst="rect">
            <a:avLst/>
          </a:prstGeom>
          <a:noFill/>
        </p:spPr>
      </p:pic>
      <p:pic>
        <p:nvPicPr>
          <p:cNvPr id="4098" name="Picture 2" descr="C:\Users\User\Desktop\IMG_20220201_122514.jpg"/>
          <p:cNvPicPr>
            <a:picLocks noChangeAspect="1" noChangeArrowheads="1"/>
          </p:cNvPicPr>
          <p:nvPr/>
        </p:nvPicPr>
        <p:blipFill>
          <a:blip r:embed="rId3" cstate="print"/>
          <a:srcRect t="29221" r="3470" b="9740"/>
          <a:stretch>
            <a:fillRect/>
          </a:stretch>
        </p:blipFill>
        <p:spPr bwMode="auto">
          <a:xfrm>
            <a:off x="5364088" y="1052736"/>
            <a:ext cx="2880000" cy="2304256"/>
          </a:xfrm>
          <a:prstGeom prst="rect">
            <a:avLst/>
          </a:prstGeom>
          <a:noFill/>
        </p:spPr>
      </p:pic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755576" y="1916832"/>
            <a:ext cx="442798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Чайной ложкой наносим  голубой фон на всю поверхность тарелочки.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899592" y="3356992"/>
            <a:ext cx="72008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полужидкий цветной фон чайной ложкой наносим «кляксочки» ярких  оттенков.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1" descr="C:\Users\User\Desktop\IMG_20220201_12264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4221088"/>
            <a:ext cx="2880000" cy="2160001"/>
          </a:xfrm>
          <a:prstGeom prst="rect">
            <a:avLst/>
          </a:prstGeom>
          <a:noFill/>
        </p:spPr>
      </p:pic>
      <p:pic>
        <p:nvPicPr>
          <p:cNvPr id="4101" name="Picture 5" descr="C:\Users\User\Desktop\IMG_20220201_12265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8064" y="4221088"/>
            <a:ext cx="2880000" cy="2160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123728" y="404664"/>
            <a:ext cx="51125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Процесс рисования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2020г\1579209929_84-136.jpg"/>
          <p:cNvPicPr>
            <a:picLocks noChangeAspect="1" noChangeArrowheads="1"/>
          </p:cNvPicPr>
          <p:nvPr/>
        </p:nvPicPr>
        <p:blipFill>
          <a:blip r:embed="rId2" cstate="print">
            <a:lum bright="-10000"/>
          </a:blip>
          <a:srcRect/>
          <a:stretch>
            <a:fillRect/>
          </a:stretch>
        </p:blipFill>
        <p:spPr bwMode="auto">
          <a:xfrm>
            <a:off x="0" y="0"/>
            <a:ext cx="9180511" cy="6858000"/>
          </a:xfrm>
          <a:prstGeom prst="rect">
            <a:avLst/>
          </a:prstGeom>
          <a:noFill/>
        </p:spPr>
      </p:pic>
      <p:pic>
        <p:nvPicPr>
          <p:cNvPr id="3073" name="Picture 1" descr="C:\Users\User\Desktop\IMG_20220201_122721.jpg"/>
          <p:cNvPicPr>
            <a:picLocks noChangeAspect="1" noChangeArrowheads="1"/>
          </p:cNvPicPr>
          <p:nvPr/>
        </p:nvPicPr>
        <p:blipFill>
          <a:blip r:embed="rId3" cstate="print"/>
          <a:srcRect l="11154"/>
          <a:stretch>
            <a:fillRect/>
          </a:stretch>
        </p:blipFill>
        <p:spPr bwMode="auto">
          <a:xfrm>
            <a:off x="179512" y="2060848"/>
            <a:ext cx="2880000" cy="2448272"/>
          </a:xfrm>
          <a:prstGeom prst="rect">
            <a:avLst/>
          </a:prstGeom>
          <a:noFill/>
        </p:spPr>
      </p:pic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1259632" y="620688"/>
            <a:ext cx="691276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Острым концом стеки от каждой цветовой «кляксы» тянем лепесточки, добавляя при необходимости другие оттенки в каждый цветок.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 descr="C:\Users\User\Desktop\IMG_20220201_122907.jpg"/>
          <p:cNvPicPr>
            <a:picLocks noChangeAspect="1" noChangeArrowheads="1"/>
          </p:cNvPicPr>
          <p:nvPr/>
        </p:nvPicPr>
        <p:blipFill>
          <a:blip r:embed="rId4" cstate="print"/>
          <a:srcRect l="21324" t="24371" r="2517" b="-1544"/>
          <a:stretch>
            <a:fillRect/>
          </a:stretch>
        </p:blipFill>
        <p:spPr bwMode="auto">
          <a:xfrm>
            <a:off x="6084168" y="2276872"/>
            <a:ext cx="2880000" cy="2469616"/>
          </a:xfrm>
          <a:prstGeom prst="rect">
            <a:avLst/>
          </a:prstGeom>
          <a:noFill/>
        </p:spPr>
      </p:pic>
      <p:pic>
        <p:nvPicPr>
          <p:cNvPr id="3076" name="Picture 4" descr="C:\Users\User\Desktop\IMG_20220201_122917.jpg"/>
          <p:cNvPicPr>
            <a:picLocks noChangeAspect="1" noChangeArrowheads="1"/>
          </p:cNvPicPr>
          <p:nvPr/>
        </p:nvPicPr>
        <p:blipFill>
          <a:blip r:embed="rId5" cstate="print"/>
          <a:srcRect l="26770" t="11897" r="-388"/>
          <a:stretch>
            <a:fillRect/>
          </a:stretch>
        </p:blipFill>
        <p:spPr bwMode="auto">
          <a:xfrm>
            <a:off x="3131840" y="3789040"/>
            <a:ext cx="2880000" cy="251297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2020г\1579209929_84-136.jpg"/>
          <p:cNvPicPr>
            <a:picLocks noChangeAspect="1" noChangeArrowheads="1"/>
          </p:cNvPicPr>
          <p:nvPr/>
        </p:nvPicPr>
        <p:blipFill>
          <a:blip r:embed="rId2" cstate="print">
            <a:lum bright="-10000"/>
          </a:blip>
          <a:srcRect/>
          <a:stretch>
            <a:fillRect/>
          </a:stretch>
        </p:blipFill>
        <p:spPr bwMode="auto">
          <a:xfrm>
            <a:off x="0" y="0"/>
            <a:ext cx="9180511" cy="6858000"/>
          </a:xfrm>
          <a:prstGeom prst="rect">
            <a:avLst/>
          </a:prstGeom>
          <a:noFill/>
        </p:spPr>
      </p:pic>
      <p:pic>
        <p:nvPicPr>
          <p:cNvPr id="2049" name="Picture 1" descr="C:\Users\User\Desktop\IMG_20220201_123010.jpg"/>
          <p:cNvPicPr>
            <a:picLocks noChangeAspect="1" noChangeArrowheads="1"/>
          </p:cNvPicPr>
          <p:nvPr/>
        </p:nvPicPr>
        <p:blipFill>
          <a:blip r:embed="rId3" cstate="print"/>
          <a:srcRect l="15750"/>
          <a:stretch>
            <a:fillRect/>
          </a:stretch>
        </p:blipFill>
        <p:spPr bwMode="auto">
          <a:xfrm>
            <a:off x="2627784" y="980728"/>
            <a:ext cx="3851920" cy="3429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547664" y="332656"/>
            <a:ext cx="65527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Вот такие «Фантастические цветы» у нас получились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971600" y="5733256"/>
            <a:ext cx="745232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высыхании цветного соленого теста, соль  дает очень интересный эффект –инея, она кристаллизуется и сверкает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pen Sans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827584" y="4437112"/>
            <a:ext cx="770485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Работу можно высушить в любом сухом помещении, при комнатной температуре в течении 12 часов или одних суток, в зависимости от размера рисунка 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2020г\1579209929_84-136.jpg"/>
          <p:cNvPicPr>
            <a:picLocks noChangeAspect="1" noChangeArrowheads="1"/>
          </p:cNvPicPr>
          <p:nvPr/>
        </p:nvPicPr>
        <p:blipFill>
          <a:blip r:embed="rId2" cstate="print">
            <a:lum bright="-10000"/>
          </a:blip>
          <a:srcRect/>
          <a:stretch>
            <a:fillRect/>
          </a:stretch>
        </p:blipFill>
        <p:spPr bwMode="auto">
          <a:xfrm>
            <a:off x="0" y="0"/>
            <a:ext cx="9180511" cy="6858000"/>
          </a:xfrm>
          <a:prstGeom prst="rect">
            <a:avLst/>
          </a:prstGeom>
          <a:noFill/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547664" y="260648"/>
            <a:ext cx="626469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Используя технологию рисования жидким цветным соленым тестом можно фантазировать бесконечно и придумывать свои интересные варианты.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57488" y="5715016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Gabriola" pitchFamily="82" charset="0"/>
              </a:rPr>
              <a:t>Удачи вам в творчестве!</a:t>
            </a:r>
            <a:endParaRPr lang="ru-RU" sz="3600" b="1" dirty="0">
              <a:solidFill>
                <a:srgbClr val="C00000"/>
              </a:solidFill>
              <a:latin typeface="Gabriola" pitchFamily="82" charset="0"/>
            </a:endParaRPr>
          </a:p>
        </p:txBody>
      </p:sp>
      <p:pic>
        <p:nvPicPr>
          <p:cNvPr id="4097" name="Picture 1" descr="C:\Users\kulak\Desktop\detsad-800850-14792906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12" y="1500174"/>
            <a:ext cx="2417052" cy="238124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098" name="Picture 2" descr="C:\Users\kulak\Desktop\detsad-800850-147929070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54" y="2857496"/>
            <a:ext cx="2461239" cy="233362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099" name="Picture 3" descr="C:\Users\kulak\Desktop\detsad-240475-1514138572.jpg"/>
          <p:cNvPicPr>
            <a:picLocks noChangeAspect="1" noChangeArrowheads="1"/>
          </p:cNvPicPr>
          <p:nvPr/>
        </p:nvPicPr>
        <p:blipFill>
          <a:blip r:embed="rId5"/>
          <a:srcRect l="6667" r="6666" b="3478"/>
          <a:stretch>
            <a:fillRect/>
          </a:stretch>
        </p:blipFill>
        <p:spPr bwMode="auto">
          <a:xfrm>
            <a:off x="357158" y="1500174"/>
            <a:ext cx="2560183" cy="242889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</TotalTime>
  <Words>677</Words>
  <Application>Microsoft Office PowerPoint</Application>
  <PresentationFormat>Экран (4:3)</PresentationFormat>
  <Paragraphs>72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Владимир Кулаков</cp:lastModifiedBy>
  <cp:revision>33</cp:revision>
  <dcterms:created xsi:type="dcterms:W3CDTF">2022-02-02T11:26:47Z</dcterms:created>
  <dcterms:modified xsi:type="dcterms:W3CDTF">2022-02-04T06:00:35Z</dcterms:modified>
</cp:coreProperties>
</file>