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8" r:id="rId10"/>
    <p:sldId id="264" r:id="rId11"/>
    <p:sldId id="265" r:id="rId12"/>
    <p:sldId id="270" r:id="rId13"/>
    <p:sldId id="266" r:id="rId14"/>
    <p:sldId id="267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02.03.2023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02.03.2023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02.03.2023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02.03.2023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02.03.2023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02.03.2023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02.03.2023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02.03.2023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02.03.2023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02.03.2023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02.03.2023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02.03.2023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img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51620" y="2351782"/>
            <a:ext cx="6840760" cy="1077218"/>
          </a:xfrm>
          <a:prstGeom prst="rect">
            <a:avLst/>
          </a:prstGeom>
          <a:noFill/>
        </p:spPr>
        <p:txBody>
          <a:bodyPr wrap="square" rtlCol="0">
            <a:prstTxWarp prst="textInflate">
              <a:avLst/>
            </a:prstTxWarp>
            <a:spAutoFit/>
          </a:bodyPr>
          <a:lstStyle/>
          <a:p>
            <a:pPr algn="ctr"/>
            <a:r>
              <a:rPr lang="ru-RU" sz="32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Организация работы по речевому развитию с детьми раннего возраста</a:t>
            </a:r>
            <a:endParaRPr lang="ru-RU" sz="32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53598" y="476671"/>
            <a:ext cx="72368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Муниципальное бюджетное дошкольное образовательное учреждение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ea typeface="Calibri" pitchFamily="34" charset="0"/>
                <a:cs typeface="Times New Roman" pitchFamily="18" charset="0"/>
              </a:rPr>
              <a:t>«</a:t>
            </a:r>
            <a:r>
              <a:rPr lang="ru-RU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Детский сад № 434 </a:t>
            </a:r>
            <a:r>
              <a:rPr lang="ru-RU" dirty="0">
                <a:ea typeface="Calibri" pitchFamily="34" charset="0"/>
                <a:cs typeface="Times New Roman" pitchFamily="18" charset="0"/>
              </a:rPr>
              <a:t>«</a:t>
            </a:r>
            <a:r>
              <a:rPr lang="ru-RU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Родничок</a:t>
            </a:r>
            <a:r>
              <a:rPr lang="ru-RU" dirty="0">
                <a:ea typeface="Calibri" pitchFamily="34" charset="0"/>
                <a:cs typeface="Times New Roman" pitchFamily="18" charset="0"/>
              </a:rPr>
              <a:t>»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44208" y="4798924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Воспитатели 16 гр.:</a:t>
            </a:r>
          </a:p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Гречухина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В.Н.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631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img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76264" y="1292860"/>
            <a:ext cx="53914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Ранний возраст является периодом, особенно благоприятным для освоения речи. Бурное развитие речи в дошкольном периоде связано с предметной деятельностью ребенка.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91392" y="3068960"/>
            <a:ext cx="1961215" cy="2922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3929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img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0252" y="382118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latin typeface="Gabriola" pitchFamily="82" charset="0"/>
              </a:rPr>
              <a:t>задачи</a:t>
            </a:r>
            <a:endParaRPr lang="ru-RU" sz="2800" b="1" dirty="0">
              <a:solidFill>
                <a:schemeClr val="accent5">
                  <a:lumMod val="75000"/>
                </a:schemeClr>
              </a:solidFill>
              <a:latin typeface="Gabriola" pitchFamily="82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4255" y="1166842"/>
            <a:ext cx="834746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Формировать интерес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освоению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родного языка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 средства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общения 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другими людьми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познания окружающего мира.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Совершенствовать понимание речи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общении 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разными людьми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(взрослыми и детьми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процессе слушания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стихов 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сказок, просмотра мультфильмов и инсценировок.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 основе расширения представлений об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окружающем мире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(о природе,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растениях, животных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рукотворных предметах, о людях)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помогать устанавливать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связи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между реальными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предметами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их названиями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зрительными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слуховыми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образами.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Комплексно развивать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 стороны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речи: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обогащение активного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пассивного словаря, формирование грамматического строя,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воспитание звуковой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культуры,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развитие связной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речи.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Поддерживать 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развивать инициативную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речь, вербальное общение в форме диалога (ребенок вступает в контакт, слушает, слышит, понимает, задает вопросы, высказывает свои желания, выражает согласие или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несогласие, передает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отношение). </a:t>
            </a:r>
          </a:p>
        </p:txBody>
      </p:sp>
    </p:spTree>
    <p:extLst>
      <p:ext uri="{BB962C8B-B14F-4D97-AF65-F5344CB8AC3E}">
        <p14:creationId xmlns:p14="http://schemas.microsoft.com/office/powerpoint/2010/main" xmlns="" val="312198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img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193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 3"/>
          <p:cNvSpPr/>
          <p:nvPr/>
        </p:nvSpPr>
        <p:spPr>
          <a:xfrm>
            <a:off x="3574739" y="2782313"/>
            <a:ext cx="1994520" cy="1872208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условия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99592" y="1666313"/>
            <a:ext cx="2376000" cy="22320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Правильная эмоциональная речь взрослого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394720" y="188640"/>
            <a:ext cx="2376000" cy="223224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Речевое общение со сверстниками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5940152" y="1666313"/>
            <a:ext cx="2376264" cy="22320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Изменение уровня требований к речи ребёнка по мере взросления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581844" y="4365105"/>
            <a:ext cx="2376000" cy="22320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Игры на развитие мелкой моторики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5376551" y="4365105"/>
            <a:ext cx="2376000" cy="2232000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Специальные речевые игры и упражнения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1" name="Прямая соединительная линия 20"/>
          <p:cNvCxnSpPr>
            <a:stCxn id="4" idx="0"/>
          </p:cNvCxnSpPr>
          <p:nvPr/>
        </p:nvCxnSpPr>
        <p:spPr>
          <a:xfrm flipV="1">
            <a:off x="4571999" y="2420888"/>
            <a:ext cx="0" cy="361425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V="1">
            <a:off x="5376551" y="3003661"/>
            <a:ext cx="563601" cy="22135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stCxn id="4" idx="3"/>
            <a:endCxn id="9" idx="7"/>
          </p:cNvCxnSpPr>
          <p:nvPr/>
        </p:nvCxnSpPr>
        <p:spPr>
          <a:xfrm flipH="1">
            <a:off x="3609887" y="4380342"/>
            <a:ext cx="256943" cy="311632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6" name="Прямая соединительная линия 1025"/>
          <p:cNvCxnSpPr>
            <a:stCxn id="4" idx="5"/>
          </p:cNvCxnSpPr>
          <p:nvPr/>
        </p:nvCxnSpPr>
        <p:spPr>
          <a:xfrm>
            <a:off x="5277168" y="4380342"/>
            <a:ext cx="381183" cy="39600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5" name="Прямая соединительная линия 1034"/>
          <p:cNvCxnSpPr/>
          <p:nvPr/>
        </p:nvCxnSpPr>
        <p:spPr>
          <a:xfrm>
            <a:off x="3275592" y="3114336"/>
            <a:ext cx="462766" cy="110675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5210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img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674640" y="587048"/>
            <a:ext cx="3794720" cy="6097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Методическое обеспечение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IMG_20220418_0738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87657" y="1628800"/>
            <a:ext cx="6168686" cy="4626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3664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img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1871700" y="570384"/>
            <a:ext cx="5400600" cy="6983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Развивающая предметно-пространственная среда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esktop\IMG_20220418_0743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9435" y="1583544"/>
            <a:ext cx="336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IMG_20220418_07442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62013" y="1564222"/>
            <a:ext cx="336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esktop\IMG_20220418_07423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9435" y="4207440"/>
            <a:ext cx="336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проект экология\IMG_20220328_16305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62013" y="4131078"/>
            <a:ext cx="336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9730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img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76635" y="1331476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Развитие речи детей через фольклор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746648" y="584684"/>
            <a:ext cx="3650704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Методы и приёмы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052" t="13254" r="11428" b="12001"/>
          <a:stretch>
            <a:fillRect/>
          </a:stretch>
        </p:blipFill>
        <p:spPr bwMode="auto">
          <a:xfrm>
            <a:off x="6372200" y="4077072"/>
            <a:ext cx="2160240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User\Desktop\IMG_20220419_11195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3047408" y="1353192"/>
            <a:ext cx="2949792" cy="3933056"/>
          </a:xfrm>
          <a:prstGeom prst="rect">
            <a:avLst/>
          </a:prstGeom>
          <a:noFill/>
        </p:spPr>
      </p:pic>
      <p:pic>
        <p:nvPicPr>
          <p:cNvPr id="7" name="Рисунок 6" descr="E:\IMG_20210204_08203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4077072"/>
            <a:ext cx="2520280" cy="244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8108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img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55776" y="395372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Пальчиковая гимнастика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7170" name="Picture 2" descr="C:\Users\user\Desktop\IMG_20220418_09104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489" t="17046" r="6512" b="33799"/>
          <a:stretch/>
        </p:blipFill>
        <p:spPr bwMode="auto">
          <a:xfrm>
            <a:off x="2267744" y="4149080"/>
            <a:ext cx="4756913" cy="219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user\Desktop\IMG_20220418_09112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77" r="4770"/>
          <a:stretch/>
        </p:blipFill>
        <p:spPr bwMode="auto">
          <a:xfrm>
            <a:off x="1043608" y="1196752"/>
            <a:ext cx="3240360" cy="28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User\Desktop\IMG_20220419_111751.jpg"/>
          <p:cNvPicPr>
            <a:picLocks noChangeAspect="1" noChangeArrowheads="1"/>
          </p:cNvPicPr>
          <p:nvPr/>
        </p:nvPicPr>
        <p:blipFill>
          <a:blip r:embed="rId5" cstate="print"/>
          <a:srcRect r="14702"/>
          <a:stretch>
            <a:fillRect/>
          </a:stretch>
        </p:blipFill>
        <p:spPr bwMode="auto">
          <a:xfrm>
            <a:off x="4932040" y="1196752"/>
            <a:ext cx="3234487" cy="2844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96028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img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109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38540" y="355827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Артикуляционная гимнастика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6146" name="Picture 2" descr="C:\Users\user\Desktop\IMG_20220418_0915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58540" y="1412776"/>
            <a:ext cx="216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user\Desktop\IMG_20220418_09143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87078" y="1412776"/>
            <a:ext cx="216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user\Desktop\IMG_20220418_09160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358" t="16194" b="21239"/>
          <a:stretch/>
        </p:blipFill>
        <p:spPr bwMode="auto">
          <a:xfrm>
            <a:off x="2377997" y="3933056"/>
            <a:ext cx="4418223" cy="2287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5500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img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22870" y="394532"/>
            <a:ext cx="4898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Игры на развитие мелкой моторики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074" name="Picture 2" descr="D:\проект экология\IMG_20220414_0858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5326" y="1095783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проект экология\IMG_20220414_0859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0861" y="1062447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проект экология\IMG_20220414_09320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0759" y="4005064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D:\проект экология\164183180829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0860" b="2555"/>
          <a:stretch/>
        </p:blipFill>
        <p:spPr bwMode="auto">
          <a:xfrm>
            <a:off x="5435327" y="4005064"/>
            <a:ext cx="2879999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8061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img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95736" y="332656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Игры на развитие речевого дыхания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2050" name="Picture 2" descr="D:\проект экология\IMG_20220414_0846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760" y="1179676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проект экология\IMG_20220414_08531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760" y="4149080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проект экология\IMG_20220414_08544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3192" y="1124744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проект экология\IMG_20220414_08560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3192" y="4149080"/>
            <a:ext cx="288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8271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img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78" y="11623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11502" y="415797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Дидактические игры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5122" name="Picture 2" descr="D:\проект экология\IMG_20211109_0744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056510"/>
            <a:ext cx="1875499" cy="2500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проект экология\IMG_20220328_1702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056510"/>
            <a:ext cx="3347864" cy="2510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проект экология\IMG_20220328_17125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31912" y="4149080"/>
            <a:ext cx="3120000" cy="23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D:\проект экология\IMG_20220329_09332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9928" y="4149080"/>
            <a:ext cx="3120693" cy="234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697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img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51720" y="332656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Знакомство с художественной литературой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074" name="Picture 2" descr="D:\проект экология\IMG_20210923_1350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2431" y="2132855"/>
            <a:ext cx="2211710" cy="2948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проект экология\IMG_20220415_16223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44141" y="4149080"/>
            <a:ext cx="2795803" cy="2096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Desktop\IMG_20220418_07283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9970" y="1029432"/>
            <a:ext cx="2942461" cy="220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1121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img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109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42893" y="467380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Comic Sans MS" pitchFamily="66" charset="0"/>
              </a:rPr>
              <a:t>Театрализованная деятельность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9218" name="Picture 2" descr="D:\проект экология\IMG_20220415_1619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31325" y="4750264"/>
            <a:ext cx="24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D:\проект экология\IMG_20220415_16140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95936" y="2950264"/>
            <a:ext cx="24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D:\проект экология\IMG_20220415_16274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136810"/>
            <a:ext cx="24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user\Downloads\IMG_20220418_17362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384" b="11641"/>
          <a:stretch/>
        </p:blipFill>
        <p:spPr bwMode="auto">
          <a:xfrm>
            <a:off x="749307" y="1628800"/>
            <a:ext cx="2642114" cy="419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4529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img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109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57143" y="613137"/>
            <a:ext cx="62464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Активизация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речи детей раннего возраста и дошкольников осуществляется в разных видах деятельности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Для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этого необходимо направлять процесс обогащения и активизации словаря детей, используя разные методы и приемы словарной работы с учетом психологических особенностей каждого ребенка и особенностей каждого вида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деятельности.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852936"/>
            <a:ext cx="3810000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9230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469</TotalTime>
  <Words>302</Words>
  <Application>Microsoft Office PowerPoint</Application>
  <PresentationFormat>Экран (4:3)</PresentationFormat>
  <Paragraphs>30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Ольга Фирсова</cp:lastModifiedBy>
  <cp:revision>35</cp:revision>
  <dcterms:created xsi:type="dcterms:W3CDTF">2022-04-14T15:50:57Z</dcterms:created>
  <dcterms:modified xsi:type="dcterms:W3CDTF">2023-03-02T07:55:50Z</dcterms:modified>
</cp:coreProperties>
</file>