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64" r:id="rId3"/>
    <p:sldId id="265" r:id="rId4"/>
    <p:sldId id="272" r:id="rId5"/>
    <p:sldId id="296" r:id="rId6"/>
    <p:sldId id="290" r:id="rId7"/>
    <p:sldId id="293" r:id="rId8"/>
    <p:sldId id="274" r:id="rId9"/>
    <p:sldId id="277" r:id="rId10"/>
    <p:sldId id="302" r:id="rId11"/>
    <p:sldId id="276" r:id="rId12"/>
    <p:sldId id="275" r:id="rId13"/>
    <p:sldId id="278" r:id="rId14"/>
    <p:sldId id="280" r:id="rId15"/>
    <p:sldId id="281" r:id="rId16"/>
    <p:sldId id="28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-8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7ABA-50E6-4718-8355-F3B97C776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94D6A-F0C5-4B22-9686-DF195237CC04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0868A-3647-41DD-823E-C20516435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2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/>
          </p:nvPr>
        </p:nvSpPr>
        <p:spPr>
          <a:xfrm>
            <a:off x="468313" y="260350"/>
            <a:ext cx="8229600" cy="5851525"/>
          </a:xfrm>
        </p:spPr>
        <p:txBody>
          <a:bodyPr/>
          <a:lstStyle/>
          <a:p>
            <a:pPr algn="ctr">
              <a:buNone/>
            </a:pPr>
            <a:endParaRPr lang="ru-RU" sz="2400" b="1" dirty="0" smtClean="0"/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МБДОУ 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«Детский сад № 434 «Родничок»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город Нижний Новгород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/>
          </a:p>
          <a:p>
            <a:pPr algn="ctr">
              <a:buNone/>
            </a:pPr>
            <a:r>
              <a:rPr lang="ru-RU" sz="2400" b="1" dirty="0" smtClean="0"/>
              <a:t>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Дидактическая  игра  как  средство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экологического  воспитания  детей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старшего  дошкольного  возраста»</a:t>
            </a:r>
          </a:p>
          <a:p>
            <a:pPr algn="ctr" eaLnBrk="1" hangingPunct="1">
              <a:buFontTx/>
              <a:buNone/>
            </a:pPr>
            <a:endParaRPr lang="ru-RU" sz="2400" dirty="0" smtClean="0">
              <a:latin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Группа «Ромашки» №</a:t>
            </a:r>
            <a:r>
              <a:rPr lang="ru-RU" sz="2400" dirty="0" smtClean="0">
                <a:latin typeface="Times New Roman" pitchFamily="18" charset="0"/>
              </a:rPr>
              <a:t>10</a:t>
            </a:r>
            <a:endParaRPr lang="en-US" sz="2400" dirty="0" smtClean="0">
              <a:latin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</a:rPr>
              <a:t>Воспитатель Кочеткова Г.В.</a:t>
            </a:r>
            <a:endParaRPr lang="ru-RU" sz="2400" dirty="0" smtClean="0">
              <a:latin typeface="Times New Roman" pitchFamily="18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39750" y="2915335"/>
            <a:ext cx="82089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dirty="0"/>
          </a:p>
          <a:p>
            <a:pPr eaLnBrk="0" hangingPunct="0"/>
            <a:endParaRPr lang="ru-RU" sz="1800" dirty="0">
              <a:latin typeface="Times New Roman" pitchFamily="18" charset="0"/>
            </a:endParaRPr>
          </a:p>
        </p:txBody>
      </p:sp>
      <p:pic>
        <p:nvPicPr>
          <p:cNvPr id="7" name="Picture 12" descr="4106216-thu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5514" y="4553322"/>
            <a:ext cx="2388486" cy="230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184525" y="589756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800" dirty="0"/>
          </a:p>
        </p:txBody>
      </p:sp>
      <p:pic>
        <p:nvPicPr>
          <p:cNvPr id="5125" name="Picture 7" descr="IMG_20171006_1710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836712"/>
            <a:ext cx="3916268" cy="266429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5126" name="Text Box 10"/>
          <p:cNvSpPr txBox="1">
            <a:spLocks noChangeArrowheads="1"/>
          </p:cNvSpPr>
          <p:nvPr/>
        </p:nvSpPr>
        <p:spPr bwMode="auto">
          <a:xfrm>
            <a:off x="3635896" y="4005064"/>
            <a:ext cx="49815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 «</a:t>
            </a:r>
            <a:r>
              <a:rPr lang="ru-RU" sz="1800" dirty="0"/>
              <a:t>Игра — это огромное светлое окно, через </a:t>
            </a:r>
          </a:p>
          <a:p>
            <a:r>
              <a:rPr lang="ru-RU" sz="1800" dirty="0"/>
              <a:t>которое в духовный мир ребенка вливается </a:t>
            </a:r>
          </a:p>
          <a:p>
            <a:r>
              <a:rPr lang="ru-RU" sz="1800" dirty="0"/>
              <a:t>живительный поток представлений, </a:t>
            </a:r>
          </a:p>
          <a:p>
            <a:r>
              <a:rPr lang="ru-RU" sz="1800" dirty="0"/>
              <a:t>понятий об окружающем мире. </a:t>
            </a:r>
          </a:p>
          <a:p>
            <a:r>
              <a:rPr lang="ru-RU" sz="1800" dirty="0"/>
              <a:t>Игра — это искра, зажигающая огонек </a:t>
            </a:r>
          </a:p>
          <a:p>
            <a:r>
              <a:rPr lang="ru-RU" sz="1800" dirty="0"/>
              <a:t>пытливости и любознательности» </a:t>
            </a:r>
            <a:br>
              <a:rPr lang="ru-RU" sz="1800" dirty="0"/>
            </a:br>
            <a:r>
              <a:rPr lang="ru-RU" sz="1800" dirty="0"/>
              <a:t>                                          Сухомлинский В. А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55650" y="376238"/>
            <a:ext cx="76327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Грамотная организация развивающей </a:t>
            </a:r>
            <a:r>
              <a:rPr lang="ru-RU" sz="2000" b="1" dirty="0" smtClean="0">
                <a:solidFill>
                  <a:schemeClr val="accent2"/>
                </a:solidFill>
              </a:rPr>
              <a:t>среды</a:t>
            </a:r>
            <a:endParaRPr lang="ru-RU" sz="2000" b="1" dirty="0">
              <a:solidFill>
                <a:schemeClr val="accent2"/>
              </a:solidFill>
            </a:endParaRPr>
          </a:p>
          <a:p>
            <a:r>
              <a:rPr lang="ru-RU" sz="2000" dirty="0"/>
              <a:t>*создает благоприятные условия для формирования экологических знаний, умений и навыков</a:t>
            </a:r>
          </a:p>
          <a:p>
            <a:r>
              <a:rPr lang="ru-RU" sz="2000" dirty="0"/>
              <a:t>*обеспечивает высокий уровень познавательной активности детей</a:t>
            </a:r>
          </a:p>
        </p:txBody>
      </p:sp>
      <p:pic>
        <p:nvPicPr>
          <p:cNvPr id="12292" name="Picture 6" descr="IMG_20171002_1408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1989138"/>
            <a:ext cx="1928812" cy="2087562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2293" name="Picture 7" descr="IMG_20170926_1522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276475"/>
            <a:ext cx="2160587" cy="170815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2294" name="Picture 9" descr="IMG_20170321_0709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2349500"/>
            <a:ext cx="2232025" cy="172243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2295" name="Picture 10" descr="detsad-22178-142574129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4365625"/>
            <a:ext cx="2376488" cy="1789113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2296" name="Picture 11" descr="IMG_20160429_08115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4365625"/>
            <a:ext cx="2376488" cy="177800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2297" name="Text Box 12"/>
          <p:cNvSpPr txBox="1">
            <a:spLocks noChangeArrowheads="1"/>
          </p:cNvSpPr>
          <p:nvPr/>
        </p:nvSpPr>
        <p:spPr bwMode="auto">
          <a:xfrm>
            <a:off x="6300788" y="1916113"/>
            <a:ext cx="2239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Уголок развития речи</a:t>
            </a:r>
          </a:p>
        </p:txBody>
      </p:sp>
      <p:sp>
        <p:nvSpPr>
          <p:cNvPr id="12298" name="Text Box 14"/>
          <p:cNvSpPr txBox="1">
            <a:spLocks noChangeArrowheads="1"/>
          </p:cNvSpPr>
          <p:nvPr/>
        </p:nvSpPr>
        <p:spPr bwMode="auto">
          <a:xfrm>
            <a:off x="539750" y="6165850"/>
            <a:ext cx="25960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Огород 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подоконнике</a:t>
            </a:r>
          </a:p>
        </p:txBody>
      </p:sp>
      <p:sp>
        <p:nvSpPr>
          <p:cNvPr id="12299" name="Text Box 15"/>
          <p:cNvSpPr txBox="1">
            <a:spLocks noChangeArrowheads="1"/>
          </p:cNvSpPr>
          <p:nvPr/>
        </p:nvSpPr>
        <p:spPr bwMode="auto">
          <a:xfrm>
            <a:off x="6804025" y="6237288"/>
            <a:ext cx="170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Уголок природы</a:t>
            </a:r>
          </a:p>
        </p:txBody>
      </p:sp>
      <p:pic>
        <p:nvPicPr>
          <p:cNvPr id="12300" name="Picture 16" descr="http://womanadvice.ru/sites/default/files/ugolok_eksperimentirovaniya_v_sredney_gruppe_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8038" y="4286250"/>
            <a:ext cx="2606675" cy="185737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2301" name="Text Box 17"/>
          <p:cNvSpPr txBox="1">
            <a:spLocks noChangeArrowheads="1"/>
          </p:cNvSpPr>
          <p:nvPr/>
        </p:nvSpPr>
        <p:spPr bwMode="auto">
          <a:xfrm>
            <a:off x="3132138" y="6237288"/>
            <a:ext cx="2976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Уголок экспериментирования</a:t>
            </a:r>
          </a:p>
        </p:txBody>
      </p:sp>
      <p:sp>
        <p:nvSpPr>
          <p:cNvPr id="12302" name="Text Box 25"/>
          <p:cNvSpPr txBox="1">
            <a:spLocks noChangeArrowheads="1"/>
          </p:cNvSpPr>
          <p:nvPr/>
        </p:nvSpPr>
        <p:spPr bwMode="auto">
          <a:xfrm>
            <a:off x="900113" y="1989138"/>
            <a:ext cx="17065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Книжный уголок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467544" y="476672"/>
            <a:ext cx="8352928" cy="70788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Разработаны разнообразные по содержанию, обучающим задачам и оформлению  </a:t>
            </a:r>
            <a:r>
              <a:rPr lang="ru-RU" sz="2000" b="1" dirty="0">
                <a:solidFill>
                  <a:schemeClr val="tx2"/>
                </a:solidFill>
              </a:rPr>
              <a:t>авторские дидактические игры и </a:t>
            </a:r>
            <a:r>
              <a:rPr lang="ru-RU" sz="2000" b="1" dirty="0" smtClean="0">
                <a:solidFill>
                  <a:schemeClr val="tx2"/>
                </a:solidFill>
              </a:rPr>
              <a:t>пособия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032" name="Picture 10" descr="5 колла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56792"/>
            <a:ext cx="7619566" cy="468052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5219700" y="836613"/>
            <a:ext cx="3297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3" descr="1 колла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556792"/>
            <a:ext cx="6696744" cy="491199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1331640" y="476672"/>
            <a:ext cx="6840760" cy="70788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А</a:t>
            </a:r>
            <a:r>
              <a:rPr lang="ru-RU" sz="2000" b="1" dirty="0" smtClean="0">
                <a:solidFill>
                  <a:schemeClr val="tx2"/>
                </a:solidFill>
              </a:rPr>
              <a:t>вторские </a:t>
            </a:r>
            <a:r>
              <a:rPr lang="ru-RU" sz="2000" b="1" dirty="0">
                <a:solidFill>
                  <a:schemeClr val="tx2"/>
                </a:solidFill>
              </a:rPr>
              <a:t>дидактические </a:t>
            </a:r>
            <a:r>
              <a:rPr lang="ru-RU" sz="2000" b="1" dirty="0" smtClean="0">
                <a:solidFill>
                  <a:schemeClr val="tx2"/>
                </a:solidFill>
              </a:rPr>
              <a:t>игры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>
                <a:solidFill>
                  <a:schemeClr val="tx2"/>
                </a:solidFill>
              </a:rPr>
              <a:t>применяются  в НОД  </a:t>
            </a:r>
            <a:endParaRPr lang="ru-RU" sz="2000" dirty="0" smtClean="0">
              <a:solidFill>
                <a:schemeClr val="tx2"/>
              </a:solidFill>
            </a:endParaRPr>
          </a:p>
          <a:p>
            <a:r>
              <a:rPr lang="ru-RU" sz="2000" dirty="0" smtClean="0">
                <a:solidFill>
                  <a:schemeClr val="tx2"/>
                </a:solidFill>
              </a:rPr>
              <a:t>различной </a:t>
            </a:r>
            <a:r>
              <a:rPr lang="ru-RU" sz="2000" dirty="0">
                <a:solidFill>
                  <a:schemeClr val="tx2"/>
                </a:solidFill>
              </a:rPr>
              <a:t>направленности</a:t>
            </a: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5219700" y="836613"/>
            <a:ext cx="3297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34" name="Text Box 14"/>
          <p:cNvSpPr txBox="1">
            <a:spLocks noChangeArrowheads="1"/>
          </p:cNvSpPr>
          <p:nvPr/>
        </p:nvSpPr>
        <p:spPr bwMode="auto">
          <a:xfrm>
            <a:off x="4140200" y="4724400"/>
            <a:ext cx="459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4" descr="2 коллаж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12776"/>
            <a:ext cx="6446490" cy="523557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5219700" y="836613"/>
            <a:ext cx="3297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35" name="Text Box 15"/>
          <p:cNvSpPr txBox="1">
            <a:spLocks noChangeArrowheads="1"/>
          </p:cNvSpPr>
          <p:nvPr/>
        </p:nvSpPr>
        <p:spPr bwMode="auto">
          <a:xfrm>
            <a:off x="683568" y="357188"/>
            <a:ext cx="8174682" cy="98488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Макеты</a:t>
            </a:r>
            <a:r>
              <a:rPr lang="ru-RU" sz="2000" dirty="0"/>
              <a:t> способствует закреплению представлений о мире природы</a:t>
            </a:r>
            <a:r>
              <a:rPr lang="ru-RU" sz="2000" dirty="0" smtClean="0"/>
              <a:t>,</a:t>
            </a:r>
            <a:endParaRPr lang="en-US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позволяет трансформировать усвоенные знания в игру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hello_html_m531a7a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5219700" y="836613"/>
            <a:ext cx="3297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34" name="Text Box 14"/>
          <p:cNvSpPr txBox="1">
            <a:spLocks noChangeArrowheads="1"/>
          </p:cNvSpPr>
          <p:nvPr/>
        </p:nvSpPr>
        <p:spPr bwMode="auto">
          <a:xfrm>
            <a:off x="4140200" y="4724400"/>
            <a:ext cx="459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36" name="Text Box 15"/>
          <p:cNvSpPr txBox="1">
            <a:spLocks noChangeArrowheads="1"/>
          </p:cNvSpPr>
          <p:nvPr/>
        </p:nvSpPr>
        <p:spPr bwMode="auto">
          <a:xfrm>
            <a:off x="611560" y="620688"/>
            <a:ext cx="7848872" cy="40011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/>
              <a:t>Подобрана и разработана </a:t>
            </a:r>
            <a:r>
              <a:rPr lang="ru-RU" sz="2000" b="1" dirty="0"/>
              <a:t>картотека</a:t>
            </a:r>
            <a:r>
              <a:rPr lang="ru-RU" sz="2000" dirty="0"/>
              <a:t> дидактических игр по экологии </a:t>
            </a:r>
          </a:p>
        </p:txBody>
      </p:sp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4355977" y="1236942"/>
          <a:ext cx="3528391" cy="2984145"/>
        </p:xfrm>
        <a:graphic>
          <a:graphicData uri="http://schemas.openxmlformats.org/presentationml/2006/ole">
            <p:oleObj spid="_x0000_s5122" name="Слайд" r:id="rId4" imgW="4572143" imgH="3428964" progId="PowerPoint.Slide.8">
              <p:embed/>
            </p:oleObj>
          </a:graphicData>
        </a:graphic>
      </p:graphicFrame>
      <p:pic>
        <p:nvPicPr>
          <p:cNvPr id="1037" name="Picture 4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3" y="1196752"/>
            <a:ext cx="2736305" cy="390900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038" name="Picture 5" descr="detsad-252492-146316755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4077072"/>
            <a:ext cx="2787796" cy="2376264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graphicFrame>
        <p:nvGraphicFramePr>
          <p:cNvPr id="1027" name="Object 17"/>
          <p:cNvGraphicFramePr>
            <a:graphicFrameLocks noChangeAspect="1"/>
          </p:cNvGraphicFramePr>
          <p:nvPr/>
        </p:nvGraphicFramePr>
        <p:xfrm>
          <a:off x="5076056" y="3825262"/>
          <a:ext cx="3528392" cy="2647367"/>
        </p:xfrm>
        <a:graphic>
          <a:graphicData uri="http://schemas.openxmlformats.org/presentationml/2006/ole">
            <p:oleObj spid="_x0000_s5123" name="Слайд" r:id="rId7" imgW="4572143" imgH="3428964" progId="PowerPoint.Slide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468313" y="376238"/>
            <a:ext cx="8424862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dirty="0"/>
              <a:t>Предметные игры </a:t>
            </a:r>
          </a:p>
          <a:p>
            <a:pPr>
              <a:spcBef>
                <a:spcPct val="20000"/>
              </a:spcBef>
            </a:pPr>
            <a:r>
              <a:rPr lang="ru-RU" sz="2000" dirty="0"/>
              <a:t>В играх с предметами используются игрушки и реальные предметы, объекты природы. Игры с предметами дают возможность решать различные  </a:t>
            </a:r>
            <a:r>
              <a:rPr lang="ru-RU" sz="2000" dirty="0" smtClean="0"/>
              <a:t>воспитательно-образовательные </a:t>
            </a:r>
            <a:r>
              <a:rPr lang="ru-RU" sz="2000" dirty="0"/>
              <a:t>задачи: расширять и уточнять знания детей о природе, развивать </a:t>
            </a:r>
            <a:r>
              <a:rPr lang="ru-RU" sz="2000" dirty="0" smtClean="0"/>
              <a:t> мыслительные </a:t>
            </a:r>
            <a:r>
              <a:rPr lang="ru-RU" sz="2000" dirty="0"/>
              <a:t>операции, совершенствовать речь ,воспитывать </a:t>
            </a:r>
            <a:r>
              <a:rPr lang="ru-RU" sz="2000" dirty="0" smtClean="0"/>
              <a:t>произвольность  поведения</a:t>
            </a:r>
            <a:r>
              <a:rPr lang="ru-RU" sz="2000" dirty="0"/>
              <a:t>, памяти. </a:t>
            </a:r>
            <a:endParaRPr lang="ru-RU" sz="2000" i="1" dirty="0"/>
          </a:p>
          <a:p>
            <a:pPr>
              <a:spcBef>
                <a:spcPct val="20000"/>
              </a:spcBef>
            </a:pPr>
            <a:r>
              <a:rPr lang="ru-RU" sz="2000" dirty="0"/>
              <a:t> </a:t>
            </a:r>
          </a:p>
          <a:p>
            <a:endParaRPr lang="ru-RU" dirty="0"/>
          </a:p>
        </p:txBody>
      </p:sp>
      <p:pic>
        <p:nvPicPr>
          <p:cNvPr id="2054" name="Picture 4" descr="291140a985c200e532f7af7b2c10eea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564904"/>
            <a:ext cx="2880320" cy="220259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57" name="Picture 9" descr="25238431_html_m6dc496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564904"/>
            <a:ext cx="2916324" cy="230425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58" name="Picture 10" descr="P119097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437112"/>
            <a:ext cx="3295420" cy="2142022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28625" y="214313"/>
            <a:ext cx="83756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Игры с природным материалом</a:t>
            </a:r>
            <a:r>
              <a:rPr lang="ru-RU" dirty="0"/>
              <a:t>  позволяют закрепить знания детей об</a:t>
            </a:r>
          </a:p>
          <a:p>
            <a:r>
              <a:rPr lang="ru-RU" dirty="0"/>
              <a:t>окружающей их природной среде, формируют мыслительные процессы.</a:t>
            </a:r>
          </a:p>
          <a:p>
            <a:r>
              <a:rPr lang="ru-RU" dirty="0"/>
              <a:t>Организую такие игры в группе и во время прогулки, непосредственно соприкасаясь </a:t>
            </a:r>
            <a:r>
              <a:rPr lang="ru-RU" dirty="0" smtClean="0"/>
              <a:t> с </a:t>
            </a:r>
            <a:r>
              <a:rPr lang="ru-RU" dirty="0"/>
              <a:t>природой: деревьями, кустарниками, цветами, листьями, семенами 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i="1" dirty="0"/>
          </a:p>
        </p:txBody>
      </p:sp>
      <p:pic>
        <p:nvPicPr>
          <p:cNvPr id="14340" name="Picture 6" descr="IMG_20180112_1606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060848"/>
            <a:ext cx="3348373" cy="223224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4341" name="Picture 7" descr="IMG_20160429_0722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060848"/>
            <a:ext cx="3583285" cy="2221979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4342" name="Picture 8" descr="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797152"/>
            <a:ext cx="3312368" cy="1732821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4347" name="Text Box 3"/>
          <p:cNvSpPr txBox="1">
            <a:spLocks noChangeArrowheads="1"/>
          </p:cNvSpPr>
          <p:nvPr/>
        </p:nvSpPr>
        <p:spPr bwMode="auto">
          <a:xfrm>
            <a:off x="5357813" y="3286125"/>
            <a:ext cx="33575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4349" name="Picture 12" descr="4106216-thum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00" y="5072063"/>
            <a:ext cx="1357313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hello_html_m531a7a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Text Box 3"/>
          <p:cNvSpPr txBox="1">
            <a:spLocks noChangeArrowheads="1"/>
          </p:cNvSpPr>
          <p:nvPr/>
        </p:nvSpPr>
        <p:spPr bwMode="auto">
          <a:xfrm>
            <a:off x="323528" y="404664"/>
            <a:ext cx="8442325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Среди игр с предметами особое место занимают</a:t>
            </a:r>
          </a:p>
          <a:p>
            <a:pPr algn="ctr"/>
            <a:r>
              <a:rPr lang="ru-RU" sz="2000" b="1" dirty="0"/>
              <a:t>сюжетно-дидактические</a:t>
            </a:r>
            <a:r>
              <a:rPr lang="ru-RU" sz="2000" dirty="0"/>
              <a:t> игры и </a:t>
            </a:r>
            <a:r>
              <a:rPr lang="ru-RU" sz="2000" b="1" dirty="0"/>
              <a:t>игры-инсценировки</a:t>
            </a:r>
            <a:r>
              <a:rPr lang="ru-RU" sz="2000" dirty="0"/>
              <a:t>.</a:t>
            </a:r>
          </a:p>
          <a:p>
            <a:r>
              <a:rPr lang="ru-RU" sz="2000" dirty="0"/>
              <a:t>Игры-инсценировки помогают уточнить представление о различных бытовых </a:t>
            </a:r>
            <a:r>
              <a:rPr lang="en-US" sz="2000" dirty="0" smtClean="0"/>
              <a:t> </a:t>
            </a:r>
            <a:r>
              <a:rPr lang="ru-RU" sz="2000" dirty="0" smtClean="0"/>
              <a:t>ситуациях</a:t>
            </a:r>
            <a:r>
              <a:rPr lang="ru-RU" sz="2000" dirty="0"/>
              <a:t>, явлениях природы, объектах живой и неживой природы («</a:t>
            </a:r>
            <a:r>
              <a:rPr lang="ru-RU" sz="2000" dirty="0" smtClean="0"/>
              <a:t>Путешествие</a:t>
            </a:r>
            <a:r>
              <a:rPr lang="en-US" sz="2000" dirty="0" smtClean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мир животных »), о литературных произведениях («Теремок»), о нормах поведения в природе («Что такое хорошо и что такое плохо»).</a:t>
            </a:r>
          </a:p>
          <a:p>
            <a:endParaRPr lang="ru-RU" i="1" dirty="0"/>
          </a:p>
        </p:txBody>
      </p:sp>
      <p:graphicFrame>
        <p:nvGraphicFramePr>
          <p:cNvPr id="2050" name="Object 11"/>
          <p:cNvGraphicFramePr>
            <a:graphicFrameLocks noChangeAspect="1"/>
          </p:cNvGraphicFramePr>
          <p:nvPr/>
        </p:nvGraphicFramePr>
        <p:xfrm>
          <a:off x="467543" y="3068960"/>
          <a:ext cx="4534421" cy="3240360"/>
        </p:xfrm>
        <a:graphic>
          <a:graphicData uri="http://schemas.openxmlformats.org/presentationml/2006/ole">
            <p:oleObj spid="_x0000_s7170" name="Слайд" r:id="rId4" imgW="4572143" imgH="3428964" progId="PowerPoint.Slide.8">
              <p:embed/>
            </p:oleObj>
          </a:graphicData>
        </a:graphic>
      </p:graphicFrame>
      <p:graphicFrame>
        <p:nvGraphicFramePr>
          <p:cNvPr id="2051" name="Object 12"/>
          <p:cNvGraphicFramePr>
            <a:graphicFrameLocks noChangeAspect="1"/>
          </p:cNvGraphicFramePr>
          <p:nvPr/>
        </p:nvGraphicFramePr>
        <p:xfrm>
          <a:off x="4860032" y="3140968"/>
          <a:ext cx="3816424" cy="3177158"/>
        </p:xfrm>
        <a:graphic>
          <a:graphicData uri="http://schemas.openxmlformats.org/presentationml/2006/ole">
            <p:oleObj spid="_x0000_s7171" name="Слайд" r:id="rId5" imgW="4572143" imgH="3428964" progId="PowerPoint.Slide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28625" y="214313"/>
            <a:ext cx="8375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  <a:p>
            <a:endParaRPr lang="ru-RU" i="1" dirty="0"/>
          </a:p>
        </p:txBody>
      </p:sp>
      <p:sp>
        <p:nvSpPr>
          <p:cNvPr id="14343" name="Text Box 3"/>
          <p:cNvSpPr txBox="1">
            <a:spLocks noChangeArrowheads="1"/>
          </p:cNvSpPr>
          <p:nvPr/>
        </p:nvSpPr>
        <p:spPr bwMode="auto">
          <a:xfrm>
            <a:off x="467544" y="620688"/>
            <a:ext cx="8208912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Настольно-печатные игры </a:t>
            </a:r>
            <a:r>
              <a:rPr lang="ru-RU" sz="2000" dirty="0"/>
              <a:t>разнообразны по содержанию, обучающим задачам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ru-RU" sz="2000" dirty="0" smtClean="0"/>
              <a:t>оформлению</a:t>
            </a:r>
            <a:r>
              <a:rPr lang="ru-RU" sz="2000" dirty="0"/>
              <a:t>. Они помогают уточнять и расширять представление детей об   окружающем мире, систематизировать знания, развивать мыслительные процессы. Настольно-печатные игры разнообразны по видам: парные картинки, </a:t>
            </a:r>
            <a:r>
              <a:rPr lang="ru-RU" sz="2000" dirty="0" smtClean="0"/>
              <a:t>лото</a:t>
            </a:r>
            <a:r>
              <a:rPr lang="ru-RU" sz="2000" dirty="0"/>
              <a:t>, домино, лабиринты, разрезные картинки, кубики, </a:t>
            </a:r>
            <a:r>
              <a:rPr lang="ru-RU" sz="2000" dirty="0" err="1"/>
              <a:t>пазлы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pic>
        <p:nvPicPr>
          <p:cNvPr id="14344" name="Picture 15" descr="36cd099d9759b6eca29da3ccfaba34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24944"/>
            <a:ext cx="2664296" cy="338437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4346" name="Picture 5" descr="IMG_20171006_1657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852936"/>
            <a:ext cx="3816424" cy="3456384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4347" name="Text Box 3"/>
          <p:cNvSpPr txBox="1">
            <a:spLocks noChangeArrowheads="1"/>
          </p:cNvSpPr>
          <p:nvPr/>
        </p:nvSpPr>
        <p:spPr bwMode="auto">
          <a:xfrm>
            <a:off x="5357813" y="3286125"/>
            <a:ext cx="33575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4349" name="Picture 12" descr="4106216-thum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5157192"/>
            <a:ext cx="1357313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28625" y="214313"/>
            <a:ext cx="8375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  <a:p>
            <a:endParaRPr lang="ru-RU" i="1" dirty="0"/>
          </a:p>
        </p:txBody>
      </p:sp>
      <p:sp>
        <p:nvSpPr>
          <p:cNvPr id="14347" name="Text Box 3"/>
          <p:cNvSpPr txBox="1">
            <a:spLocks noChangeArrowheads="1"/>
          </p:cNvSpPr>
          <p:nvPr/>
        </p:nvSpPr>
        <p:spPr bwMode="auto">
          <a:xfrm>
            <a:off x="611560" y="764704"/>
            <a:ext cx="76328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Словесные игры</a:t>
            </a:r>
            <a:r>
              <a:rPr lang="ru-RU" dirty="0"/>
              <a:t> отличаются тем, что процесс решения обучающей задачи осуществляется в мыслительном плане, на основе представлений и без опоры на наглядность.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4348" name="Picture 14" descr="IMG_20180314_0941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99" y="1916832"/>
            <a:ext cx="4099745" cy="4108352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4349" name="Picture 12" descr="4106216-thu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5072063"/>
            <a:ext cx="1357313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2" descr="4106216-thu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5085184"/>
            <a:ext cx="1357313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323850" y="398463"/>
            <a:ext cx="8496622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Дидактическая игра используется в разных видах </a:t>
            </a:r>
            <a:r>
              <a:rPr lang="ru-RU" sz="2000" b="1" dirty="0" smtClean="0"/>
              <a:t>деятельности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/>
              <a:t>Дидактические игры  являются эффективным средством экологического воспитания дошкольников. Поэтому включаю игру в занятия, труд, наблюдения, организую игровые обучающие ситуации, инсценируем литературные произведения с помощью кукол и </a:t>
            </a:r>
            <a:r>
              <a:rPr lang="ru-RU" dirty="0" smtClean="0"/>
              <a:t>других </a:t>
            </a:r>
            <a:r>
              <a:rPr lang="ru-RU" dirty="0"/>
              <a:t>игрушек, обыгрываем персонажи сказок. </a:t>
            </a:r>
          </a:p>
        </p:txBody>
      </p:sp>
      <p:pic>
        <p:nvPicPr>
          <p:cNvPr id="15366" name="Picture 22" descr="IMG-df0e38f5fd6a3e32c20912e7be2cbdc8-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365104"/>
            <a:ext cx="2952328" cy="220459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5367" name="Picture 24" descr="IMG_20171004_155647_HD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573016"/>
            <a:ext cx="3487687" cy="252028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5368" name="Picture 29" descr="P119098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060848"/>
            <a:ext cx="3108953" cy="233171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63575" y="376238"/>
            <a:ext cx="1841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447675" y="447675"/>
            <a:ext cx="8301038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Благодаря использованию дидактических игр процесс обучения проходит в доступной и привлекательной для детей дошкольного возраста игровой форме.</a:t>
            </a:r>
          </a:p>
          <a:p>
            <a:r>
              <a:rPr lang="ru-RU"/>
              <a:t>                                            </a:t>
            </a:r>
            <a:r>
              <a:rPr lang="ru-RU" sz="2000" b="1"/>
              <a:t>Это происходит </a:t>
            </a:r>
          </a:p>
          <a:p>
            <a:endParaRPr lang="ru-RU"/>
          </a:p>
        </p:txBody>
      </p:sp>
      <p:pic>
        <p:nvPicPr>
          <p:cNvPr id="16389" name="Picture 7" descr="9092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276475"/>
            <a:ext cx="18288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250825" y="4076700"/>
            <a:ext cx="262731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в процессе ознакомления</a:t>
            </a:r>
          </a:p>
          <a:p>
            <a:pPr algn="ctr"/>
            <a:r>
              <a:rPr lang="ru-RU"/>
              <a:t>с природой   </a:t>
            </a:r>
          </a:p>
          <a:p>
            <a:pPr algn="ctr"/>
            <a:endParaRPr lang="ru-RU"/>
          </a:p>
          <a:p>
            <a:pPr algn="ctr"/>
            <a:endParaRPr lang="ru-RU"/>
          </a:p>
        </p:txBody>
      </p:sp>
      <p:pic>
        <p:nvPicPr>
          <p:cNvPr id="16391" name="Picture 10" descr="IMG_20171129_1235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2000250"/>
            <a:ext cx="16287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Text Box 14"/>
          <p:cNvSpPr txBox="1">
            <a:spLocks noChangeArrowheads="1"/>
          </p:cNvSpPr>
          <p:nvPr/>
        </p:nvSpPr>
        <p:spPr bwMode="auto">
          <a:xfrm>
            <a:off x="6588125" y="1557338"/>
            <a:ext cx="1298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на прогулке</a:t>
            </a:r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3132138" y="4292600"/>
            <a:ext cx="18684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на занятиях</a:t>
            </a:r>
          </a:p>
          <a:p>
            <a:r>
              <a:rPr lang="ru-RU"/>
              <a:t>по развитию речи</a:t>
            </a:r>
          </a:p>
        </p:txBody>
      </p:sp>
      <p:pic>
        <p:nvPicPr>
          <p:cNvPr id="16394" name="Picture 22" descr="resiz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1916113"/>
            <a:ext cx="23907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4" descr="35591_html_m569487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113" y="4868863"/>
            <a:ext cx="229235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Text Box 28"/>
          <p:cNvSpPr txBox="1">
            <a:spLocks noChangeArrowheads="1"/>
          </p:cNvSpPr>
          <p:nvPr/>
        </p:nvSpPr>
        <p:spPr bwMode="auto">
          <a:xfrm>
            <a:off x="2700338" y="1628775"/>
            <a:ext cx="250507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      формирование </a:t>
            </a:r>
          </a:p>
          <a:p>
            <a:pPr algn="ctr">
              <a:spcBef>
                <a:spcPct val="50000"/>
              </a:spcBef>
            </a:pPr>
            <a:r>
              <a:rPr lang="ru-RU"/>
              <a:t>    ОБЖ</a:t>
            </a:r>
          </a:p>
        </p:txBody>
      </p:sp>
      <p:sp>
        <p:nvSpPr>
          <p:cNvPr id="16397" name="Text Box 29"/>
          <p:cNvSpPr txBox="1">
            <a:spLocks noChangeArrowheads="1"/>
          </p:cNvSpPr>
          <p:nvPr/>
        </p:nvSpPr>
        <p:spPr bwMode="auto">
          <a:xfrm>
            <a:off x="6084888" y="5661025"/>
            <a:ext cx="20986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ознакомление с </a:t>
            </a:r>
          </a:p>
          <a:p>
            <a:pPr algn="ctr"/>
            <a:r>
              <a:rPr lang="ru-RU"/>
              <a:t>окружающим миром</a:t>
            </a:r>
          </a:p>
        </p:txBody>
      </p:sp>
      <p:sp>
        <p:nvSpPr>
          <p:cNvPr id="16398" name="Text Box 32"/>
          <p:cNvSpPr txBox="1">
            <a:spLocks noChangeArrowheads="1"/>
          </p:cNvSpPr>
          <p:nvPr/>
        </p:nvSpPr>
        <p:spPr bwMode="auto">
          <a:xfrm>
            <a:off x="376238" y="1960563"/>
            <a:ext cx="2266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на занятиях по ФЭМП</a:t>
            </a:r>
          </a:p>
        </p:txBody>
      </p:sp>
      <p:pic>
        <p:nvPicPr>
          <p:cNvPr id="16399" name="Picture 33" descr="00_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4941888"/>
            <a:ext cx="21717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34" descr="IMG_20171004_155739_HD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3789363"/>
            <a:ext cx="2533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95288" y="-18911"/>
            <a:ext cx="7993062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 dirty="0"/>
              <a:t>                           </a:t>
            </a:r>
            <a:endParaRPr lang="en-US" sz="2000" b="1" dirty="0" smtClean="0"/>
          </a:p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 семьей:</a:t>
            </a:r>
            <a:r>
              <a:rPr lang="ru-RU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/>
              <a:t>Педагогическая </a:t>
            </a:r>
            <a:r>
              <a:rPr lang="ru-RU" dirty="0"/>
              <a:t>гостиная: «Экологическое воспитание в детском саду»</a:t>
            </a:r>
          </a:p>
          <a:p>
            <a:r>
              <a:rPr lang="ru-RU" dirty="0"/>
              <a:t>Семейные проекты: «Перелетные птицы», «Лекарственные растения»</a:t>
            </a:r>
          </a:p>
          <a:p>
            <a:r>
              <a:rPr lang="ru-RU" dirty="0"/>
              <a:t>Акции: «Веселый скворечник», «Подари книге вторую жизнь», «Птичья столовая»</a:t>
            </a:r>
          </a:p>
          <a:p>
            <a:r>
              <a:rPr lang="ru-RU" dirty="0"/>
              <a:t>Сотворчество детей и родителей: изготовление дидактических пособий и макетов</a:t>
            </a:r>
          </a:p>
          <a:p>
            <a:r>
              <a:rPr lang="ru-RU" dirty="0"/>
              <a:t>Познавательно- речевой конкурс «Земля – наш дом» </a:t>
            </a:r>
          </a:p>
          <a:p>
            <a:r>
              <a:rPr lang="ru-RU" dirty="0"/>
              <a:t>Консультации и сообщения экологической направленности</a:t>
            </a:r>
          </a:p>
          <a:p>
            <a:r>
              <a:rPr lang="ru-RU" dirty="0"/>
              <a:t>для родительского уголка </a:t>
            </a:r>
          </a:p>
          <a:p>
            <a:r>
              <a:rPr lang="ru-RU" dirty="0"/>
              <a:t>Стендовые фотовыставки и газеты «Мой домашний питомец», </a:t>
            </a:r>
          </a:p>
          <a:p>
            <a:r>
              <a:rPr lang="ru-RU" dirty="0"/>
              <a:t>«Я часть -  природы», «Берегите природу» и др.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2286000"/>
            <a:ext cx="1662112" cy="218757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7413" name="Picture 5" descr="IMG_20170926_1415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3857625"/>
            <a:ext cx="2879725" cy="215265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7414" name="Picture 26" descr="rannee-razvitie-rebenka-25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4572000"/>
            <a:ext cx="2571750" cy="1782763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ello_html_m531a7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47675" y="3762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00063" y="1008063"/>
            <a:ext cx="8208962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  <a:p>
            <a:pPr algn="ctr" eaLnBrk="0" hangingPunct="0"/>
            <a:endParaRPr lang="ru-RU" sz="2800" b="1">
              <a:solidFill>
                <a:srgbClr val="7030A0"/>
              </a:solidFill>
              <a:latin typeface="Times New Roman" pitchFamily="18" charset="0"/>
            </a:endParaRPr>
          </a:p>
          <a:p>
            <a:pPr algn="ctr" eaLnBrk="0" hangingPunct="0"/>
            <a:endParaRPr lang="ru-RU" sz="2800" b="1">
              <a:solidFill>
                <a:srgbClr val="7030A0"/>
              </a:solidFill>
              <a:latin typeface="Times New Roman" pitchFamily="18" charset="0"/>
            </a:endParaRPr>
          </a:p>
          <a:p>
            <a:pPr algn="ctr" eaLnBrk="0" hangingPunct="0"/>
            <a:endParaRPr lang="ru-RU" sz="2800" b="1">
              <a:solidFill>
                <a:srgbClr val="7030A0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ru-RU" sz="2800" b="1">
                <a:solidFill>
                  <a:schemeClr val="accent2"/>
                </a:solidFill>
                <a:latin typeface="Times New Roman" pitchFamily="18" charset="0"/>
              </a:rPr>
              <a:t>СПАСИБО   за    ВНИМАНИЕ</a:t>
            </a:r>
          </a:p>
        </p:txBody>
      </p:sp>
      <p:pic>
        <p:nvPicPr>
          <p:cNvPr id="21509" name="Picture 4" descr="deti_linija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3714750"/>
            <a:ext cx="5000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556</Words>
  <Application>Microsoft Office PowerPoint</Application>
  <PresentationFormat>Экран (4:3)</PresentationFormat>
  <Paragraphs>76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16</cp:revision>
  <dcterms:created xsi:type="dcterms:W3CDTF">2022-10-07T15:24:07Z</dcterms:created>
  <dcterms:modified xsi:type="dcterms:W3CDTF">2022-10-09T16:19:59Z</dcterms:modified>
</cp:coreProperties>
</file>