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  <p:sldId id="282" r:id="rId9"/>
    <p:sldId id="281" r:id="rId10"/>
    <p:sldId id="283" r:id="rId11"/>
    <p:sldId id="287" r:id="rId12"/>
    <p:sldId id="284" r:id="rId13"/>
    <p:sldId id="288" r:id="rId14"/>
    <p:sldId id="289" r:id="rId15"/>
    <p:sldId id="291" r:id="rId16"/>
    <p:sldId id="292" r:id="rId17"/>
    <p:sldId id="294" r:id="rId18"/>
    <p:sldId id="293" r:id="rId19"/>
    <p:sldId id="300" r:id="rId20"/>
    <p:sldId id="302" r:id="rId21"/>
    <p:sldId id="301" r:id="rId22"/>
    <p:sldId id="30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69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31A8-A86D-43DC-9541-640AD9B35787}" type="datetimeFigureOut">
              <a:rPr lang="ru-RU" smtClean="0"/>
              <a:t>08.10.2022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266A5-5866-45B1-A723-C96CE75A83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31A8-A86D-43DC-9541-640AD9B35787}" type="datetimeFigureOut">
              <a:rPr lang="ru-RU" smtClean="0"/>
              <a:t>08.10.2022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266A5-5866-45B1-A723-C96CE75A83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31A8-A86D-43DC-9541-640AD9B35787}" type="datetimeFigureOut">
              <a:rPr lang="ru-RU" smtClean="0"/>
              <a:t>08.10.2022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266A5-5866-45B1-A723-C96CE75A83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31A8-A86D-43DC-9541-640AD9B35787}" type="datetimeFigureOut">
              <a:rPr lang="ru-RU" smtClean="0"/>
              <a:t>08.10.2022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266A5-5866-45B1-A723-C96CE75A83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31A8-A86D-43DC-9541-640AD9B35787}" type="datetimeFigureOut">
              <a:rPr lang="ru-RU" smtClean="0"/>
              <a:t>08.10.2022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266A5-5866-45B1-A723-C96CE75A83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31A8-A86D-43DC-9541-640AD9B35787}" type="datetimeFigureOut">
              <a:rPr lang="ru-RU" smtClean="0"/>
              <a:t>08.10.2022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266A5-5866-45B1-A723-C96CE75A83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31A8-A86D-43DC-9541-640AD9B35787}" type="datetimeFigureOut">
              <a:rPr lang="ru-RU" smtClean="0"/>
              <a:t>08.10.2022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266A5-5866-45B1-A723-C96CE75A83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31A8-A86D-43DC-9541-640AD9B35787}" type="datetimeFigureOut">
              <a:rPr lang="ru-RU" smtClean="0"/>
              <a:t>08.10.2022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266A5-5866-45B1-A723-C96CE75A83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31A8-A86D-43DC-9541-640AD9B35787}" type="datetimeFigureOut">
              <a:rPr lang="ru-RU" smtClean="0"/>
              <a:t>08.10.2022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266A5-5866-45B1-A723-C96CE75A83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31A8-A86D-43DC-9541-640AD9B35787}" type="datetimeFigureOut">
              <a:rPr lang="ru-RU" smtClean="0"/>
              <a:t>08.10.2022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266A5-5866-45B1-A723-C96CE75A83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31A8-A86D-43DC-9541-640AD9B35787}" type="datetimeFigureOut">
              <a:rPr lang="ru-RU" smtClean="0"/>
              <a:t>08.10.2022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266A5-5866-45B1-A723-C96CE75A83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A31A8-A86D-43DC-9541-640AD9B35787}" type="datetimeFigureOut">
              <a:rPr lang="ru-RU" smtClean="0"/>
              <a:t>08.10.2022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266A5-5866-45B1-A723-C96CE75A839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223143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 descr="dlya-va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469900"/>
            <a:ext cx="8135938" cy="609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223143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979712" y="548680"/>
            <a:ext cx="5167505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3600" b="1" dirty="0">
                <a:solidFill>
                  <a:srgbClr val="990033"/>
                </a:solidFill>
              </a:rPr>
              <a:t>Развитие </a:t>
            </a:r>
            <a:r>
              <a:rPr lang="ru-RU" sz="3600" b="1" dirty="0" smtClean="0">
                <a:solidFill>
                  <a:srgbClr val="990033"/>
                </a:solidFill>
              </a:rPr>
              <a:t>речи</a:t>
            </a:r>
            <a:endParaRPr lang="en-US" sz="3600" b="1" dirty="0" smtClean="0">
              <a:solidFill>
                <a:srgbClr val="990033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990033"/>
                </a:solidFill>
              </a:rPr>
              <a:t> </a:t>
            </a:r>
            <a:r>
              <a:rPr lang="ru-RU" sz="3600" b="1" dirty="0">
                <a:solidFill>
                  <a:srgbClr val="990033"/>
                </a:solidFill>
              </a:rPr>
              <a:t>старших дошкольников </a:t>
            </a:r>
            <a:endParaRPr lang="en-US" sz="3600" b="1" dirty="0" smtClean="0">
              <a:solidFill>
                <a:srgbClr val="990033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990033"/>
                </a:solidFill>
              </a:rPr>
              <a:t>в </a:t>
            </a:r>
            <a:r>
              <a:rPr lang="ru-RU" sz="3600" b="1" dirty="0">
                <a:solidFill>
                  <a:srgbClr val="990033"/>
                </a:solidFill>
              </a:rPr>
              <a:t>условиях ДОУ</a:t>
            </a:r>
          </a:p>
          <a:p>
            <a:pPr algn="ctr"/>
            <a:endParaRPr lang="ru-RU" sz="2000" b="1" dirty="0">
              <a:solidFill>
                <a:srgbClr val="990033"/>
              </a:solidFill>
            </a:endParaRPr>
          </a:p>
        </p:txBody>
      </p:sp>
      <p:pic>
        <p:nvPicPr>
          <p:cNvPr id="12292" name="Picture 4" descr="0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789040"/>
            <a:ext cx="7848600" cy="248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932040" y="3140968"/>
            <a:ext cx="391395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Подготовила воспитатель </a:t>
            </a:r>
          </a:p>
          <a:p>
            <a:r>
              <a:rPr lang="ru-RU" dirty="0" smtClean="0"/>
              <a:t>первой квалификационной категории</a:t>
            </a:r>
          </a:p>
          <a:p>
            <a:r>
              <a:rPr lang="ru-RU" sz="2000" dirty="0" smtClean="0"/>
              <a:t>Кочеткова Галина Викторовна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223143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684213" y="836613"/>
            <a:ext cx="76327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Сегодня мы предлагаем рассмотреть следующие нетрадиционные методики, которые наиболее приемлемы в работе с дошкольниками: </a:t>
            </a:r>
            <a:r>
              <a:rPr lang="ru-RU" b="1">
                <a:solidFill>
                  <a:schemeClr val="accent2"/>
                </a:solidFill>
              </a:rPr>
              <a:t>мнемотехника, интервьюирование, синквейн, коллаж,  сказкотерапия</a:t>
            </a:r>
            <a:r>
              <a:rPr lang="ru-RU"/>
              <a:t>. </a:t>
            </a:r>
          </a:p>
        </p:txBody>
      </p:sp>
      <p:pic>
        <p:nvPicPr>
          <p:cNvPr id="13316" name="Picture 4" descr="%D0%97%D0%B0%D1%8E%D1%88%D0%BA%D0%B8%D0%BD%D0%B0-%D0%B8%D0%B7%D0%B1%D1%83%D1%88%D0%BA%D0%B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132138"/>
            <a:ext cx="3744912" cy="262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 descr="1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429000"/>
            <a:ext cx="35814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223143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250825" y="549275"/>
            <a:ext cx="84248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>
                <a:solidFill>
                  <a:schemeClr val="accent2"/>
                </a:solidFill>
              </a:rPr>
              <a:t>Мнемотехника</a:t>
            </a:r>
            <a:r>
              <a:rPr lang="ru-RU" b="1"/>
              <a:t> </a:t>
            </a:r>
            <a:r>
              <a:rPr lang="ru-RU"/>
              <a:t>- в переводе с греческого - </a:t>
            </a:r>
            <a:r>
              <a:rPr lang="ru-RU">
                <a:solidFill>
                  <a:schemeClr val="accent2"/>
                </a:solidFill>
              </a:rPr>
              <a:t>«</a:t>
            </a:r>
            <a:r>
              <a:rPr lang="ru-RU" b="1">
                <a:solidFill>
                  <a:schemeClr val="accent2"/>
                </a:solidFill>
              </a:rPr>
              <a:t>искусство запоминания</a:t>
            </a:r>
            <a:r>
              <a:rPr lang="ru-RU">
                <a:solidFill>
                  <a:schemeClr val="accent2"/>
                </a:solidFill>
              </a:rPr>
              <a:t>».</a:t>
            </a:r>
            <a:r>
              <a:rPr lang="ru-RU"/>
              <a:t> </a:t>
            </a:r>
          </a:p>
          <a:p>
            <a:endParaRPr lang="ru-RU" b="1">
              <a:solidFill>
                <a:schemeClr val="accent2"/>
              </a:solidFill>
            </a:endParaRPr>
          </a:p>
          <a:p>
            <a:r>
              <a:rPr lang="ru-RU" b="1">
                <a:solidFill>
                  <a:schemeClr val="accent2"/>
                </a:solidFill>
              </a:rPr>
              <a:t>Структура мнемотехники:</a:t>
            </a:r>
            <a:r>
              <a:rPr lang="ru-RU"/>
              <a:t> мнемоквадраты, мнемотаблицы, мнемодорожки.</a:t>
            </a:r>
          </a:p>
        </p:txBody>
      </p:sp>
      <p:pic>
        <p:nvPicPr>
          <p:cNvPr id="14340" name="Picture 4" descr="img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700213"/>
            <a:ext cx="3095625" cy="232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 descr="slide_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00338" y="3051175"/>
            <a:ext cx="3600450" cy="270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 descr="img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163" y="4149725"/>
            <a:ext cx="3240087" cy="242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223143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735013" y="639763"/>
            <a:ext cx="7653337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err="1">
                <a:solidFill>
                  <a:schemeClr val="accent2"/>
                </a:solidFill>
              </a:rPr>
              <a:t>Мнемотаблицы</a:t>
            </a:r>
            <a:r>
              <a:rPr lang="ru-RU" b="1" dirty="0"/>
              <a:t>-</a:t>
            </a:r>
            <a:r>
              <a:rPr lang="ru-RU" dirty="0">
                <a:solidFill>
                  <a:schemeClr val="accent2"/>
                </a:solidFill>
              </a:rPr>
              <a:t> </a:t>
            </a:r>
            <a:r>
              <a:rPr lang="ru-RU" b="1" dirty="0">
                <a:solidFill>
                  <a:schemeClr val="accent2"/>
                </a:solidFill>
              </a:rPr>
              <a:t>схемы </a:t>
            </a:r>
            <a:r>
              <a:rPr lang="ru-RU" dirty="0"/>
              <a:t>служат дидактическим материалом в работе по развитию связной речи детей. Их используют: для обогащения словарного запаса, при обучении составлению рассказов, при пересказах художественной литературы, при отгадывании и загадывании загадок, при заучивании стихов.</a:t>
            </a:r>
          </a:p>
          <a:p>
            <a:endParaRPr lang="ru-RU" dirty="0"/>
          </a:p>
        </p:txBody>
      </p:sp>
      <p:pic>
        <p:nvPicPr>
          <p:cNvPr id="17413" name="Picture 5" descr="hello_html_m52adc0f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2509838"/>
            <a:ext cx="4391025" cy="329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7" descr="hello_html_3110b9b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51488" y="2565400"/>
            <a:ext cx="290830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223143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900113" y="620713"/>
            <a:ext cx="73564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chemeClr val="accent2"/>
                </a:solidFill>
              </a:rPr>
              <a:t>Практические  упражнения  для </a:t>
            </a:r>
          </a:p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chemeClr val="accent2"/>
                </a:solidFill>
              </a:rPr>
              <a:t>обогащения  словарного  запаса </a:t>
            </a:r>
          </a:p>
          <a:p>
            <a:pPr algn="ctr">
              <a:spcBef>
                <a:spcPct val="50000"/>
              </a:spcBef>
            </a:pPr>
            <a:endParaRPr lang="ru-RU" sz="2000" b="1">
              <a:solidFill>
                <a:schemeClr val="accent2"/>
              </a:solidFill>
            </a:endParaRPr>
          </a:p>
        </p:txBody>
      </p:sp>
      <p:pic>
        <p:nvPicPr>
          <p:cNvPr id="18437" name="Picture 5" descr="slide_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1916113"/>
            <a:ext cx="2808287" cy="210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 descr="c1ee7068759c737c564029cb2167355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2003" y="2708920"/>
            <a:ext cx="428466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5436096" y="2204864"/>
            <a:ext cx="2362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>
                <a:solidFill>
                  <a:srgbClr val="990033"/>
                </a:solidFill>
              </a:rPr>
              <a:t>противоположности</a:t>
            </a:r>
          </a:p>
        </p:txBody>
      </p:sp>
      <p:pic>
        <p:nvPicPr>
          <p:cNvPr id="18441" name="Picture 9" descr="img3-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188" y="4365625"/>
            <a:ext cx="2876550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223143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323850" y="620713"/>
            <a:ext cx="828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 smtClean="0">
                <a:solidFill>
                  <a:schemeClr val="accent2"/>
                </a:solidFill>
              </a:rPr>
              <a:t>         Составление  </a:t>
            </a:r>
            <a:r>
              <a:rPr lang="ru-RU" sz="2000" b="1" dirty="0">
                <a:solidFill>
                  <a:schemeClr val="accent2"/>
                </a:solidFill>
              </a:rPr>
              <a:t>описательных  и  повествовательных рассказов</a:t>
            </a:r>
          </a:p>
        </p:txBody>
      </p:sp>
      <p:pic>
        <p:nvPicPr>
          <p:cNvPr id="20484" name="Picture 4" descr="i?id=0f8a69a23942590cd2312d527272e342-l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1557338"/>
            <a:ext cx="3095625" cy="231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1" name="Picture 11" descr="IMG_20180321_09063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1557338"/>
            <a:ext cx="3716338" cy="495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2" name="Picture 12" descr="img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3933825"/>
            <a:ext cx="3455640" cy="258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223143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187450" y="476250"/>
            <a:ext cx="6985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/>
              <a:t>        </a:t>
            </a:r>
            <a:r>
              <a:rPr lang="ru-RU" sz="2000" b="1">
                <a:solidFill>
                  <a:schemeClr val="accent2"/>
                </a:solidFill>
              </a:rPr>
              <a:t>Разучивание  стихов  и  скороговорок</a:t>
            </a:r>
          </a:p>
          <a:p>
            <a:endParaRPr lang="ru-RU" sz="2000" b="1">
              <a:solidFill>
                <a:schemeClr val="accent2"/>
              </a:solidFill>
            </a:endParaRPr>
          </a:p>
        </p:txBody>
      </p:sp>
      <p:pic>
        <p:nvPicPr>
          <p:cNvPr id="25605" name="Picture 5" descr="IMG_20180314_0932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1341438"/>
            <a:ext cx="2917825" cy="389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6" descr="IMG_20180314_09133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5238" y="1341438"/>
            <a:ext cx="2865437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Picture 9" descr="img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188" y="4005263"/>
            <a:ext cx="1800225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1" name="Picture 11" descr="img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59563" y="4005263"/>
            <a:ext cx="17526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223143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1252538" y="595313"/>
            <a:ext cx="6272212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chemeClr val="accent2"/>
                </a:solidFill>
              </a:rPr>
              <a:t>Пересказ  художественной  литературы</a:t>
            </a:r>
          </a:p>
          <a:p>
            <a:pPr algn="ctr">
              <a:spcBef>
                <a:spcPct val="50000"/>
              </a:spcBef>
            </a:pPr>
            <a:endParaRPr lang="ru-RU"/>
          </a:p>
          <a:p>
            <a:pPr algn="ctr">
              <a:spcBef>
                <a:spcPct val="50000"/>
              </a:spcBef>
            </a:pPr>
            <a:endParaRPr lang="ru-RU"/>
          </a:p>
        </p:txBody>
      </p:sp>
      <p:pic>
        <p:nvPicPr>
          <p:cNvPr id="23556" name="Picture 4" descr="img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1052513"/>
            <a:ext cx="3313112" cy="248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5" descr="img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3" y="3789363"/>
            <a:ext cx="3168650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7" descr="IMG_20180314_09454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21200" y="1268413"/>
            <a:ext cx="3608388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223143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63" name="Text Box 3"/>
          <p:cNvSpPr txBox="1">
            <a:spLocks noChangeArrowheads="1"/>
          </p:cNvSpPr>
          <p:nvPr/>
        </p:nvSpPr>
        <p:spPr bwMode="auto">
          <a:xfrm>
            <a:off x="5003800" y="620713"/>
            <a:ext cx="3800475" cy="38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Главное в работе с </a:t>
            </a:r>
            <a:r>
              <a:rPr lang="ru-RU" b="1">
                <a:solidFill>
                  <a:schemeClr val="accent2"/>
                </a:solidFill>
              </a:rPr>
              <a:t>коллажем </a:t>
            </a:r>
            <a:r>
              <a:rPr lang="ru-RU"/>
              <a:t>– соединить, связать все картинки между собой. </a:t>
            </a:r>
          </a:p>
          <a:p>
            <a:r>
              <a:rPr lang="ru-RU"/>
              <a:t>Таким образом, идет обработка сюжетного метода запоминания.</a:t>
            </a:r>
          </a:p>
          <a:p>
            <a:endParaRPr lang="ru-RU"/>
          </a:p>
          <a:p>
            <a:r>
              <a:rPr lang="ru-RU"/>
              <a:t>Составление коллажей способствует развитию фотографической памяти,  расширению словарного запаса, связной речи и образного восприятия </a:t>
            </a:r>
          </a:p>
          <a:p>
            <a:r>
              <a:rPr lang="ru-RU" sz="1400" i="1"/>
              <a:t>.</a:t>
            </a:r>
            <a:endParaRPr lang="ru-RU" sz="1400"/>
          </a:p>
          <a:p>
            <a:endParaRPr lang="ru-RU" sz="1400"/>
          </a:p>
        </p:txBody>
      </p:sp>
      <p:pic>
        <p:nvPicPr>
          <p:cNvPr id="92164" name="Picture 4" descr="scrn_big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404813"/>
            <a:ext cx="4752975" cy="619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223143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8" descr="IMG_20180319_0749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196975"/>
            <a:ext cx="2265362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3" name="Picture 9" descr="IMG_20180319_08060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213" y="4005263"/>
            <a:ext cx="3313112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4" name="Picture 10" descr="IMG_20180319_1026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788" y="1196975"/>
            <a:ext cx="2220912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1547813" y="6921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3276600" y="450850"/>
            <a:ext cx="2543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>
                <a:solidFill>
                  <a:schemeClr val="accent2"/>
                </a:solidFill>
              </a:rPr>
              <a:t>Создание коллажа</a:t>
            </a:r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755650" y="4221163"/>
            <a:ext cx="1241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вырезаем</a:t>
            </a:r>
          </a:p>
        </p:txBody>
      </p:sp>
      <p:sp>
        <p:nvSpPr>
          <p:cNvPr id="26640" name="Text Box 16"/>
          <p:cNvSpPr txBox="1">
            <a:spLocks noChangeArrowheads="1"/>
          </p:cNvSpPr>
          <p:nvPr/>
        </p:nvSpPr>
        <p:spPr bwMode="auto">
          <a:xfrm>
            <a:off x="3635375" y="3500438"/>
            <a:ext cx="14589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наклеиваем</a:t>
            </a:r>
          </a:p>
        </p:txBody>
      </p:sp>
      <p:sp>
        <p:nvSpPr>
          <p:cNvPr id="26641" name="Text Box 17"/>
          <p:cNvSpPr txBox="1">
            <a:spLocks noChangeArrowheads="1"/>
          </p:cNvSpPr>
          <p:nvPr/>
        </p:nvSpPr>
        <p:spPr bwMode="auto">
          <a:xfrm>
            <a:off x="6588125" y="4292600"/>
            <a:ext cx="17446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раскладываем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223143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6" name="Picture 4" descr="IMG_20180319_10374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692150"/>
            <a:ext cx="3673475" cy="276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7" name="Picture 5" descr="IMG_20180319_1038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3" y="692150"/>
            <a:ext cx="4248150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8" name="Picture 6" descr="IMG_20180321_09303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750" y="3695700"/>
            <a:ext cx="3816350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9" name="Picture 7" descr="IMG_20180321_09285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3716338"/>
            <a:ext cx="4176713" cy="285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41" name="Text Box 9"/>
          <p:cNvSpPr txBox="1">
            <a:spLocks noChangeArrowheads="1"/>
          </p:cNvSpPr>
          <p:nvPr/>
        </p:nvSpPr>
        <p:spPr bwMode="auto">
          <a:xfrm>
            <a:off x="2339975" y="4048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95242" name="Text Box 10"/>
          <p:cNvSpPr txBox="1">
            <a:spLocks noChangeArrowheads="1"/>
          </p:cNvSpPr>
          <p:nvPr/>
        </p:nvSpPr>
        <p:spPr bwMode="auto">
          <a:xfrm>
            <a:off x="1763713" y="333375"/>
            <a:ext cx="6121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chemeClr val="accent2"/>
                </a:solidFill>
              </a:rPr>
              <a:t>Приключения Зайки и Щенка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223143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684213" y="549275"/>
            <a:ext cx="8064500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Одним из инновационных педагогических технологий и методов является технология  </a:t>
            </a:r>
            <a:r>
              <a:rPr lang="ru-RU" b="1">
                <a:solidFill>
                  <a:schemeClr val="accent2"/>
                </a:solidFill>
              </a:rPr>
              <a:t>Синквейн </a:t>
            </a:r>
            <a:endParaRPr lang="ru-RU" b="1"/>
          </a:p>
          <a:p>
            <a:r>
              <a:rPr lang="ru-RU"/>
              <a:t>Синквейн – это творческая работа, которая имеет короткую форму стихотворения, состоящего из пяти нерифмованных строк. </a:t>
            </a:r>
            <a:endParaRPr lang="ru-RU" b="1">
              <a:solidFill>
                <a:schemeClr val="accent2"/>
              </a:solidFill>
            </a:endParaRPr>
          </a:p>
          <a:p>
            <a:endParaRPr lang="ru-RU" b="1">
              <a:solidFill>
                <a:schemeClr val="accent2"/>
              </a:solidFill>
            </a:endParaRPr>
          </a:p>
          <a:p>
            <a:pPr>
              <a:spcBef>
                <a:spcPct val="50000"/>
              </a:spcBef>
            </a:pPr>
            <a:endParaRPr lang="ru-RU" i="1"/>
          </a:p>
        </p:txBody>
      </p:sp>
      <p:pic>
        <p:nvPicPr>
          <p:cNvPr id="33796" name="Picture 4" descr="IMG_20171004_155739_HD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1989138"/>
            <a:ext cx="3527425" cy="263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611188" y="4868863"/>
            <a:ext cx="424815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                   Лев</a:t>
            </a:r>
          </a:p>
          <a:p>
            <a:r>
              <a:rPr lang="ru-RU"/>
              <a:t>        Хищный, грозный</a:t>
            </a:r>
          </a:p>
          <a:p>
            <a:r>
              <a:rPr lang="ru-RU"/>
              <a:t>   Охотится, нападает, рычит</a:t>
            </a:r>
          </a:p>
          <a:p>
            <a:r>
              <a:rPr lang="ru-RU"/>
              <a:t>Лев – красивый и грозный зверь</a:t>
            </a:r>
          </a:p>
          <a:p>
            <a:r>
              <a:rPr lang="ru-RU"/>
              <a:t>             Царь зверей</a:t>
            </a:r>
          </a:p>
        </p:txBody>
      </p:sp>
      <p:pic>
        <p:nvPicPr>
          <p:cNvPr id="33798" name="Picture 6" descr="IMG_20170321_07075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363" y="4114800"/>
            <a:ext cx="3527425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4859338" y="2205038"/>
            <a:ext cx="3622675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                     Родина</a:t>
            </a:r>
          </a:p>
          <a:p>
            <a:r>
              <a:rPr lang="ru-RU"/>
              <a:t>          Великая, необъятная</a:t>
            </a:r>
          </a:p>
          <a:p>
            <a:r>
              <a:rPr lang="ru-RU"/>
              <a:t>Защищает, помогает, оберегает</a:t>
            </a:r>
          </a:p>
          <a:p>
            <a:r>
              <a:rPr lang="ru-RU"/>
              <a:t>         Моя Родина – Россия</a:t>
            </a:r>
          </a:p>
          <a:p>
            <a:r>
              <a:rPr lang="ru-RU"/>
              <a:t>                    Богатство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223143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808038" y="639763"/>
            <a:ext cx="7724775" cy="530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chemeClr val="accent2"/>
                </a:solidFill>
              </a:rPr>
              <a:t>                </a:t>
            </a:r>
          </a:p>
          <a:p>
            <a:pPr algn="ctr"/>
            <a:r>
              <a:rPr lang="ru-RU" sz="2000">
                <a:solidFill>
                  <a:schemeClr val="accent2"/>
                </a:solidFill>
              </a:rPr>
              <a:t>                В  чем  эффективность  и  значимость  синквейна?</a:t>
            </a:r>
          </a:p>
          <a:p>
            <a:endParaRPr lang="ru-RU" sz="2000">
              <a:solidFill>
                <a:schemeClr val="accent2"/>
              </a:solidFill>
            </a:endParaRPr>
          </a:p>
          <a:p>
            <a:endParaRPr lang="ru-RU"/>
          </a:p>
          <a:p>
            <a:endParaRPr lang="ru-RU"/>
          </a:p>
          <a:p>
            <a:endParaRPr lang="ru-RU"/>
          </a:p>
          <a:p>
            <a:r>
              <a:rPr lang="ru-RU"/>
              <a:t>1. Во-первых, его простота.</a:t>
            </a:r>
          </a:p>
          <a:p>
            <a:r>
              <a:rPr lang="ru-RU"/>
              <a:t>2. Обогащает и активизирует словарный запас (глагольный словарь, словарь прилагательных). </a:t>
            </a:r>
          </a:p>
          <a:p>
            <a:r>
              <a:rPr lang="ru-RU"/>
              <a:t>3. Подготавливает к краткому пересказу. </a:t>
            </a:r>
          </a:p>
          <a:p>
            <a:r>
              <a:rPr lang="ru-RU"/>
              <a:t>4. Позволяет почувствовать себя хоть на мгновение творцом. </a:t>
            </a:r>
          </a:p>
          <a:p>
            <a:r>
              <a:rPr lang="ru-RU"/>
              <a:t>5. Развивает ассоциативное  и наглядно-образное мышление. </a:t>
            </a:r>
          </a:p>
          <a:p>
            <a:r>
              <a:rPr lang="ru-RU"/>
              <a:t>6. Получается у всех.</a:t>
            </a:r>
          </a:p>
          <a:p>
            <a:endParaRPr lang="ru-RU" sz="1200" i="1"/>
          </a:p>
          <a:p>
            <a:endParaRPr lang="ru-RU" i="1"/>
          </a:p>
          <a:p>
            <a:r>
              <a:rPr lang="ru-RU"/>
              <a:t>При творческом использовании синквейна на занятиях он воспринимается  дошкольниками как увлекательная игра. </a:t>
            </a:r>
          </a:p>
          <a:p>
            <a:r>
              <a:rPr lang="ru-RU"/>
              <a:t> </a:t>
            </a:r>
          </a:p>
          <a:p>
            <a:endParaRPr lang="ru-RU"/>
          </a:p>
        </p:txBody>
      </p:sp>
      <p:pic>
        <p:nvPicPr>
          <p:cNvPr id="45060" name="Picture 4" descr="09f87b90ba5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333375"/>
            <a:ext cx="143827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223143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4" descr="IMG_20180315_1223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772816"/>
            <a:ext cx="8136706" cy="484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691680" y="620688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95536" y="404664"/>
            <a:ext cx="8352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Одним из  эффективных методов является </a:t>
            </a:r>
            <a:r>
              <a:rPr lang="ru-RU" b="1" dirty="0" smtClean="0">
                <a:solidFill>
                  <a:schemeClr val="accent2"/>
                </a:solidFill>
              </a:rPr>
              <a:t>интервьюирование</a:t>
            </a:r>
            <a:r>
              <a:rPr lang="ru-RU" b="1" dirty="0" smtClean="0"/>
              <a:t>.</a:t>
            </a:r>
            <a:endParaRPr lang="ru-RU" dirty="0" smtClean="0"/>
          </a:p>
          <a:p>
            <a:r>
              <a:rPr lang="ru-RU" b="1" dirty="0" smtClean="0">
                <a:solidFill>
                  <a:schemeClr val="accent2"/>
                </a:solidFill>
              </a:rPr>
              <a:t>Интервью </a:t>
            </a:r>
            <a:r>
              <a:rPr lang="ru-RU" dirty="0" smtClean="0"/>
              <a:t>– разновидность разговора, беседы между двумя и более людьми, </a:t>
            </a:r>
          </a:p>
          <a:p>
            <a:r>
              <a:rPr lang="ru-RU" dirty="0" smtClean="0"/>
              <a:t>при которой интервьюер задаёт вопросы своим собеседникам и получает </a:t>
            </a:r>
          </a:p>
          <a:p>
            <a:r>
              <a:rPr lang="ru-RU" dirty="0" smtClean="0"/>
              <a:t>от них ответы.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9468544" y="29249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223143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684213" y="620713"/>
            <a:ext cx="7921625" cy="97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chemeClr val="accent2"/>
                </a:solidFill>
              </a:rPr>
              <a:t>Игра «</a:t>
            </a:r>
            <a:r>
              <a:rPr lang="ru-RU" sz="2000" b="1" dirty="0" smtClean="0">
                <a:solidFill>
                  <a:schemeClr val="accent2"/>
                </a:solidFill>
              </a:rPr>
              <a:t>Телепрограмма»</a:t>
            </a:r>
            <a:endParaRPr lang="ru-RU" sz="2000" b="1" dirty="0">
              <a:solidFill>
                <a:schemeClr val="accent2"/>
              </a:solidFill>
            </a:endParaRPr>
          </a:p>
          <a:p>
            <a:pPr algn="ctr"/>
            <a:r>
              <a:rPr lang="ru-RU" sz="2000" b="1" dirty="0">
                <a:solidFill>
                  <a:schemeClr val="accent2"/>
                </a:solidFill>
              </a:rPr>
              <a:t>(Презентация любимой игрушки)</a:t>
            </a:r>
          </a:p>
          <a:p>
            <a:r>
              <a:rPr lang="ru-RU" dirty="0"/>
              <a:t> </a:t>
            </a:r>
          </a:p>
        </p:txBody>
      </p:sp>
      <p:pic>
        <p:nvPicPr>
          <p:cNvPr id="48132" name="Picture 4" descr="IMG_20180315_1559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675" y="2349500"/>
            <a:ext cx="31273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5" descr="IMG_20180314_0941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7763" y="3213100"/>
            <a:ext cx="2484437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4" name="Picture 6" descr="IMG_20180319_10522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3284538"/>
            <a:ext cx="2441575" cy="325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6" name="Picture 8" descr="malchik_s_igrushkam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125" y="1412875"/>
            <a:ext cx="205740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8" name="Picture 10" descr="mini_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8313" y="1314450"/>
            <a:ext cx="2244725" cy="176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223143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827088" y="620713"/>
            <a:ext cx="7848600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Для формирования коммуникативной компетентности дошкольников можно проводить следующие игры:</a:t>
            </a:r>
          </a:p>
          <a:p>
            <a:endParaRPr lang="ru-RU"/>
          </a:p>
          <a:p>
            <a:r>
              <a:rPr lang="ru-RU" b="1">
                <a:solidFill>
                  <a:schemeClr val="accent2"/>
                </a:solidFill>
              </a:rPr>
              <a:t>Игра «Берём интервью у литературного героя»</a:t>
            </a:r>
          </a:p>
          <a:p>
            <a:endParaRPr lang="ru-RU" b="1">
              <a:solidFill>
                <a:schemeClr val="accent2"/>
              </a:solidFill>
            </a:endParaRPr>
          </a:p>
          <a:p>
            <a:r>
              <a:rPr lang="ru-RU" b="1">
                <a:solidFill>
                  <a:schemeClr val="accent2"/>
                </a:solidFill>
              </a:rPr>
              <a:t>Игра «Корреспонденты» </a:t>
            </a:r>
          </a:p>
          <a:p>
            <a:endParaRPr lang="ru-RU" b="1">
              <a:solidFill>
                <a:schemeClr val="accent2"/>
              </a:solidFill>
            </a:endParaRPr>
          </a:p>
          <a:p>
            <a:r>
              <a:rPr lang="ru-RU" b="1">
                <a:solidFill>
                  <a:schemeClr val="accent2"/>
                </a:solidFill>
              </a:rPr>
              <a:t>Игра «Звукорежиссеры</a:t>
            </a:r>
          </a:p>
          <a:p>
            <a:r>
              <a:rPr lang="ru-RU" b="1"/>
              <a:t> </a:t>
            </a:r>
            <a:endParaRPr lang="ru-RU"/>
          </a:p>
        </p:txBody>
      </p:sp>
      <p:pic>
        <p:nvPicPr>
          <p:cNvPr id="49156" name="Picture 4" descr="84961360%281%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3573463"/>
            <a:ext cx="3311525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Picture 5" descr="IMG_20180322_16105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6100" y="1916113"/>
            <a:ext cx="4176713" cy="456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223143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2" name="Picture 4" descr="IMG_20171027_1032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2133600"/>
            <a:ext cx="784860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3" name="Text Box 5"/>
          <p:cNvSpPr txBox="1">
            <a:spLocks noChangeArrowheads="1"/>
          </p:cNvSpPr>
          <p:nvPr/>
        </p:nvSpPr>
        <p:spPr bwMode="auto">
          <a:xfrm>
            <a:off x="684213" y="476250"/>
            <a:ext cx="7920037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/>
              <a:t>                    </a:t>
            </a:r>
            <a:r>
              <a:rPr lang="ru-RU" b="1">
                <a:solidFill>
                  <a:schemeClr val="accent2"/>
                </a:solidFill>
              </a:rPr>
              <a:t>Игра «Полезные советы»  </a:t>
            </a:r>
            <a:r>
              <a:rPr lang="ru-RU" i="1">
                <a:solidFill>
                  <a:schemeClr val="accent2"/>
                </a:solidFill>
              </a:rPr>
              <a:t>(для родителей)</a:t>
            </a:r>
            <a:endParaRPr lang="ru-RU">
              <a:solidFill>
                <a:schemeClr val="accent2"/>
              </a:solidFill>
            </a:endParaRPr>
          </a:p>
          <a:p>
            <a:r>
              <a:rPr lang="ru-RU"/>
              <a:t>Предложите ребенку на время, пока вы заняты домашними делами, стать радиожурналистом и провести передачу «Полезные советы».</a:t>
            </a:r>
          </a:p>
          <a:p>
            <a:r>
              <a:rPr lang="ru-RU"/>
              <a:t>В передаче могут быть рубрики: «Как сварить суп», «Как пожарить картофель», «Как погладить брюки», «Как пришить пуговицу» и др.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223143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1" name="Picture 3" descr="IMG_20171222_0955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1557338"/>
            <a:ext cx="7775575" cy="482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971550" y="549275"/>
            <a:ext cx="74374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>
                <a:solidFill>
                  <a:schemeClr val="accent2"/>
                </a:solidFill>
              </a:rPr>
              <a:t>Сказкотерапия</a:t>
            </a:r>
            <a:r>
              <a:rPr lang="ru-RU">
                <a:solidFill>
                  <a:schemeClr val="accent2"/>
                </a:solidFill>
              </a:rPr>
              <a:t> </a:t>
            </a:r>
            <a:r>
              <a:rPr lang="ru-RU"/>
              <a:t>- «лечение сказкой» . Сказка – любимый детьми жанр, понятный и доступный их пониманию. Сказки — это кладезь мудрости, советов, доброты и выходов из различных ситуаций.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223143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468313" y="404813"/>
            <a:ext cx="8280400" cy="649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ru-RU"/>
              <a:t>     Тексты сказок расширяют словарный запас, помогают правильно организовать диалог, а, следовательно, влияют на развитие связной монологической речи. </a:t>
            </a:r>
            <a:endParaRPr lang="ru-RU" u="sng"/>
          </a:p>
          <a:p>
            <a:pPr marL="342900" indent="-342900"/>
            <a:endParaRPr lang="ru-RU" sz="2000" b="1" u="sng"/>
          </a:p>
          <a:p>
            <a:pPr marL="342900" indent="-342900" algn="ctr"/>
            <a:r>
              <a:rPr lang="ru-RU" sz="2000" b="1" u="sng"/>
              <a:t>Алгоритм дидактической сказки – задания:</a:t>
            </a:r>
          </a:p>
          <a:p>
            <a:pPr marL="342900" indent="-342900" algn="ctr"/>
            <a:endParaRPr lang="ru-RU" sz="2000" b="1"/>
          </a:p>
          <a:p>
            <a:pPr marL="342900" indent="-342900">
              <a:buFontTx/>
              <a:buAutoNum type="arabicPeriod"/>
            </a:pPr>
            <a:r>
              <a:rPr lang="ru-RU"/>
              <a:t>Создания образа сказочной страны, в которой живёт</a:t>
            </a:r>
          </a:p>
          <a:p>
            <a:pPr marL="342900" indent="-342900"/>
            <a:r>
              <a:rPr lang="ru-RU"/>
              <a:t>     одушевлённый символ. Рассказ о нраве, привычках, образе жизни в этой стране.                                                                                                                                                                                  </a:t>
            </a:r>
          </a:p>
          <a:p>
            <a:pPr marL="342900" indent="-342900">
              <a:buFontTx/>
              <a:buAutoNum type="arabicPeriod"/>
            </a:pPr>
            <a:endParaRPr lang="ru-RU"/>
          </a:p>
          <a:p>
            <a:pPr marL="342900" indent="-342900"/>
            <a:r>
              <a:rPr lang="ru-RU"/>
              <a:t>2.   Разрушение благополучия. В качестве разрушителя могут выступать злые сказочные персонажи (дракон, Кощей), стихийные бедствия (ураган, ливень), тяжёлое эмоциональное состояние (скучно, тоскливо, отсутствие друзей).                                                                                                                                                    </a:t>
            </a:r>
          </a:p>
          <a:p>
            <a:pPr marL="342900" indent="-342900">
              <a:buFontTx/>
              <a:buAutoNum type="arabicPeriod"/>
            </a:pPr>
            <a:endParaRPr lang="ru-RU"/>
          </a:p>
          <a:p>
            <a:pPr marL="342900" indent="-342900">
              <a:buFontTx/>
              <a:buAutoNum type="arabicPeriod" startAt="3"/>
            </a:pPr>
            <a:r>
              <a:rPr lang="ru-RU"/>
              <a:t>Восстановление страны, чтобы восстановить </a:t>
            </a:r>
          </a:p>
          <a:p>
            <a:pPr marL="342900" indent="-342900"/>
            <a:r>
              <a:rPr lang="ru-RU"/>
              <a:t>     благополучие в стране необходимо выполнить</a:t>
            </a:r>
          </a:p>
          <a:p>
            <a:pPr marL="342900" indent="-342900"/>
            <a:r>
              <a:rPr lang="ru-RU"/>
              <a:t>     определённое задание.</a:t>
            </a:r>
          </a:p>
          <a:p>
            <a:pPr marL="342900" indent="-342900"/>
            <a:r>
              <a:rPr lang="ru-RU"/>
              <a:t>     «Сказка про самого себя»</a:t>
            </a:r>
          </a:p>
          <a:p>
            <a:pPr marL="342900" indent="-342900"/>
            <a:r>
              <a:rPr lang="ru-RU"/>
              <a:t>     «Перевирание сказки»</a:t>
            </a:r>
          </a:p>
          <a:p>
            <a:pPr marL="342900" indent="-342900"/>
            <a:r>
              <a:rPr lang="ru-RU"/>
              <a:t>     «Сказки по-новому»</a:t>
            </a:r>
          </a:p>
          <a:p>
            <a:pPr marL="342900" indent="-342900"/>
            <a:r>
              <a:rPr lang="ru-RU"/>
              <a:t>     «Сказка – калька» </a:t>
            </a:r>
          </a:p>
          <a:p>
            <a:pPr marL="342900" indent="-342900"/>
            <a:endParaRPr lang="ru-RU"/>
          </a:p>
        </p:txBody>
      </p:sp>
      <p:pic>
        <p:nvPicPr>
          <p:cNvPr id="100356" name="Picture 4" descr="17319988932_575ed6f17a_z144553768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7625" y="1052513"/>
            <a:ext cx="1160463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59" name="Picture 7" descr="IMG_20180322_16493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25" y="4149725"/>
            <a:ext cx="2295525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223143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735013" y="639763"/>
            <a:ext cx="7724775" cy="421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Таким образом, используя данные методы и приемы, удается достичь </a:t>
            </a:r>
            <a:r>
              <a:rPr lang="ru-RU" b="1">
                <a:solidFill>
                  <a:schemeClr val="accent2"/>
                </a:solidFill>
              </a:rPr>
              <a:t>следующих результатов:</a:t>
            </a:r>
          </a:p>
          <a:p>
            <a:endParaRPr lang="ru-RU" b="1">
              <a:solidFill>
                <a:schemeClr val="accent2"/>
              </a:solidFill>
            </a:endParaRPr>
          </a:p>
          <a:p>
            <a:r>
              <a:rPr lang="ru-RU"/>
              <a:t>У детей увеличивается круг знаний об окружающем мире.</a:t>
            </a:r>
          </a:p>
          <a:p>
            <a:endParaRPr lang="ru-RU"/>
          </a:p>
          <a:p>
            <a:r>
              <a:rPr lang="ru-RU"/>
              <a:t>Появляется желание пересказывать тексты, придумывать интересные истории.</a:t>
            </a:r>
          </a:p>
          <a:p>
            <a:endParaRPr lang="ru-RU"/>
          </a:p>
          <a:p>
            <a:r>
              <a:rPr lang="ru-RU"/>
              <a:t>Появляется интерес к заучиванию стихотворений, загадок  и скороговорок.</a:t>
            </a:r>
          </a:p>
          <a:p>
            <a:endParaRPr lang="ru-RU"/>
          </a:p>
          <a:p>
            <a:r>
              <a:rPr lang="ru-RU"/>
              <a:t>Словарный запас выходит на более высокий уровень.</a:t>
            </a:r>
          </a:p>
          <a:p>
            <a:endParaRPr lang="ru-RU"/>
          </a:p>
          <a:p>
            <a:r>
              <a:rPr lang="ru-RU"/>
              <a:t>Дети преодолевают робость, застенчивость, учатся свободно держаться перед аудиторией.</a:t>
            </a:r>
          </a:p>
        </p:txBody>
      </p:sp>
      <p:pic>
        <p:nvPicPr>
          <p:cNvPr id="70661" name="Picture 5" descr="rebenok_risunok_kist_kraski_peyzazh_palitra_54566_2048x115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4797425"/>
            <a:ext cx="2867025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223143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808038" y="1341438"/>
            <a:ext cx="721995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4800"/>
              <a:t>Спасибо за внимание</a:t>
            </a:r>
          </a:p>
        </p:txBody>
      </p:sp>
      <p:pic>
        <p:nvPicPr>
          <p:cNvPr id="73733" name="Picture 5" descr="childr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0" y="2492375"/>
            <a:ext cx="4968875" cy="246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470</Words>
  <Application>Microsoft Office PowerPoint</Application>
  <PresentationFormat>Экран (4:3)</PresentationFormat>
  <Paragraphs>102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4</cp:revision>
  <dcterms:created xsi:type="dcterms:W3CDTF">2022-10-08T09:06:31Z</dcterms:created>
  <dcterms:modified xsi:type="dcterms:W3CDTF">2022-10-08T09:35:26Z</dcterms:modified>
</cp:coreProperties>
</file>