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74" r:id="rId9"/>
    <p:sldId id="270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99FF"/>
    <a:srgbClr val="FF0066"/>
    <a:srgbClr val="FF66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122-0A34-4F82-A6B4-EFA293AB960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8DEC-B3C0-4E3F-AFCD-80184EAFE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46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BFFE81-D571-4A6E-B3D5-550D62CD910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3E7CD3-1B91-4FC4-A754-8E37081C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93924/" TargetMode="External"/><Relationship Id="rId2" Type="http://schemas.openxmlformats.org/officeDocument/2006/relationships/hyperlink" Target="http://www.consultant.ru/document/cons_doc_LAW_39463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5688" y="878774"/>
            <a:ext cx="8961912" cy="2196935"/>
          </a:xfrm>
        </p:spPr>
        <p:txBody>
          <a:bodyPr>
            <a:normAutofit/>
          </a:bodyPr>
          <a:lstStyle/>
          <a:p>
            <a:r>
              <a:rPr lang="ru-RU" dirty="0"/>
              <a:t> "Программа воспитания и организация воспитательной работы с дошкольниками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57" y="3372592"/>
            <a:ext cx="7493330" cy="236418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2000" dirty="0" smtClean="0"/>
          </a:p>
          <a:p>
            <a:r>
              <a:rPr lang="ru-RU" sz="2400" dirty="0" err="1" smtClean="0"/>
              <a:t>Петойкина</a:t>
            </a:r>
            <a:r>
              <a:rPr lang="ru-RU" sz="2400" dirty="0" smtClean="0"/>
              <a:t> </a:t>
            </a:r>
            <a:r>
              <a:rPr lang="ru-RU" sz="2400" dirty="0" smtClean="0"/>
              <a:t>Ольга Николаевна</a:t>
            </a:r>
          </a:p>
          <a:p>
            <a:r>
              <a:rPr lang="ru-RU" sz="2400" b="0" dirty="0" smtClean="0"/>
              <a:t>Старший воспитатель </a:t>
            </a:r>
          </a:p>
          <a:p>
            <a:endParaRPr lang="ru-RU" sz="2400" dirty="0" smtClean="0"/>
          </a:p>
          <a:p>
            <a:r>
              <a:rPr lang="ru-RU" sz="2000" b="0" dirty="0" smtClean="0"/>
              <a:t>МБДОУ «Детский сад № 434 «Родничок» 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xmlns="" val="105141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Рабочая программа </a:t>
            </a:r>
            <a:r>
              <a:rPr lang="ru-RU" b="1" dirty="0" smtClean="0">
                <a:solidFill>
                  <a:srgbClr val="0070C0"/>
                </a:solidFill>
              </a:rPr>
              <a:t>воспитания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85652" y="1600200"/>
            <a:ext cx="8942119" cy="4076205"/>
          </a:xfr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сфере личностного развития воспитание обучающихся должна я обеспечить: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Принятие личностью базовых национальных ценностей, национальных духовных традиций;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Готовность и способность отстаивать и выражать свою общественную позицию, критически оценивать собственные намерения, мысли и поступки;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Готовность к самостоятельным поступкам и действиям, совершаемым на основе морального выбора, принятию ответственности за из результаты, целеустремлённость и настойчивость в достижении результата;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Трудолюбие, бережливость, жизненный оптимизм, способность к преодолению трудностей;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Осознание ценности других людей, ценности человеческой жизни, нетерпимость к действиям и влияниям, представляющим угрозу жизни, физическому и нравственному здоровью и духовной безопасности личности, умение им противодействовать;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Свободолюбие как способность к сознательному личностному, профессиональному, гражданскому и иному самоопределению и развитию в сочетании с моральной ответственностью личности перед семьей, обществом, Россией и будущим поколением;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Укрепление веры в Россию,  чувство лично й ответственности за Отечество  перед прошлыми, настоящими и будущими </a:t>
            </a:r>
            <a:r>
              <a:rPr lang="ru-RU" dirty="0" smtClean="0">
                <a:solidFill>
                  <a:srgbClr val="0070C0"/>
                </a:solidFill>
              </a:rPr>
              <a:t>поколениями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00581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ФГОС ДО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ЦЕЛЬ ДЕТСКОГО САДА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Обеспечить детям полноценное и радостное проживание детства как уникального периода развития и формирования личности ребенка через поддержку естественных процессов развития, воспитания и </a:t>
            </a:r>
            <a:r>
              <a:rPr lang="ru-RU" dirty="0" smtClean="0">
                <a:solidFill>
                  <a:srgbClr val="0070C0"/>
                </a:solidFill>
              </a:rPr>
              <a:t>обучения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276" y="3631690"/>
            <a:ext cx="3901448" cy="21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1952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0010" y="475014"/>
            <a:ext cx="4001985" cy="5735782"/>
          </a:xfr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Arial-BoldMT"/>
              </a:rPr>
              <a:t>27 августа 2020</a:t>
            </a:r>
            <a:br>
              <a:rPr lang="ru-RU" b="1" dirty="0">
                <a:latin typeface="Arial-BoldMT"/>
              </a:rPr>
            </a:br>
            <a:r>
              <a:rPr lang="ru-RU" b="1" dirty="0">
                <a:latin typeface="Arial-BoldMT"/>
              </a:rPr>
              <a:t>Федеральным законом от 31 июля 2020 г. N 304-ФЗ "О внесении изменений в </a:t>
            </a:r>
            <a:r>
              <a:rPr lang="ru-RU" b="1" dirty="0" smtClean="0">
                <a:latin typeface="Arial-BoldMT"/>
              </a:rPr>
              <a:t>Федеральный закон </a:t>
            </a:r>
            <a:r>
              <a:rPr lang="ru-RU" b="1" dirty="0">
                <a:latin typeface="Arial-BoldMT"/>
              </a:rPr>
              <a:t>"Об образовании в Российской Федерации" по вопросам воспитания </a:t>
            </a:r>
            <a:r>
              <a:rPr lang="ru-RU" b="1" dirty="0" smtClean="0">
                <a:latin typeface="Arial-BoldMT"/>
              </a:rPr>
              <a:t>обучающихся« (</a:t>
            </a:r>
            <a:r>
              <a:rPr lang="ru-RU" b="1" dirty="0">
                <a:latin typeface="Arial-BoldMT"/>
              </a:rPr>
              <a:t>далее - Федеральный закон N 304-ФЗ) внесены следующие изменения.</a:t>
            </a:r>
            <a:br>
              <a:rPr lang="ru-RU" b="1" dirty="0">
                <a:latin typeface="Arial-BoldMT"/>
              </a:rPr>
            </a:br>
            <a:r>
              <a:rPr lang="ru-RU" b="1" dirty="0">
                <a:latin typeface="Arial-BoldMT"/>
              </a:rPr>
              <a:t>Воспитание </a:t>
            </a:r>
            <a:r>
              <a:rPr lang="ru-RU" dirty="0">
                <a:latin typeface="ArialMT"/>
              </a:rPr>
              <a:t>- деятельность, направленная на развитие личности, создание условий </a:t>
            </a:r>
            <a:r>
              <a:rPr lang="ru-RU" dirty="0" smtClean="0">
                <a:latin typeface="ArialMT"/>
              </a:rPr>
              <a:t>для самоопределения </a:t>
            </a:r>
            <a:r>
              <a:rPr lang="ru-RU" dirty="0">
                <a:latin typeface="ArialMT"/>
              </a:rPr>
              <a:t>и социализации обучающихся на основе социокультурных, </a:t>
            </a:r>
            <a:r>
              <a:rPr lang="ru-RU" dirty="0" smtClean="0">
                <a:latin typeface="ArialMT"/>
              </a:rPr>
              <a:t>духовно-нравственных </a:t>
            </a:r>
            <a:r>
              <a:rPr lang="ru-RU" dirty="0">
                <a:latin typeface="ArialMT"/>
              </a:rPr>
              <a:t>ценностей и принятых в российском обществе правил и норм поведения </a:t>
            </a:r>
            <a:r>
              <a:rPr lang="ru-RU" dirty="0" smtClean="0">
                <a:latin typeface="ArialMT"/>
              </a:rPr>
              <a:t>в интересах </a:t>
            </a:r>
            <a:r>
              <a:rPr lang="ru-RU" dirty="0">
                <a:latin typeface="ArialMT"/>
              </a:rPr>
              <a:t>человека, семьи, общества и государства, формирование у обучающихся </a:t>
            </a:r>
            <a:r>
              <a:rPr lang="ru-RU" dirty="0" smtClean="0">
                <a:latin typeface="ArialMT"/>
              </a:rPr>
              <a:t>чувства патриотизма</a:t>
            </a:r>
            <a:r>
              <a:rPr lang="ru-RU" dirty="0">
                <a:latin typeface="ArialMT"/>
              </a:rPr>
              <a:t>, гражданственности, уважения к памяти защитников Отечества и подвигам </a:t>
            </a:r>
            <a:r>
              <a:rPr lang="ru-RU" dirty="0" smtClean="0">
                <a:latin typeface="ArialMT"/>
              </a:rPr>
              <a:t>Героев Отечества</a:t>
            </a:r>
            <a:r>
              <a:rPr lang="ru-RU" dirty="0">
                <a:latin typeface="ArialMT"/>
              </a:rPr>
              <a:t>, закону и правопорядку, человеку труда и старшему поколению, взаимного </a:t>
            </a:r>
            <a:r>
              <a:rPr lang="ru-RU" dirty="0" smtClean="0">
                <a:latin typeface="ArialMT"/>
              </a:rPr>
              <a:t>уважения, бережного </a:t>
            </a:r>
            <a:r>
              <a:rPr lang="ru-RU" dirty="0">
                <a:latin typeface="ArialMT"/>
              </a:rPr>
              <a:t>отношения к культурному наследию и традициям многонационального </a:t>
            </a:r>
            <a:r>
              <a:rPr lang="ru-RU" dirty="0" smtClean="0">
                <a:latin typeface="ArialMT"/>
              </a:rPr>
              <a:t>народа Российской </a:t>
            </a:r>
            <a:r>
              <a:rPr lang="ru-RU" dirty="0">
                <a:latin typeface="ArialMT"/>
              </a:rPr>
              <a:t>Федерации, природе и окружающей среде;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62005" y="516378"/>
            <a:ext cx="3420093" cy="51362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>
            <a:normAutofit fontScale="4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Образовательная программа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- комплекс основных характеристик образования (объем, содержание, планируемые результаты) и организационно-педагогических условий,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</a:b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478983" y="498764"/>
            <a:ext cx="2897578" cy="49401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Указ Президента Российской Федерации от 7 мая 2018г№204 «О национальных целях и стратегических задачах развития Российской Федерации на период до 2024 года»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Цели и целевые показатели: воспитание гармонично развитой и социально ответственной личности на основе духовно нравственных ценностей народов Российской Федерации, исторических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национально-культурных традиций.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041" y="5193295"/>
            <a:ext cx="2156563" cy="16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0680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5636" y="581892"/>
            <a:ext cx="4940135" cy="49282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Первоначальная </a:t>
            </a:r>
            <a:r>
              <a:rPr lang="ru-RU" b="1" dirty="0" smtClean="0">
                <a:solidFill>
                  <a:srgbClr val="0070C0"/>
                </a:solidFill>
              </a:rPr>
              <a:t>редакция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Воспитание – деятельность, направленная на развитие личности, создание условий для самоопределения и социализации обучающегося на основе социокультурных и духовно-нравственных ценностей и принятых в обществе правил и норм поведения в интересах семьи , общества и </a:t>
            </a:r>
            <a:r>
              <a:rPr lang="ru-RU" dirty="0" smtClean="0">
                <a:solidFill>
                  <a:srgbClr val="0070C0"/>
                </a:solidFill>
              </a:rPr>
              <a:t>государства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2042" y="581892"/>
            <a:ext cx="5474524" cy="514201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Новая </a:t>
            </a:r>
            <a:r>
              <a:rPr lang="ru-RU" b="1" dirty="0" smtClean="0">
                <a:solidFill>
                  <a:srgbClr val="0070C0"/>
                </a:solidFill>
              </a:rPr>
              <a:t>редакция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 algn="ctr"/>
            <a:r>
              <a:rPr lang="ru-RU" dirty="0" smtClean="0">
                <a:solidFill>
                  <a:srgbClr val="0070C0"/>
                </a:solidFill>
              </a:rPr>
              <a:t>Воспитание </a:t>
            </a:r>
            <a:r>
              <a:rPr lang="ru-RU" dirty="0">
                <a:solidFill>
                  <a:srgbClr val="0070C0"/>
                </a:solidFill>
              </a:rPr>
              <a:t>– деятельность, направленная на развитие личности, создание условий для самоопределения и социализации обучающегося на основе социокультурных и духовно-нравственных ценностей и принятых в </a:t>
            </a:r>
            <a:r>
              <a:rPr lang="ru-RU" b="1" dirty="0" smtClean="0">
                <a:solidFill>
                  <a:srgbClr val="0070C0"/>
                </a:solidFill>
              </a:rPr>
              <a:t>российском</a:t>
            </a:r>
            <a:r>
              <a:rPr lang="ru-RU" dirty="0" smtClean="0">
                <a:solidFill>
                  <a:srgbClr val="0070C0"/>
                </a:solidFill>
              </a:rPr>
              <a:t> обществе </a:t>
            </a:r>
            <a:r>
              <a:rPr lang="ru-RU" dirty="0">
                <a:solidFill>
                  <a:srgbClr val="0070C0"/>
                </a:solidFill>
              </a:rPr>
              <a:t>правил и норм поведения в интересах семьи , общества и </a:t>
            </a:r>
            <a:r>
              <a:rPr lang="ru-RU" dirty="0" smtClean="0">
                <a:solidFill>
                  <a:srgbClr val="0070C0"/>
                </a:solidFill>
              </a:rPr>
              <a:t>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взаимному уважению, бережного отношения к культурному наследию и традициям многонационального народа РФ, природе и окружающей </a:t>
            </a:r>
            <a:r>
              <a:rPr lang="ru-RU" dirty="0" smtClean="0">
                <a:solidFill>
                  <a:srgbClr val="0070C0"/>
                </a:solidFill>
              </a:rPr>
              <a:t>среде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4" t="2896" r="57407"/>
          <a:stretch>
            <a:fillRect/>
          </a:stretch>
        </p:blipFill>
        <p:spPr>
          <a:xfrm>
            <a:off x="4536374" y="5448219"/>
            <a:ext cx="1460665" cy="14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3906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9387" y="792480"/>
            <a:ext cx="5047013" cy="487205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-BoldMT"/>
              </a:rPr>
              <a:t>Первоначальная  </a:t>
            </a:r>
            <a:r>
              <a:rPr lang="ru-RU" b="1" dirty="0">
                <a:solidFill>
                  <a:srgbClr val="0070C0"/>
                </a:solidFill>
                <a:latin typeface="Arial-BoldMT"/>
              </a:rPr>
              <a:t>редакция</a:t>
            </a:r>
            <a:r>
              <a:rPr lang="ru-RU" b="1" dirty="0" smtClean="0">
                <a:solidFill>
                  <a:srgbClr val="0070C0"/>
                </a:solidFill>
                <a:latin typeface="Arial-BoldMT"/>
              </a:rPr>
              <a:t>.</a:t>
            </a:r>
          </a:p>
          <a:p>
            <a:pPr lvl="0" algn="ctr"/>
            <a:endParaRPr lang="ru-RU" b="1" dirty="0">
              <a:solidFill>
                <a:srgbClr val="0070C0"/>
              </a:solidFill>
              <a:latin typeface="Arial-BoldMT"/>
            </a:endParaRP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Arial-BoldMT"/>
              </a:rPr>
              <a:t>Образовательная программа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- комплекс основных характеристик образования (объем,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содержание, планируемые результаты) и организационно-педагогических условий,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который представлен в виде учебного плана, календарного учебного графика, рабочих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программ учебных предметов, курсов, дисциплин (модулей), иных компонентов,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оценочных и методических материалов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9538" y="771896"/>
            <a:ext cx="5526182" cy="496388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-BoldMT"/>
              </a:rPr>
              <a:t>Новая редакция.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Arial-BoldMT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-BoldMT"/>
              </a:rPr>
              <a:t>Образовательная </a:t>
            </a:r>
            <a:r>
              <a:rPr lang="ru-RU" b="1" dirty="0">
                <a:solidFill>
                  <a:srgbClr val="0070C0"/>
                </a:solidFill>
                <a:latin typeface="Arial-BoldMT"/>
              </a:rPr>
              <a:t>программа </a:t>
            </a:r>
            <a:r>
              <a:rPr lang="ru-RU" dirty="0">
                <a:solidFill>
                  <a:srgbClr val="0070C0"/>
                </a:solidFill>
                <a:latin typeface="ArialMT"/>
              </a:rPr>
              <a:t>- комплекс основных характеристик образования (объем,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содержание, планируемые результаты) и организационно-педагогических условий,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который представлен в виде учебного плана, календарного учебного графика, рабочих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программ учебных предметов, курсов, дисциплин (модулей), иных компонентов,</a:t>
            </a:r>
            <a:br>
              <a:rPr lang="ru-RU" dirty="0">
                <a:solidFill>
                  <a:srgbClr val="0070C0"/>
                </a:solidFill>
                <a:latin typeface="ArialMT"/>
              </a:rPr>
            </a:br>
            <a:r>
              <a:rPr lang="ru-RU" dirty="0">
                <a:solidFill>
                  <a:srgbClr val="0070C0"/>
                </a:solidFill>
                <a:latin typeface="ArialMT"/>
              </a:rPr>
              <a:t>оценочных и методических материалов, </a:t>
            </a:r>
            <a:r>
              <a:rPr lang="ru-RU" b="1" dirty="0">
                <a:solidFill>
                  <a:srgbClr val="0070C0"/>
                </a:solidFill>
                <a:latin typeface="Arial-BoldMT"/>
              </a:rPr>
              <a:t>а также в предусмотренных настоящим</a:t>
            </a:r>
            <a:br>
              <a:rPr lang="ru-RU" b="1" dirty="0">
                <a:solidFill>
                  <a:srgbClr val="0070C0"/>
                </a:solidFill>
                <a:latin typeface="Arial-BoldMT"/>
              </a:rPr>
            </a:br>
            <a:r>
              <a:rPr lang="ru-RU" b="1" dirty="0">
                <a:solidFill>
                  <a:srgbClr val="0070C0"/>
                </a:solidFill>
                <a:latin typeface="Arial-BoldMT"/>
              </a:rPr>
              <a:t>Федеральным законом случаях в виде рабочей программы воспитания,</a:t>
            </a:r>
            <a:br>
              <a:rPr lang="ru-RU" b="1" dirty="0">
                <a:solidFill>
                  <a:srgbClr val="0070C0"/>
                </a:solidFill>
                <a:latin typeface="Arial-BoldMT"/>
              </a:rPr>
            </a:br>
            <a:r>
              <a:rPr lang="ru-RU" b="1" dirty="0">
                <a:solidFill>
                  <a:srgbClr val="0070C0"/>
                </a:solidFill>
                <a:latin typeface="Arial-BoldMT"/>
              </a:rPr>
              <a:t>календарного плана воспитательной работы, форм аттестации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08052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006" y="427511"/>
            <a:ext cx="5225145" cy="551015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Первоначальная редакция.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Примерная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основная 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образовательная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программа — это учебно-методическая документация (примерный учебный план, примерный календарный учебный график, примерные рабочие программы учебных предметов, курсов, дисциплин), определяющая рекомендуемые объём и содержание образования определённого уровня и (или) определённой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направленности, планируемые результаты освоения образовательно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3283" y="411480"/>
            <a:ext cx="5486400" cy="607244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Примерная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основная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образовательная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программа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— это учебно-методическая документация (примерный учебный план, примерный календарный учебный график, примерные рабочие программы учебных предметов, курсов, дисциплин),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а также в предусмотренных настоящим Федеральным законом случаях примерная рабочая программа воспитания, примерный календарный план воспитательных работ) определяющая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рекомендуемые объём и содержание образования определённого уровня и (или) определённой направленности, планируемые результаты освоения образовательно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85" t="9604"/>
          <a:stretch>
            <a:fillRect/>
          </a:stretch>
        </p:blipFill>
        <p:spPr>
          <a:xfrm>
            <a:off x="4322618" y="5735782"/>
            <a:ext cx="1840676" cy="11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1224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522515"/>
            <a:ext cx="5090556" cy="4821381"/>
          </a:xfr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Новая </a:t>
            </a:r>
            <a:r>
              <a:rPr lang="ru-RU" b="1" dirty="0" smtClean="0">
                <a:solidFill>
                  <a:srgbClr val="0070C0"/>
                </a:solidFill>
              </a:rPr>
              <a:t>редакция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Статья 12, новый пункт 9.1</a:t>
            </a:r>
          </a:p>
          <a:p>
            <a:r>
              <a:rPr lang="ru-RU" dirty="0" smtClean="0">
                <a:solidFill>
                  <a:srgbClr val="0070C0"/>
                </a:solidFill>
                <a:latin typeface="PT Sans"/>
              </a:rPr>
              <a:t> </a:t>
            </a:r>
            <a:r>
              <a:rPr lang="ru-RU" dirty="0">
                <a:solidFill>
                  <a:srgbClr val="0070C0"/>
                </a:solidFill>
                <a:latin typeface="PT Sans"/>
              </a:rPr>
              <a:t>9.1. Примерные основные общеобразовательные программы, примерные образовательные программы среднего профессионального образования включают в себя примерную рабочую </a:t>
            </a:r>
            <a:r>
              <a:rPr lang="ru-RU" dirty="0">
                <a:solidFill>
                  <a:srgbClr val="0070C0"/>
                </a:solidFill>
                <a:latin typeface="PT Sans"/>
                <a:hlinkClick r:id="rId2"/>
              </a:rPr>
              <a:t>программу</a:t>
            </a:r>
            <a:r>
              <a:rPr lang="ru-RU" dirty="0">
                <a:solidFill>
                  <a:srgbClr val="0070C0"/>
                </a:solidFill>
                <a:latin typeface="PT Sans"/>
              </a:rPr>
              <a:t> воспитания и примерный календарный </a:t>
            </a:r>
            <a:r>
              <a:rPr lang="ru-RU" dirty="0">
                <a:solidFill>
                  <a:srgbClr val="0070C0"/>
                </a:solidFill>
                <a:latin typeface="PT Sans"/>
                <a:hlinkClick r:id="rId3"/>
              </a:rPr>
              <a:t>план</a:t>
            </a:r>
            <a:r>
              <a:rPr lang="ru-RU" dirty="0">
                <a:solidFill>
                  <a:srgbClr val="0070C0"/>
                </a:solidFill>
                <a:latin typeface="PT Sans"/>
              </a:rPr>
              <a:t> воспитательной </a:t>
            </a:r>
            <a:r>
              <a:rPr lang="ru-RU" dirty="0" smtClean="0">
                <a:solidFill>
                  <a:srgbClr val="0070C0"/>
                </a:solidFill>
                <a:latin typeface="PT Sans"/>
              </a:rPr>
              <a:t>работы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0789" y="581891"/>
            <a:ext cx="5058889" cy="48095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txBody>
          <a:bodyPr vert="horz">
            <a:normAutofit fontScale="3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Новая редакция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Новая Статья 12.1. Общие требования к организации воспитания обучающихся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/>
            </a:r>
            <a:b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</a:b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</a:t>
            </a:r>
            <a:b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</a:b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основе включаемых в образовательную программу рабочей программы воспитания и календарного плана воспитательной работы, разрабатываемых и утверждаемых такими</a:t>
            </a:r>
            <a:b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</a:b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организациями самостоятельно, если иное не установлено настоящим Федеральным законом.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/>
            </a:r>
            <a:b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</a:b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2. В разработке рабочих программ воспитания и календарных планов воспитательной работы имеют право принимать участие указанные в части 6 статьи 26 настоящего</a:t>
            </a:r>
            <a:b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</a:b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Федерального закона советы обучающихся, советы родителей, представительные органы обучающихся (при их наличии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)"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144"/>
          <a:stretch>
            <a:fillRect/>
          </a:stretch>
        </p:blipFill>
        <p:spPr>
          <a:xfrm>
            <a:off x="4358244" y="5581402"/>
            <a:ext cx="1911928" cy="12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44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94852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Структура рабочей программы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010" y="1318161"/>
            <a:ext cx="3431969" cy="51420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Целевой раздел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Пояснительная записка: цели и задачи, принципы и подходы к формированию программы, значимые для формирования программ характеристики, в том числе особенностей развития детей.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Планируемые результаты освоения программы (конкретизируются требования ФГОС ДО к целевым ориентирам)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9416" y="1318161"/>
            <a:ext cx="3636423" cy="52845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Содержательный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(общее содержание программы, обеспечивающее решение воспитательных задач):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А) описание воспитательной деятельности в интеграции в содержание образовательных областей)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Б) описание вариативных форм, способов, методов и средств реализации программы с учетом возрастных особенностей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В) особенности взаимодействия педагогического коллектива с семьями воспитанников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2249" y="2339440"/>
            <a:ext cx="3260567" cy="32538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Организационный: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Обеспеченность методическими материалами и средствами воспитания,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Особенности традиционных событий, праздников и мероприятий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0872" y="520355"/>
            <a:ext cx="2156563" cy="16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308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9603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Рабочая программа воспитания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Целевой раздел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44384" y="1481329"/>
            <a:ext cx="3669476" cy="5133227"/>
          </a:xfr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sz="3500" b="1" dirty="0" smtClean="0">
                <a:solidFill>
                  <a:srgbClr val="0070C0"/>
                </a:solidFill>
              </a:rPr>
              <a:t>Концепция духовно-нравственного развития и воспитания личности гражданина России</a:t>
            </a:r>
          </a:p>
          <a:p>
            <a:pPr>
              <a:buNone/>
            </a:pPr>
            <a:endParaRPr lang="ru-RU" sz="25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rgbClr val="0070C0"/>
                </a:solidFill>
              </a:rPr>
              <a:t>Национальный воспитательный идеал – высшая цель образования, нравственное (идеальное) представление о человеке, на воспитание, обучение и развитие которого направлены усилия основных субъектов  национальной жизни: государства, семьи, школы, политических партий, религиозных объединений и общественных организаций.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rgbClr val="0070C0"/>
                </a:solidFill>
              </a:rPr>
              <a:t>Базовые национальные ценности, основные моральные ценности, приоритетные нравственные установки, существующие в культурных, семейных, социально-исторических, религиозных традициях многонационального народа РФ, передаваемые от поколения к поколению и обеспечивающие успешное развитие страны в современных </a:t>
            </a:r>
            <a:r>
              <a:rPr lang="ru-RU" sz="3400" dirty="0" smtClean="0">
                <a:solidFill>
                  <a:srgbClr val="0070C0"/>
                </a:solidFill>
              </a:rPr>
              <a:t>условиях 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75117" y="1068779"/>
            <a:ext cx="3786249" cy="47382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Духовно-нравственное развитие личности – осуществляемое в процессе социализации последовательное расширение и укрепление ценностно-смысловой сферы личности, формирование способности человека оценивать и сознательно выстраивать на основе традиционных моральных норм и нравственных идеалов отношение к себе, другим людям, обществу, государству, Отчизне, миру в </a:t>
            </a:r>
            <a:r>
              <a:rPr lang="ru-RU" dirty="0" smtClean="0">
                <a:solidFill>
                  <a:srgbClr val="0070C0"/>
                </a:solidFill>
              </a:rPr>
              <a:t>целом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38458" y="558140"/>
            <a:ext cx="3297382" cy="46788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Современный национальный воспитательный идеал – 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народы Российской </a:t>
            </a:r>
            <a:r>
              <a:rPr lang="ru-RU" dirty="0" smtClean="0">
                <a:solidFill>
                  <a:srgbClr val="0070C0"/>
                </a:solidFill>
              </a:rPr>
              <a:t>Федерации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388" y="5771409"/>
            <a:ext cx="1764677" cy="938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274638"/>
            <a:ext cx="5510150" cy="65163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Рабочая программа </a:t>
            </a:r>
            <a:r>
              <a:rPr lang="ru-RU" dirty="0" smtClean="0">
                <a:solidFill>
                  <a:srgbClr val="0070C0"/>
                </a:solidFill>
              </a:rPr>
              <a:t>воспитания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481329"/>
            <a:ext cx="5007429" cy="4525963"/>
          </a:xfrm>
          <a:solidFill>
            <a:schemeClr val="bg2"/>
          </a:solidFill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Базовые </a:t>
            </a:r>
            <a:r>
              <a:rPr lang="ru-RU" b="1" dirty="0" smtClean="0">
                <a:solidFill>
                  <a:srgbClr val="0070C0"/>
                </a:solidFill>
              </a:rPr>
              <a:t>национальные ценности:</a:t>
            </a:r>
          </a:p>
          <a:p>
            <a:r>
              <a:rPr lang="ru-RU" sz="2900" dirty="0" smtClean="0">
                <a:solidFill>
                  <a:srgbClr val="0070C0"/>
                </a:solidFill>
              </a:rPr>
              <a:t>Патриотизм – любовь к России, своему народу, к своей малой родине, служение Отечеству.</a:t>
            </a:r>
          </a:p>
          <a:p>
            <a:r>
              <a:rPr lang="ru-RU" sz="2900" dirty="0" smtClean="0">
                <a:solidFill>
                  <a:srgbClr val="0070C0"/>
                </a:solidFill>
              </a:rPr>
              <a:t>Социальная солидарность – свобода личная и национальная, доверие к людям, институтам гражданского общества и государства, справедливость, милосердие, честь и достоинство.</a:t>
            </a:r>
          </a:p>
          <a:p>
            <a:r>
              <a:rPr lang="ru-RU" sz="2900" dirty="0" smtClean="0">
                <a:solidFill>
                  <a:srgbClr val="0070C0"/>
                </a:solidFill>
              </a:rPr>
              <a:t>Гражданственность – служение Отечеству, правовое государство, гражданское общество, закон и правопорядок, поликультурный мир, свобода совести и вероисповедания.</a:t>
            </a:r>
          </a:p>
          <a:p>
            <a:r>
              <a:rPr lang="ru-RU" sz="2900" dirty="0" smtClean="0">
                <a:solidFill>
                  <a:srgbClr val="0070C0"/>
                </a:solidFill>
              </a:rPr>
              <a:t>Семья – любовь и верность, здоровье, достаток, уважение к родителям,   забота о старших и младших, забота о продолжении рода.</a:t>
            </a:r>
          </a:p>
          <a:p>
            <a:r>
              <a:rPr lang="ru-RU" sz="2900" dirty="0" smtClean="0">
                <a:solidFill>
                  <a:srgbClr val="0070C0"/>
                </a:solidFill>
              </a:rPr>
              <a:t>Труд и творчество – уважение к труду, творчество и созидание, целеустремленность и </a:t>
            </a:r>
            <a:r>
              <a:rPr lang="ru-RU" sz="2900" dirty="0" smtClean="0">
                <a:solidFill>
                  <a:srgbClr val="0070C0"/>
                </a:solidFill>
              </a:rPr>
              <a:t>настойчивость</a:t>
            </a:r>
            <a:endParaRPr lang="ru-RU" sz="2900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90162" y="415636"/>
            <a:ext cx="5177641" cy="48807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Базовые национальные ценности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Наука – ценность знания, стремление к истине, научная картина мира.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Традиционные российские религии – представления о вере, духовности, религиозной жизни человека, ценности религиозного мировоззрения, толерантности, формируемые на основе меконфессионального диалога.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Искусство и литература – красота, гармония, духовный мир человека, нравственный выбор, смысл жизни, эстетическое развитие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Природа – эволюция, родная земля, родная природа, планета Земля, экологическое сознание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Человечество – мир во всем мире, многообразие культур народа, прогресс человечества, международное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сотрудничество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3159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643</TotalTime>
  <Words>983</Words>
  <Application>Microsoft Office PowerPoint</Application>
  <PresentationFormat>Произвольный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"Программа воспитания и организация воспитательной работы с дошкольниками"</vt:lpstr>
      <vt:lpstr>Слайд 2</vt:lpstr>
      <vt:lpstr>Слайд 3</vt:lpstr>
      <vt:lpstr>Слайд 4</vt:lpstr>
      <vt:lpstr>Слайд 5</vt:lpstr>
      <vt:lpstr>Слайд 6</vt:lpstr>
      <vt:lpstr>Структура рабочей программы </vt:lpstr>
      <vt:lpstr>Рабочая программа воспитания Целевой раздел</vt:lpstr>
      <vt:lpstr>Рабочая программа воспитания</vt:lpstr>
      <vt:lpstr>Рабочая программа воспитания</vt:lpstr>
      <vt:lpstr>ФГОС ДО  ЦЕЛЬ ДЕТСКОГО САДА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rodnik434@outlook.com</cp:lastModifiedBy>
  <cp:revision>39</cp:revision>
  <dcterms:created xsi:type="dcterms:W3CDTF">2021-09-27T10:14:08Z</dcterms:created>
  <dcterms:modified xsi:type="dcterms:W3CDTF">2023-03-24T09:43:41Z</dcterms:modified>
</cp:coreProperties>
</file>