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3" d="100"/>
          <a:sy n="103" d="100"/>
        </p:scale>
        <p:origin x="1854" y="108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A82433-3279-42FC-908B-CC905FB2B5C9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FB0C-B1E5-43B3-9D87-9BFFF017296D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9" Type="http://schemas.openxmlformats.org/officeDocument/2006/relationships/image" Target="../media/image22.jpg"/><Relationship Id="rId10" Type="http://schemas.openxmlformats.org/officeDocument/2006/relationships/image" Target="../media/image2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png"/><Relationship Id="rId9" Type="http://schemas.openxmlformats.org/officeDocument/2006/relationships/image" Target="../media/image3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jpg"/><Relationship Id="rId10" Type="http://schemas.openxmlformats.org/officeDocument/2006/relationships/image" Target="../media/image41.jpg"/><Relationship Id="rId11" Type="http://schemas.openxmlformats.org/officeDocument/2006/relationships/image" Target="../media/image42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jpg"/><Relationship Id="rId8" Type="http://schemas.openxmlformats.org/officeDocument/2006/relationships/image" Target="../media/image4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297"/>
            <a:ext cx="9144141" cy="68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1115615" y="836712"/>
            <a:ext cx="7224199" cy="4054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/>
              <a:t>проект</a:t>
            </a:r>
            <a:endParaRPr/>
          </a:p>
          <a:p>
            <a:pPr algn="ctr">
              <a:defRPr/>
            </a:pPr>
            <a:r>
              <a:rPr lang="ru-RU" sz="3200"/>
              <a:t>по патриотическому воспитанию</a:t>
            </a: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r>
              <a:rPr lang="ru-RU" sz="3200" b="1"/>
              <a:t> «ЧТО МЫ РОДИНОЙ ЗОВЕМ?»</a:t>
            </a:r>
            <a:endParaRPr lang="ru-RU" sz="3200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endParaRPr lang="ru-RU" sz="3200"/>
          </a:p>
          <a:p>
            <a:pPr algn="r">
              <a:defRPr/>
            </a:pPr>
            <a:r>
              <a:rPr lang="ru-RU" sz="3200"/>
              <a:t>Воспитатели Кочеткова Г.В.,  </a:t>
            </a:r>
            <a:endParaRPr/>
          </a:p>
          <a:p>
            <a:pPr algn="r">
              <a:defRPr/>
            </a:pPr>
            <a:r>
              <a:rPr lang="ru-RU" sz="3200"/>
              <a:t>Некраха</a:t>
            </a:r>
            <a:r>
              <a:rPr lang="ru-RU" sz="3200"/>
              <a:t> Т.В</a:t>
            </a:r>
            <a:r>
              <a:rPr lang="ru-RU" sz="2400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20896" y="961028"/>
            <a:ext cx="2371410" cy="1891908"/>
          </a:xfrm>
          <a:prstGeom prst="rect">
            <a:avLst/>
          </a:prstGeom>
        </p:spPr>
      </p:pic>
      <p:pic>
        <p:nvPicPr>
          <p:cNvPr id="4" name="Рисунок 3" descr="IMG_20191030_120240"/>
          <p:cNvPicPr/>
          <p:nvPr/>
        </p:nvPicPr>
        <p:blipFill>
          <a:blip r:embed="rId4"/>
          <a:stretch/>
        </p:blipFill>
        <p:spPr bwMode="auto">
          <a:xfrm>
            <a:off x="6164912" y="4486143"/>
            <a:ext cx="2231768" cy="156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0155" y="4621618"/>
            <a:ext cx="2084465" cy="1495654"/>
          </a:xfrm>
          <a:prstGeom prst="rect">
            <a:avLst/>
          </a:prstGeom>
        </p:spPr>
      </p:pic>
      <p:pic>
        <p:nvPicPr>
          <p:cNvPr id="6" name="Рисунок 5" descr="G:\Аттестация 23\Новая папка (2)\IMG_20201130_065020.jpg"/>
          <p:cNvPicPr/>
          <p:nvPr/>
        </p:nvPicPr>
        <p:blipFill>
          <a:blip r:embed="rId6"/>
          <a:stretch/>
        </p:blipFill>
        <p:spPr bwMode="auto">
          <a:xfrm>
            <a:off x="2810366" y="3562991"/>
            <a:ext cx="3134639" cy="246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2123728" y="395124"/>
            <a:ext cx="463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1"/>
              <a:t>Продуктивная  деятельность  детей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2843119" y="2864842"/>
            <a:ext cx="3194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«День Победы глазами детей»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34246" y="6032707"/>
            <a:ext cx="6336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Стенгазеты ко Дню защитника Отечества и ко Дню матери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56582" y="946522"/>
            <a:ext cx="2311613" cy="19064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45006" y="908720"/>
            <a:ext cx="2371410" cy="18919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6091268" y="6040091"/>
            <a:ext cx="280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Коллективная работа</a:t>
            </a:r>
            <a:endParaRPr/>
          </a:p>
          <a:p>
            <a:pPr>
              <a:defRPr/>
            </a:pPr>
            <a:r>
              <a:rPr lang="ru-RU"/>
              <a:t> «Сила России в единстве»</a:t>
            </a:r>
            <a:endParaRPr/>
          </a:p>
        </p:txBody>
      </p:sp>
      <p:pic>
        <p:nvPicPr>
          <p:cNvPr id="15" name="Рисунок 14" descr="C:\Documents and Settings\Admin\Local Settings\Temporary Internet Files\Content.Word\IMG_20221101_175816.jpg"/>
          <p:cNvPicPr/>
          <p:nvPr/>
        </p:nvPicPr>
        <p:blipFill>
          <a:blip r:embed="rId9"/>
          <a:stretch/>
        </p:blipFill>
        <p:spPr bwMode="auto">
          <a:xfrm>
            <a:off x="430701" y="3007631"/>
            <a:ext cx="2130174" cy="150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Как нарисовать ночной город. - YouTube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184630" y="2902210"/>
            <a:ext cx="2130174" cy="14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80312" y="5229200"/>
            <a:ext cx="1075109" cy="1433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 l="-2703" t="5880" r="2703" b="-5879"/>
          <a:stretch/>
        </p:blipFill>
        <p:spPr bwMode="auto">
          <a:xfrm>
            <a:off x="831420" y="980728"/>
            <a:ext cx="7479569" cy="5681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2123728" y="49614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Участие  конкурсе «Экологический Нижний»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 flipH="1">
            <a:off x="712882" y="1628800"/>
            <a:ext cx="2160240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86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2843807" y="404664"/>
            <a:ext cx="463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 i="1"/>
              <a:t>Игровая деятельность</a:t>
            </a:r>
            <a:r>
              <a:rPr lang="ru-RU" sz="1800"/>
              <a:t> </a:t>
            </a:r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31013" y="839895"/>
            <a:ext cx="2167013" cy="151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/>
        </p:blipFill>
        <p:spPr bwMode="auto">
          <a:xfrm>
            <a:off x="3261580" y="870388"/>
            <a:ext cx="2100982" cy="15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061475" y="830772"/>
            <a:ext cx="2016224" cy="151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35882" y="2730099"/>
            <a:ext cx="2195736" cy="1646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276810" y="2710683"/>
            <a:ext cx="2278066" cy="17085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5838427" y="2692387"/>
            <a:ext cx="2462320" cy="16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 bwMode="auto">
          <a:xfrm>
            <a:off x="631013" y="4438649"/>
            <a:ext cx="813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Театрализованные игры          Инсценирование                    Игровой тренинг 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534317" y="2341351"/>
            <a:ext cx="7717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Народные, музыкальные и сюжетно-ролевые игры </a:t>
            </a:r>
            <a:endParaRPr/>
          </a:p>
        </p:txBody>
      </p:sp>
      <p:sp>
        <p:nvSpPr>
          <p:cNvPr id="16" name="TextBox 15"/>
          <p:cNvSpPr txBox="1"/>
          <p:nvPr/>
        </p:nvSpPr>
        <p:spPr bwMode="auto">
          <a:xfrm>
            <a:off x="5748576" y="5681986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             Развлечения</a:t>
            </a:r>
            <a:endParaRPr/>
          </a:p>
          <a:p>
            <a:pPr>
              <a:defRPr/>
            </a:pPr>
            <a:r>
              <a:rPr lang="ru-RU"/>
              <a:t>«Рождественские святки»</a:t>
            </a:r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260328" y="4871953"/>
            <a:ext cx="2294548" cy="1620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2195736" y="404664"/>
            <a:ext cx="463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i="1"/>
              <a:t>Взаимодействие с родителями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395536" y="764704"/>
            <a:ext cx="8280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Картотеки по патриотическому воспитанию             Фотовыставка </a:t>
            </a:r>
            <a:r>
              <a:rPr lang="ru-RU"/>
              <a:t>«Города </a:t>
            </a:r>
            <a:r>
              <a:rPr lang="ru-RU"/>
              <a:t>России»</a:t>
            </a: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1560" y="1265157"/>
            <a:ext cx="2399036" cy="162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tretch/>
        </p:blipFill>
        <p:spPr bwMode="auto">
          <a:xfrm>
            <a:off x="3144064" y="1290481"/>
            <a:ext cx="2736304" cy="166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6199999">
            <a:off x="6429005" y="853173"/>
            <a:ext cx="1667723" cy="252028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11561" y="5020085"/>
            <a:ext cx="2302386" cy="145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071250" y="3121600"/>
            <a:ext cx="2736305" cy="173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002727" y="3117990"/>
            <a:ext cx="2529712" cy="16765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085287" y="5113567"/>
            <a:ext cx="2736305" cy="13569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11560" y="3189790"/>
            <a:ext cx="2302386" cy="17267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flipH="1">
            <a:off x="5993504" y="5132449"/>
            <a:ext cx="2538935" cy="13876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46726" y="3768058"/>
            <a:ext cx="2288658" cy="2408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85782" y="3788419"/>
            <a:ext cx="2733768" cy="24085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43237" y="1116886"/>
            <a:ext cx="2288658" cy="19520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280214" y="1116886"/>
            <a:ext cx="2288657" cy="19482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8842" y="3788419"/>
            <a:ext cx="2237486" cy="2310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195736" y="412788"/>
            <a:ext cx="4787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/>
              <a:t>                  Итоговое мероприятие  </a:t>
            </a:r>
            <a:endParaRPr/>
          </a:p>
          <a:p>
            <a:pPr>
              <a:defRPr/>
            </a:pPr>
            <a:r>
              <a:rPr lang="ru-RU"/>
              <a:t>Литературная гостиная «Помним…Гордимся…»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888562" y="1148260"/>
            <a:ext cx="2555776" cy="191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297"/>
            <a:ext cx="9144141" cy="68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539552" y="54868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Дошкольный период - важнейший период становления личности дошкольника, когда закладываются, нравственные основы гражданских качеств, формируются первые представления детей об окружающем мире, обществе и культуре.</a:t>
            </a:r>
            <a:endParaRPr/>
          </a:p>
          <a:p>
            <a:pPr>
              <a:defRPr/>
            </a:pPr>
            <a:endParaRPr lang="ru-RU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Актуальность темы :</a:t>
            </a:r>
            <a:endParaRPr lang="ru-RU" sz="20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Одной из актуальных тем воспитания подрастающего поколения является воспитание детей в духе патриотизма, любви к Родине.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В наше время большое внимание уделяется воспитанию в детях патриотических чувств, любви к Родине, гордости за ее достижения, уверенности в том, что Россия— великая многонациональная страна с героическим прошлым и счастливым будущим.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574762" y="476672"/>
            <a:ext cx="79928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Проблема:</a:t>
            </a: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Задачи воспитания чувства патриотизма, любви к Родине традиционно решается  в ДОО. Но результаты исследования показывают, что у некоторых детей отмечается средний уровень знаний о родной стране, а у некоторых  отсутствует познавательный интерес. Поэтому возникла необходимость изменить формы организации педагогического процесса по патриотическому  воспитанию. Решением данной проблемы является реализация проекта:  </a:t>
            </a:r>
            <a:r>
              <a:rPr lang="ru-RU" sz="1400" b="1">
                <a:latin typeface="Times New Roman"/>
                <a:cs typeface="Times New Roman"/>
              </a:rPr>
              <a:t>«Что мы Родиной зовем?»</a:t>
            </a:r>
            <a:endParaRPr/>
          </a:p>
          <a:p>
            <a:pPr>
              <a:defRPr/>
            </a:pPr>
            <a:endParaRPr lang="ru-RU" sz="1400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Цель: </a:t>
            </a:r>
            <a:r>
              <a:rPr lang="ru-RU" sz="1400">
                <a:latin typeface="Times New Roman"/>
                <a:cs typeface="Times New Roman"/>
              </a:rPr>
              <a:t>формирование и систематизация представлений о своей Родине, о ее культуре и истории, традициях, символах.</a:t>
            </a:r>
            <a:endParaRPr/>
          </a:p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Задачи: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1.Воспитание  привязанности к своей семье, родному дому.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2.Расширять представления о стране, воспитывать уважение и гордость за свою страну Россию, столицу нашей Родины – Москву.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ea typeface="Calibri"/>
                <a:cs typeface="Times New Roman"/>
              </a:rPr>
              <a:t>3.Знакомство с культурой и традициями русского народа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4.Формировать бережное отношение к природе и всему живому.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ea typeface="Times New Roman"/>
                <a:cs typeface="Times New Roman"/>
              </a:rPr>
              <a:t>5. Воспитывать уважение знаменитым землякам и  защитникам России.</a:t>
            </a:r>
            <a:endParaRPr/>
          </a:p>
          <a:p>
            <a:pPr>
              <a:defRPr/>
            </a:pPr>
            <a:endParaRPr lang="ru-RU" sz="1400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Тип проекта:</a:t>
            </a:r>
            <a:r>
              <a:rPr lang="ru-RU" sz="1400">
                <a:latin typeface="Times New Roman"/>
                <a:cs typeface="Times New Roman"/>
              </a:rPr>
              <a:t> долгосрочный, информационно-творческий.</a:t>
            </a:r>
            <a:endParaRPr/>
          </a:p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Длительность проекта: </a:t>
            </a:r>
            <a:r>
              <a:rPr lang="ru-RU" sz="1400">
                <a:latin typeface="Times New Roman"/>
                <a:cs typeface="Times New Roman"/>
              </a:rPr>
              <a:t> октябрь-май</a:t>
            </a:r>
            <a:endParaRPr/>
          </a:p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Участники проекта:</a:t>
            </a: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1. Дети  старшей группы  № 10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2. Воспитатели</a:t>
            </a:r>
            <a:endParaRPr/>
          </a:p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3. Родители</a:t>
            </a:r>
            <a:endParaRPr/>
          </a:p>
          <a:p>
            <a:pPr>
              <a:defRPr/>
            </a:pPr>
            <a:endParaRPr lang="ru-RU" sz="2000">
              <a:latin typeface="Times New Roman"/>
              <a:cs typeface="Times New Roman"/>
            </a:endParaRPr>
          </a:p>
          <a:p>
            <a:pPr>
              <a:defRPr/>
            </a:pPr>
            <a:endParaRPr lang="ru-RU"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755576" y="620688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Предварительная работа</a:t>
            </a:r>
            <a:endParaRPr lang="ru-RU"/>
          </a:p>
          <a:p>
            <a:pPr>
              <a:defRPr/>
            </a:pPr>
            <a:r>
              <a:rPr lang="ru-RU"/>
              <a:t>Чтение методической и художественной литературы, русских народных сказок, стихотворений, рассказов</a:t>
            </a:r>
            <a:endParaRPr/>
          </a:p>
          <a:p>
            <a:pPr>
              <a:defRPr/>
            </a:pPr>
            <a:r>
              <a:rPr lang="ru-RU"/>
              <a:t>Рассматривание иллюстраций, фотографий, презентаций.</a:t>
            </a:r>
            <a:endParaRPr/>
          </a:p>
          <a:p>
            <a:pPr>
              <a:defRPr/>
            </a:pPr>
            <a:r>
              <a:rPr lang="ru-RU"/>
              <a:t>Проведение цикла тематических занятий.</a:t>
            </a:r>
            <a:endParaRPr/>
          </a:p>
          <a:p>
            <a:pPr>
              <a:defRPr/>
            </a:pPr>
            <a:br>
              <a:rPr lang="ru-RU"/>
            </a:br>
            <a:r>
              <a:rPr lang="ru-RU" b="1"/>
              <a:t>Ожидаемый результат:</a:t>
            </a:r>
            <a:endParaRPr lang="ru-RU"/>
          </a:p>
          <a:p>
            <a:pPr>
              <a:defRPr/>
            </a:pPr>
            <a:r>
              <a:rPr lang="ru-RU"/>
              <a:t>После завершения проекта дети будут знать:</a:t>
            </a:r>
            <a:endParaRPr/>
          </a:p>
          <a:p>
            <a:pPr>
              <a:defRPr/>
            </a:pPr>
            <a:r>
              <a:rPr lang="ru-RU"/>
              <a:t>- необходимую информацию о своей семье: умеют называть членов семьи по именам, рассказывать о семейных традициях, составляют короткий рассказ о своей семье</a:t>
            </a:r>
            <a:endParaRPr/>
          </a:p>
          <a:p>
            <a:pPr>
              <a:defRPr/>
            </a:pPr>
            <a:r>
              <a:rPr lang="ru-RU"/>
              <a:t>- Что такое - «Родина», «Малая Родина», пословицы, поговорки о Родине</a:t>
            </a:r>
            <a:endParaRPr/>
          </a:p>
          <a:p>
            <a:pPr>
              <a:defRPr/>
            </a:pPr>
            <a:r>
              <a:rPr lang="ru-RU"/>
              <a:t>- Символику России (флаг, герб, гимн России), значение символов, название столицы нашей Родины – Москвы, правительство, президент</a:t>
            </a:r>
            <a:endParaRPr/>
          </a:p>
          <a:p>
            <a:pPr>
              <a:defRPr/>
            </a:pPr>
            <a:r>
              <a:rPr lang="ru-RU"/>
              <a:t>- Писателей и их произведения о Родине</a:t>
            </a:r>
            <a:endParaRPr/>
          </a:p>
          <a:p>
            <a:pPr>
              <a:defRPr/>
            </a:pPr>
            <a:r>
              <a:rPr lang="ru-RU"/>
              <a:t>- Природу родных мест, бережно относиться к ней</a:t>
            </a:r>
            <a:endParaRPr/>
          </a:p>
          <a:p>
            <a:pPr>
              <a:defRPr/>
            </a:pPr>
            <a:r>
              <a:rPr lang="ru-RU"/>
              <a:t>- Создание </a:t>
            </a:r>
            <a:r>
              <a:rPr lang="ru-RU"/>
              <a:t>лэпбука</a:t>
            </a:r>
            <a:r>
              <a:rPr lang="ru-RU"/>
              <a:t> «Моя Родина - Россия»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1297"/>
            <a:ext cx="9144141" cy="68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611560" y="692696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                                              Этапы работы над проектом:</a:t>
            </a:r>
            <a:endParaRPr lang="ru-RU"/>
          </a:p>
          <a:p>
            <a:pPr>
              <a:defRPr/>
            </a:pPr>
            <a:r>
              <a:rPr lang="ru-RU" b="1" u="sng"/>
              <a:t>I. Подготовительный этап</a:t>
            </a: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Подбор и изучение методической литературы.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Опрос детей. Анкетирование и опрос родителей.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Составление перспективного плана работы по реализации проекта.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Обогащение развивающей среды.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Мониторинг.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4" name="Рисунок 3" descr="G:\ГОТОВО\фото 10.11.22\IMG_20221110_070204.jpg"/>
          <p:cNvPicPr/>
          <p:nvPr/>
        </p:nvPicPr>
        <p:blipFill>
          <a:blip r:embed="rId3"/>
          <a:stretch/>
        </p:blipFill>
        <p:spPr bwMode="auto">
          <a:xfrm>
            <a:off x="4572000" y="3068960"/>
            <a:ext cx="3816424" cy="34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 bwMode="auto">
          <a:xfrm>
            <a:off x="611560" y="707897"/>
            <a:ext cx="81369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Организация </a:t>
            </a:r>
            <a:r>
              <a:rPr lang="en-US" sz="2400" b="1"/>
              <a:t> </a:t>
            </a:r>
            <a:r>
              <a:rPr lang="ru-RU" sz="2400" b="1"/>
              <a:t>патриотического</a:t>
            </a:r>
            <a:r>
              <a:rPr lang="en-US" sz="2400" b="1"/>
              <a:t> </a:t>
            </a:r>
            <a:r>
              <a:rPr lang="ru-RU" sz="2400" b="1"/>
              <a:t> уголка: 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r>
              <a:rPr lang="ru-RU"/>
              <a:t>краеведческие книги,  альбомы, карты-схемы города, улицы;</a:t>
            </a:r>
            <a:endParaRPr/>
          </a:p>
          <a:p>
            <a:pPr>
              <a:defRPr/>
            </a:pPr>
            <a:r>
              <a:rPr lang="ru-RU"/>
              <a:t>фотографии, иллюстрации исторических мест и достопримечательностей Нижнего Новгорода, знаменитых земляков;</a:t>
            </a:r>
            <a:endParaRPr/>
          </a:p>
          <a:p>
            <a:pPr>
              <a:defRPr/>
            </a:pPr>
            <a:r>
              <a:rPr lang="ru-RU"/>
              <a:t>произведения художественной и краеведческой литературы,  стихотворения о Нижнем Новгороде, Родине, пословицы и поговорки о родной земле;</a:t>
            </a:r>
            <a:endParaRPr/>
          </a:p>
          <a:p>
            <a:pPr>
              <a:defRPr/>
            </a:pPr>
            <a:r>
              <a:rPr lang="ru-RU"/>
              <a:t>произведения изобразительного  искусства современных мастеров-земляков;</a:t>
            </a:r>
            <a:endParaRPr/>
          </a:p>
          <a:p>
            <a:pPr>
              <a:defRPr/>
            </a:pPr>
            <a:r>
              <a:rPr lang="ru-RU"/>
              <a:t>сценарии развлечений (викторины, конкурсы);</a:t>
            </a:r>
            <a:endParaRPr/>
          </a:p>
          <a:p>
            <a:pPr>
              <a:defRPr/>
            </a:pPr>
            <a:r>
              <a:rPr lang="ru-RU"/>
              <a:t>видеоматериалы, презентации.</a:t>
            </a:r>
            <a:endParaRPr/>
          </a:p>
        </p:txBody>
      </p:sp>
      <p:pic>
        <p:nvPicPr>
          <p:cNvPr id="7" name="Рисунок 6" descr="C:\Documents and Settings\Admin\Local Settings\Temporary Internet Files\Content.Word\IMG_20221005_100745.jpg"/>
          <p:cNvPicPr/>
          <p:nvPr/>
        </p:nvPicPr>
        <p:blipFill>
          <a:blip r:embed="rId3"/>
          <a:stretch/>
        </p:blipFill>
        <p:spPr bwMode="auto">
          <a:xfrm>
            <a:off x="1907704" y="3789040"/>
            <a:ext cx="5688632" cy="26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251520" y="260648"/>
            <a:ext cx="8568952" cy="6892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u="sng"/>
              <a:t>II. Основной этап</a:t>
            </a:r>
            <a:endParaRPr lang="ru-RU"/>
          </a:p>
          <a:p>
            <a:pPr>
              <a:defRPr/>
            </a:pPr>
            <a:r>
              <a:rPr lang="ru-RU" sz="1600"/>
              <a:t>Реализация проекта через взаимодействие с детьми, родителями; внедрение различных форм работы во все виды деятельности детей.</a:t>
            </a:r>
            <a:endParaRPr/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/>
              <a:t>1.</a:t>
            </a:r>
            <a:r>
              <a:rPr lang="ru-RU" sz="1600" u="sng"/>
              <a:t>Беседы:</a:t>
            </a:r>
            <a:r>
              <a:rPr lang="ru-RU" sz="1600"/>
              <a:t> «Моя семья»,  «Мой родной город», «Москва сердце – России», «В каком городе я хочу побывать?», </a:t>
            </a:r>
            <a:r>
              <a:rPr lang="ru-RU" sz="1600">
                <a:latin typeface="Calibri"/>
                <a:ea typeface="Calibri"/>
                <a:cs typeface="Times New Roman"/>
              </a:rPr>
              <a:t>«Дом, в котором ты живешь», «Меценаты Нижнего Новгорода». </a:t>
            </a:r>
            <a:r>
              <a:rPr lang="ru-RU" sz="1600"/>
              <a:t>«Мы живем в России».                                                                                                                                                                2</a:t>
            </a:r>
            <a:r>
              <a:rPr lang="ru-RU" sz="1600" u="sng"/>
              <a:t>.Тематические занятия </a:t>
            </a:r>
            <a:r>
              <a:rPr lang="ru-RU" sz="1600"/>
              <a:t>«Мы - воспитанники старшей группы», «История моей фамилии», «Моя семья», «Мой родной город», </a:t>
            </a:r>
            <a:r>
              <a:rPr lang="ru-RU" sz="1600">
                <a:latin typeface="Calibri"/>
                <a:ea typeface="Calibri"/>
                <a:cs typeface="Times New Roman"/>
              </a:rPr>
              <a:t>«История возникновения Нижнего Новгорода и его герба», </a:t>
            </a:r>
            <a:r>
              <a:rPr lang="ru-RU" sz="1600"/>
              <a:t>«Россия – Родина моя», </a:t>
            </a:r>
            <a:r>
              <a:rPr lang="ru-RU" sz="1600">
                <a:latin typeface="Calibri"/>
                <a:ea typeface="Calibri"/>
                <a:cs typeface="Times New Roman"/>
              </a:rPr>
              <a:t>«Путешествие по Золотому кольцу России», </a:t>
            </a:r>
            <a:r>
              <a:rPr lang="ru-RU" sz="1600"/>
              <a:t>«Путешествие по России»,  «Наши защитники», «Дети-герои Великой Отечественной войны»                                                                                               3. </a:t>
            </a:r>
            <a:r>
              <a:rPr lang="ru-RU" sz="1600" u="sng"/>
              <a:t>Чтение художественной литературы</a:t>
            </a:r>
            <a:r>
              <a:rPr lang="ru-RU" sz="1600"/>
              <a:t> : В. Степанов «Что мы зовем Родиной?», А. Карданов «Родная земля», В. Лебедев – Кумач «Москва», З. Александрова «Родина», А. Гайдар «Поход», С. Маршак «Наша армия»,  «Быль для детей», Я. Аким  «Земля», А. Барто «На  заставе» и др., пословицы , поговорки о Родине.                                                                                                                                            4. </a:t>
            </a:r>
            <a:r>
              <a:rPr lang="ru-RU" sz="1600" u="sng"/>
              <a:t>Рисование</a:t>
            </a:r>
            <a:r>
              <a:rPr lang="ru-RU" sz="1600"/>
              <a:t> «Родная страна », «Экологический Нижний», «День Победы глазами детей» и др.                          </a:t>
            </a:r>
            <a:r>
              <a:rPr lang="ru-RU" sz="1600" u="sng"/>
              <a:t>5. Лепка и аппликация</a:t>
            </a:r>
            <a:r>
              <a:rPr lang="ru-RU" sz="1600"/>
              <a:t> «Персонаж любимой сказки»,  «Символы России» и др.                                                   6. </a:t>
            </a:r>
            <a:r>
              <a:rPr lang="ru-RU" sz="1600" u="sng"/>
              <a:t>Дидактические игры</a:t>
            </a:r>
            <a:r>
              <a:rPr lang="ru-RU" sz="1600"/>
              <a:t> «Города России», «Путешествие по России», «Подбери пару», «Народные промыслы», «Во  что одевались на Руси?», «Золотое кольцо России», «Наш город» 7. Р</a:t>
            </a:r>
            <a:r>
              <a:rPr lang="ru-RU" sz="1600" u="sng"/>
              <a:t>ассматривание</a:t>
            </a:r>
            <a:r>
              <a:rPr lang="ru-RU" sz="1600"/>
              <a:t> герба, флага, карты России, иллюстраций, фотографий, альбомов по теме.             8. </a:t>
            </a:r>
            <a:r>
              <a:rPr lang="ru-RU" sz="1600" u="sng"/>
              <a:t> Подвижные игры</a:t>
            </a:r>
            <a:r>
              <a:rPr lang="ru-RU" sz="1600"/>
              <a:t>: «Гуси – лебеди», «К названому дереву, беги», «Карусели», «Хоровод», «Ручеек»                                                                                                                                                           9.</a:t>
            </a:r>
            <a:r>
              <a:rPr lang="ru-RU" sz="1600" u="sng"/>
              <a:t>Слушание  песен</a:t>
            </a:r>
            <a:r>
              <a:rPr lang="ru-RU" sz="1600"/>
              <a:t> : «С чего начинается Родина» , «У моей России…», муз. Г. Струве, сл. Н. Соловьевой, слушание гимна, «Катюша», «Священная война»                                                                           </a:t>
            </a:r>
            <a:r>
              <a:rPr lang="ru-RU" sz="1600" u="sng"/>
              <a:t>10.Ситуативные разговоры и игровые тренинги  </a:t>
            </a:r>
            <a:r>
              <a:rPr lang="ru-RU" sz="1600"/>
              <a:t>«Что мы Родиной зовем?», «Что карта нам расскажет?» и др.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72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 bwMode="auto">
          <a:xfrm>
            <a:off x="683568" y="44624"/>
            <a:ext cx="7992888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ru-RU"/>
            </a:br>
            <a:r>
              <a:rPr lang="ru-RU"/>
              <a:t>                                      </a:t>
            </a:r>
            <a:r>
              <a:rPr lang="ru-RU" sz="1800" b="1" i="1"/>
              <a:t>Познавательная  деятельность</a:t>
            </a:r>
            <a:endParaRPr/>
          </a:p>
          <a:p>
            <a:pPr>
              <a:defRPr/>
            </a:pPr>
            <a:endParaRPr lang="ru-RU" b="1" i="1"/>
          </a:p>
          <a:p>
            <a:pPr>
              <a:defRPr/>
            </a:pPr>
            <a:endParaRPr lang="ru-RU" b="1" i="1"/>
          </a:p>
          <a:p>
            <a:pPr>
              <a:defRPr/>
            </a:pPr>
            <a:endParaRPr lang="ru-RU" b="1" i="1"/>
          </a:p>
          <a:p>
            <a:pPr>
              <a:defRPr/>
            </a:pPr>
            <a:endParaRPr lang="ru-RU" b="1" i="1"/>
          </a:p>
          <a:p>
            <a:pPr>
              <a:defRPr/>
            </a:pPr>
            <a:endParaRPr lang="ru-RU" b="1" i="1"/>
          </a:p>
          <a:p>
            <a:pPr>
              <a:defRPr/>
            </a:pPr>
            <a:endParaRPr lang="ru-RU" b="1" i="1"/>
          </a:p>
          <a:p>
            <a:pPr>
              <a:defRPr/>
            </a:pPr>
            <a:endParaRPr lang="ru-RU" b="1" i="1"/>
          </a:p>
          <a:p>
            <a:pPr>
              <a:defRPr/>
            </a:pPr>
            <a:r>
              <a:rPr lang="ru-RU" b="1" i="1"/>
              <a:t>   </a:t>
            </a:r>
            <a:endParaRPr/>
          </a:p>
          <a:p>
            <a:pPr>
              <a:defRPr/>
            </a:pPr>
            <a:endParaRPr lang="ru-RU" b="1" i="1"/>
          </a:p>
          <a:p>
            <a:pPr>
              <a:defRPr/>
            </a:pPr>
            <a:endParaRPr lang="ru-RU" sz="1200" b="1"/>
          </a:p>
          <a:p>
            <a:pPr>
              <a:defRPr/>
            </a:pPr>
            <a:endParaRPr lang="ru-RU" sz="1200" b="1"/>
          </a:p>
          <a:p>
            <a:pPr>
              <a:defRPr/>
            </a:pPr>
            <a:endParaRPr lang="ru-RU" sz="1200" b="1"/>
          </a:p>
          <a:p>
            <a:pPr>
              <a:defRPr/>
            </a:pPr>
            <a:endParaRPr lang="ru-RU" sz="1200" b="1"/>
          </a:p>
          <a:p>
            <a:pPr>
              <a:defRPr/>
            </a:pPr>
            <a:endParaRPr lang="ru-RU" sz="1200" b="1"/>
          </a:p>
          <a:p>
            <a:pPr>
              <a:defRPr/>
            </a:pPr>
            <a:endParaRPr lang="ru-RU" sz="1200" b="1"/>
          </a:p>
          <a:p>
            <a:pPr>
              <a:defRPr/>
            </a:pPr>
            <a:endParaRPr lang="ru-RU" sz="1200" b="1"/>
          </a:p>
          <a:p>
            <a:pPr>
              <a:defRPr/>
            </a:pPr>
            <a:endParaRPr lang="ru-RU" sz="1200" b="1"/>
          </a:p>
          <a:p>
            <a:pPr>
              <a:defRPr/>
            </a:pPr>
            <a:r>
              <a:rPr lang="ru-RU" sz="1200" b="1"/>
              <a:t>Просмотр презентаций</a:t>
            </a:r>
            <a:r>
              <a:rPr lang="ru-RU" sz="1200"/>
              <a:t>: «Мой родной город», «Достопримечательности НН», «Улицы нашего района», «Россия – Родина моя», «Богатыри земли русской», «Путешествуем по России», «Герои Великой Отечественной войны» </a:t>
            </a:r>
            <a:br>
              <a:rPr lang="ru-RU" sz="1200"/>
            </a:br>
            <a:r>
              <a:rPr lang="ru-RU" sz="1100"/>
              <a:t>Наблюдение на прогулке: «Природа моего края»</a:t>
            </a:r>
            <a:br>
              <a:rPr lang="ru-RU" sz="1100"/>
            </a:br>
            <a:r>
              <a:rPr lang="ru-RU" sz="1100"/>
              <a:t>Развлечение «Рождественские святки», утренник «День защитника Отечества».</a:t>
            </a:r>
            <a:endParaRPr/>
          </a:p>
          <a:p>
            <a:pPr>
              <a:defRPr/>
            </a:pPr>
            <a:r>
              <a:rPr lang="ru-RU" sz="1100"/>
              <a:t>Участие в конкурсах  и акциях  «Зимний Нижний», «Мой родной город», « Экологический Нижний»,  «В </a:t>
            </a:r>
            <a:r>
              <a:rPr lang="ru-RU" sz="1100"/>
              <a:t>предверии</a:t>
            </a:r>
            <a:r>
              <a:rPr lang="ru-RU" sz="1100"/>
              <a:t> Победы», «Окна Победы», «Письмо ветерану» и др.</a:t>
            </a:r>
            <a:endParaRPr/>
          </a:p>
          <a:p>
            <a:pPr>
              <a:defRPr/>
            </a:pPr>
            <a:r>
              <a:rPr lang="ru-RU" sz="1100"/>
              <a:t> </a:t>
            </a:r>
            <a:endParaRPr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01324" y="620688"/>
            <a:ext cx="2088232" cy="187220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/>
        </p:blipFill>
        <p:spPr bwMode="auto">
          <a:xfrm>
            <a:off x="3253021" y="655950"/>
            <a:ext cx="224818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16199999">
            <a:off x="6152727" y="405470"/>
            <a:ext cx="1872208" cy="2373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902247" y="2780928"/>
            <a:ext cx="2448272" cy="1850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305739" y="2719375"/>
            <a:ext cx="2142748" cy="18505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801324" y="2708920"/>
            <a:ext cx="2068165" cy="1832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869" y="0"/>
            <a:ext cx="914586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tretch/>
        </p:blipFill>
        <p:spPr bwMode="auto">
          <a:xfrm>
            <a:off x="609772" y="3027271"/>
            <a:ext cx="2415417" cy="348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tretch/>
        </p:blipFill>
        <p:spPr bwMode="auto">
          <a:xfrm>
            <a:off x="3131840" y="2993345"/>
            <a:ext cx="2466155" cy="348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tretch/>
        </p:blipFill>
        <p:spPr bwMode="auto">
          <a:xfrm>
            <a:off x="3236981" y="1037589"/>
            <a:ext cx="2616328" cy="170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Local Settings\Temporary Internet Files\Content.Word\IMG_20221103_090005.jpg"/>
          <p:cNvPicPr/>
          <p:nvPr/>
        </p:nvPicPr>
        <p:blipFill>
          <a:blip r:embed="rId6"/>
          <a:stretch/>
        </p:blipFill>
        <p:spPr bwMode="auto">
          <a:xfrm>
            <a:off x="6084168" y="1053746"/>
            <a:ext cx="2328297" cy="172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Local Settings\Temporary Internet Files\Content.Word\IMG_20221102_070501.jpg"/>
          <p:cNvPicPr/>
          <p:nvPr/>
        </p:nvPicPr>
        <p:blipFill>
          <a:blip r:embed="rId7"/>
          <a:stretch/>
        </p:blipFill>
        <p:spPr bwMode="auto">
          <a:xfrm>
            <a:off x="559035" y="1053746"/>
            <a:ext cx="2466154" cy="166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tretch/>
        </p:blipFill>
        <p:spPr bwMode="auto">
          <a:xfrm>
            <a:off x="5796136" y="2993345"/>
            <a:ext cx="2616329" cy="348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1907704" y="436021"/>
            <a:ext cx="5328591" cy="38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1" i="1"/>
              <a:t>             Продуктивная  деятельность  детей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Р7-Офис/7.4.0.227</Application>
  <DocSecurity>0</DocSecurity>
  <PresentationFormat>Экран (4:3)</PresentationFormat>
  <Paragraphs>0</Paragraphs>
  <Slides>14</Slides>
  <Notes>14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>Microsoft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dc:identifier/>
  <dc:language/>
  <cp:lastModifiedBy/>
  <cp:revision>86</cp:revision>
  <dcterms:created xsi:type="dcterms:W3CDTF">2023-04-26T14:02:04Z</dcterms:created>
  <dcterms:modified xsi:type="dcterms:W3CDTF">2024-09-06T09:12:42Z</dcterms:modified>
  <cp:category/>
  <cp:contentStatus/>
  <cp:version/>
</cp:coreProperties>
</file>