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7" r:id="rId12"/>
    <p:sldId id="284" r:id="rId13"/>
    <p:sldId id="288" r:id="rId14"/>
    <p:sldId id="289" r:id="rId15"/>
    <p:sldId id="291" r:id="rId16"/>
    <p:sldId id="292" r:id="rId17"/>
    <p:sldId id="294" r:id="rId18"/>
    <p:sldId id="293" r:id="rId19"/>
    <p:sldId id="300" r:id="rId20"/>
    <p:sldId id="302" r:id="rId21"/>
    <p:sldId id="301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A31A8-A86D-43DC-9541-640AD9B35787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66A5-5866-45B1-A723-C96CE75A83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lya-v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9900"/>
            <a:ext cx="8135938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003800" y="620713"/>
            <a:ext cx="38004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Главное в работе с </a:t>
            </a:r>
            <a:r>
              <a:rPr lang="ru-RU" b="1">
                <a:solidFill>
                  <a:schemeClr val="accent2"/>
                </a:solidFill>
              </a:rPr>
              <a:t>коллажем </a:t>
            </a:r>
            <a:r>
              <a:rPr lang="ru-RU"/>
              <a:t>– соединить, связать все картинки между собой. </a:t>
            </a:r>
          </a:p>
          <a:p>
            <a:r>
              <a:rPr lang="ru-RU"/>
              <a:t>Таким образом, идет обработка сюжетного метода запоминания.</a:t>
            </a:r>
          </a:p>
          <a:p>
            <a:endParaRPr lang="ru-RU"/>
          </a:p>
          <a:p>
            <a:r>
              <a:rPr lang="ru-RU"/>
              <a:t>Составление коллажей способствует развитию фотографической памяти,  расширению словарного запаса, связной речи и образного восприятия </a:t>
            </a:r>
          </a:p>
          <a:p>
            <a:r>
              <a:rPr lang="ru-RU" sz="1400" i="1"/>
              <a:t>.</a:t>
            </a:r>
            <a:endParaRPr lang="ru-RU" sz="1400"/>
          </a:p>
          <a:p>
            <a:endParaRPr lang="ru-RU" sz="1400"/>
          </a:p>
        </p:txBody>
      </p:sp>
      <p:pic>
        <p:nvPicPr>
          <p:cNvPr id="92164" name="Picture 4" descr="scrn_bi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47529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IMG_20180319_074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265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IMG_20180319_0806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005263"/>
            <a:ext cx="33131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IMG_20180319_1026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196975"/>
            <a:ext cx="22209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547813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76600" y="450850"/>
            <a:ext cx="254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Создание коллажа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55650" y="4221163"/>
            <a:ext cx="124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вырезаем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635375" y="3500438"/>
            <a:ext cx="1458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наклеиваем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588125" y="42926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раскладываем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IMG_20180319_103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92150"/>
            <a:ext cx="36734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IMG_20180319_103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692150"/>
            <a:ext cx="42481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IMG_20180321_093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695700"/>
            <a:ext cx="3816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IMG_20180321_0928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6338"/>
            <a:ext cx="4176713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339975" y="40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763713" y="333375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Приключения Зайки и Щенка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4213" y="549275"/>
            <a:ext cx="80645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Одним из инновационных педагогических технологий и методов является технология  </a:t>
            </a:r>
            <a:r>
              <a:rPr lang="ru-RU" b="1">
                <a:solidFill>
                  <a:schemeClr val="accent2"/>
                </a:solidFill>
              </a:rPr>
              <a:t>Синквейн </a:t>
            </a:r>
            <a:endParaRPr lang="ru-RU" b="1"/>
          </a:p>
          <a:p>
            <a:r>
              <a:rPr lang="ru-RU"/>
              <a:t>Синквейн – это творческая работа, которая имеет короткую форму стихотворения, состоящего из пяти нерифмованных строк. </a:t>
            </a:r>
            <a:endParaRPr lang="ru-RU" b="1">
              <a:solidFill>
                <a:schemeClr val="accent2"/>
              </a:solidFill>
            </a:endParaRPr>
          </a:p>
          <a:p>
            <a:endParaRPr lang="ru-RU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ru-RU" i="1"/>
          </a:p>
        </p:txBody>
      </p:sp>
      <p:pic>
        <p:nvPicPr>
          <p:cNvPr id="33796" name="Picture 4" descr="IMG_20171004_155739_H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89138"/>
            <a:ext cx="35274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4868863"/>
            <a:ext cx="4248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      Лев</a:t>
            </a:r>
          </a:p>
          <a:p>
            <a:r>
              <a:rPr lang="ru-RU"/>
              <a:t>        Хищный, грозный</a:t>
            </a:r>
          </a:p>
          <a:p>
            <a:r>
              <a:rPr lang="ru-RU"/>
              <a:t>   Охотится, нападает, рычит</a:t>
            </a:r>
          </a:p>
          <a:p>
            <a:r>
              <a:rPr lang="ru-RU"/>
              <a:t>Лев – красивый и грозный зверь</a:t>
            </a:r>
          </a:p>
          <a:p>
            <a:r>
              <a:rPr lang="ru-RU"/>
              <a:t>             Царь зверей</a:t>
            </a:r>
          </a:p>
        </p:txBody>
      </p:sp>
      <p:pic>
        <p:nvPicPr>
          <p:cNvPr id="33798" name="Picture 6" descr="IMG_20170321_0707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114800"/>
            <a:ext cx="35274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59338" y="2205038"/>
            <a:ext cx="3622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                   Родина</a:t>
            </a:r>
          </a:p>
          <a:p>
            <a:r>
              <a:rPr lang="ru-RU"/>
              <a:t>          Великая, необъятная</a:t>
            </a:r>
          </a:p>
          <a:p>
            <a:r>
              <a:rPr lang="ru-RU"/>
              <a:t>Защищает, помогает, оберегает</a:t>
            </a:r>
          </a:p>
          <a:p>
            <a:r>
              <a:rPr lang="ru-RU"/>
              <a:t>         Моя Родина – Россия</a:t>
            </a:r>
          </a:p>
          <a:p>
            <a:r>
              <a:rPr lang="ru-RU"/>
              <a:t>                    Богатство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08038" y="639763"/>
            <a:ext cx="77247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accent2"/>
                </a:solidFill>
              </a:rPr>
              <a:t>                </a:t>
            </a:r>
          </a:p>
          <a:p>
            <a:pPr algn="ctr"/>
            <a:r>
              <a:rPr lang="ru-RU" sz="2000">
                <a:solidFill>
                  <a:schemeClr val="accent2"/>
                </a:solidFill>
              </a:rPr>
              <a:t>                В  чем  эффективность  и  значимость  синквейна?</a:t>
            </a:r>
          </a:p>
          <a:p>
            <a:endParaRPr lang="ru-RU" sz="2000">
              <a:solidFill>
                <a:schemeClr val="accent2"/>
              </a:solidFill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1. Во-первых, его простота.</a:t>
            </a:r>
          </a:p>
          <a:p>
            <a:r>
              <a:rPr lang="ru-RU"/>
              <a:t>2. Обогащает и активизирует словарный запас (глагольный словарь, словарь прилагательных). </a:t>
            </a:r>
          </a:p>
          <a:p>
            <a:r>
              <a:rPr lang="ru-RU"/>
              <a:t>3. Подготавливает к краткому пересказу. </a:t>
            </a:r>
          </a:p>
          <a:p>
            <a:r>
              <a:rPr lang="ru-RU"/>
              <a:t>4. Позволяет почувствовать себя хоть на мгновение творцом. </a:t>
            </a:r>
          </a:p>
          <a:p>
            <a:r>
              <a:rPr lang="ru-RU"/>
              <a:t>5. Развивает ассоциативное  и наглядно-образное мышление. </a:t>
            </a:r>
          </a:p>
          <a:p>
            <a:r>
              <a:rPr lang="ru-RU"/>
              <a:t>6. Получается у всех.</a:t>
            </a:r>
          </a:p>
          <a:p>
            <a:endParaRPr lang="ru-RU" sz="1200" i="1"/>
          </a:p>
          <a:p>
            <a:endParaRPr lang="ru-RU" i="1"/>
          </a:p>
          <a:p>
            <a:r>
              <a:rPr lang="ru-RU"/>
              <a:t>При творческом использовании синквейна на занятиях он воспринимается  дошкольниками как увлекательная игра. </a:t>
            </a:r>
          </a:p>
          <a:p>
            <a:r>
              <a:rPr lang="ru-RU"/>
              <a:t> </a:t>
            </a:r>
          </a:p>
          <a:p>
            <a:endParaRPr lang="ru-RU"/>
          </a:p>
        </p:txBody>
      </p:sp>
      <p:pic>
        <p:nvPicPr>
          <p:cNvPr id="45060" name="Picture 4" descr="09f87b90ba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14382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IMG_20180315_122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136706" cy="48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680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46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  эффективных методов является </a:t>
            </a:r>
            <a:r>
              <a:rPr lang="ru-RU" b="1" dirty="0" smtClean="0">
                <a:solidFill>
                  <a:schemeClr val="accent2"/>
                </a:solidFill>
              </a:rPr>
              <a:t>интервьюирование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>
                <a:solidFill>
                  <a:schemeClr val="accent2"/>
                </a:solidFill>
              </a:rPr>
              <a:t>Интервью </a:t>
            </a:r>
            <a:r>
              <a:rPr lang="ru-RU" dirty="0" smtClean="0"/>
              <a:t>– разновидность разговора, беседы между двумя и более людьми, </a:t>
            </a:r>
          </a:p>
          <a:p>
            <a:r>
              <a:rPr lang="ru-RU" dirty="0" smtClean="0"/>
              <a:t>при которой интервьюер задаёт вопросы своим собеседникам и получает </a:t>
            </a:r>
          </a:p>
          <a:p>
            <a:r>
              <a:rPr lang="ru-RU" dirty="0" smtClean="0"/>
              <a:t>от них ответы.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6854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620713"/>
            <a:ext cx="79216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Игра «</a:t>
            </a:r>
            <a:r>
              <a:rPr lang="ru-RU" sz="2000" b="1" dirty="0" smtClean="0">
                <a:solidFill>
                  <a:schemeClr val="accent2"/>
                </a:solidFill>
              </a:rPr>
              <a:t>Телепрограмма»</a:t>
            </a:r>
            <a:endParaRPr lang="ru-RU" sz="2000" b="1" dirty="0">
              <a:solidFill>
                <a:schemeClr val="accent2"/>
              </a:solidFill>
            </a:endParaRPr>
          </a:p>
          <a:p>
            <a:pPr algn="ctr"/>
            <a:r>
              <a:rPr lang="ru-RU" sz="2000" b="1" dirty="0">
                <a:solidFill>
                  <a:schemeClr val="accent2"/>
                </a:solidFill>
              </a:rPr>
              <a:t>(Презентация любимой игрушки)</a:t>
            </a:r>
          </a:p>
          <a:p>
            <a:r>
              <a:rPr lang="ru-RU" dirty="0"/>
              <a:t> </a:t>
            </a:r>
          </a:p>
        </p:txBody>
      </p:sp>
      <p:pic>
        <p:nvPicPr>
          <p:cNvPr id="48132" name="Picture 4" descr="IMG_20180315_155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31273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IMG_20180314_094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213100"/>
            <a:ext cx="24844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IMG_20180319_105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284538"/>
            <a:ext cx="244157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malchik_s_igrushka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412875"/>
            <a:ext cx="205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 descr="mini_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314450"/>
            <a:ext cx="22447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27088" y="620713"/>
            <a:ext cx="78486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Для формирования коммуникативной компетентности дошкольников можно проводить следующие игры:</a:t>
            </a:r>
          </a:p>
          <a:p>
            <a:endParaRPr lang="ru-RU"/>
          </a:p>
          <a:p>
            <a:r>
              <a:rPr lang="ru-RU" b="1">
                <a:solidFill>
                  <a:schemeClr val="accent2"/>
                </a:solidFill>
              </a:rPr>
              <a:t>Игра «Берём интервью у литературного героя»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 b="1">
                <a:solidFill>
                  <a:schemeClr val="accent2"/>
                </a:solidFill>
              </a:rPr>
              <a:t>Игра «Корреспонденты» 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 b="1">
                <a:solidFill>
                  <a:schemeClr val="accent2"/>
                </a:solidFill>
              </a:rPr>
              <a:t>Игра «Звукорежиссеры</a:t>
            </a:r>
          </a:p>
          <a:p>
            <a:r>
              <a:rPr lang="ru-RU" b="1"/>
              <a:t> </a:t>
            </a:r>
            <a:endParaRPr lang="ru-RU"/>
          </a:p>
        </p:txBody>
      </p:sp>
      <p:pic>
        <p:nvPicPr>
          <p:cNvPr id="49156" name="Picture 4" descr="84961360%281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573463"/>
            <a:ext cx="3311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IMG_20180322_161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916113"/>
            <a:ext cx="4176713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IMG_20171027_103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7848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9200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                    </a:t>
            </a:r>
            <a:r>
              <a:rPr lang="ru-RU" b="1">
                <a:solidFill>
                  <a:schemeClr val="accent2"/>
                </a:solidFill>
              </a:rPr>
              <a:t>Игра «Полезные советы»  </a:t>
            </a:r>
            <a:r>
              <a:rPr lang="ru-RU" i="1">
                <a:solidFill>
                  <a:schemeClr val="accent2"/>
                </a:solidFill>
              </a:rPr>
              <a:t>(для родителей)</a:t>
            </a:r>
            <a:endParaRPr lang="ru-RU">
              <a:solidFill>
                <a:schemeClr val="accent2"/>
              </a:solidFill>
            </a:endParaRPr>
          </a:p>
          <a:p>
            <a:r>
              <a:rPr lang="ru-RU"/>
              <a:t>Предложите ребенку на время, пока вы заняты домашними делами, стать радиожурналистом и провести передачу «Полезные советы».</a:t>
            </a:r>
          </a:p>
          <a:p>
            <a:r>
              <a:rPr lang="ru-RU"/>
              <a:t>В передаче могут быть рубрики: «Как сварить суп», «Как пожарить картофель», «Как погладить брюки», «Как пришить пуговицу»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IMG_20171222_095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77755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74374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Сказкотерапия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/>
              <a:t>- «лечение сказкой» . Сказка – любимый детьми жанр, понятный и доступный их пониманию. Сказки — это кладезь мудрости, советов, доброты и выходов из различных ситуаций.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79712" y="548680"/>
            <a:ext cx="516750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0033"/>
                </a:solidFill>
              </a:rPr>
              <a:t>Развитие </a:t>
            </a:r>
            <a:r>
              <a:rPr lang="ru-RU" sz="3600" b="1" dirty="0" smtClean="0">
                <a:solidFill>
                  <a:srgbClr val="990033"/>
                </a:solidFill>
              </a:rPr>
              <a:t>речи</a:t>
            </a:r>
            <a:endParaRPr lang="en-US" sz="36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 </a:t>
            </a:r>
            <a:r>
              <a:rPr lang="ru-RU" sz="3600" b="1" dirty="0">
                <a:solidFill>
                  <a:srgbClr val="990033"/>
                </a:solidFill>
              </a:rPr>
              <a:t>старших дошкольников </a:t>
            </a:r>
            <a:endParaRPr lang="en-US" sz="3600" b="1" dirty="0" smtClean="0">
              <a:solidFill>
                <a:srgbClr val="990033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90033"/>
                </a:solidFill>
              </a:rPr>
              <a:t>в </a:t>
            </a:r>
            <a:r>
              <a:rPr lang="ru-RU" sz="3600" b="1" dirty="0">
                <a:solidFill>
                  <a:srgbClr val="990033"/>
                </a:solidFill>
              </a:rPr>
              <a:t>условиях ДОУ</a:t>
            </a:r>
          </a:p>
          <a:p>
            <a:pPr algn="ctr"/>
            <a:endParaRPr lang="ru-RU" sz="2000" b="1" dirty="0">
              <a:solidFill>
                <a:srgbClr val="990033"/>
              </a:solidFill>
            </a:endParaRPr>
          </a:p>
        </p:txBody>
      </p:sp>
      <p:pic>
        <p:nvPicPr>
          <p:cNvPr id="12292" name="Picture 4" descr="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8486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3140968"/>
            <a:ext cx="3913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 </a:t>
            </a:r>
          </a:p>
          <a:p>
            <a:r>
              <a:rPr lang="ru-RU" dirty="0" smtClean="0"/>
              <a:t>первой квалификационной категории</a:t>
            </a:r>
          </a:p>
          <a:p>
            <a:r>
              <a:rPr lang="ru-RU" sz="2000" dirty="0" smtClean="0"/>
              <a:t>Кочеткова Галина Викторовна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804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/>
              <a:t>     Тексты сказок расширяют словарный запас, помогают правильно организовать диалог, а, следовательно, влияют на развитие связной монологической речи. </a:t>
            </a:r>
            <a:endParaRPr lang="ru-RU" u="sng"/>
          </a:p>
          <a:p>
            <a:pPr marL="342900" indent="-342900"/>
            <a:endParaRPr lang="ru-RU" sz="2000" b="1" u="sng"/>
          </a:p>
          <a:p>
            <a:pPr marL="342900" indent="-342900" algn="ctr"/>
            <a:r>
              <a:rPr lang="ru-RU" sz="2000" b="1" u="sng"/>
              <a:t>Алгоритм дидактической сказки – задания:</a:t>
            </a:r>
          </a:p>
          <a:p>
            <a:pPr marL="342900" indent="-342900" algn="ctr"/>
            <a:endParaRPr lang="ru-RU" sz="2000" b="1"/>
          </a:p>
          <a:p>
            <a:pPr marL="342900" indent="-342900">
              <a:buFontTx/>
              <a:buAutoNum type="arabicPeriod"/>
            </a:pPr>
            <a:r>
              <a:rPr lang="ru-RU"/>
              <a:t>Создания образа сказочной страны, в которой живёт</a:t>
            </a:r>
          </a:p>
          <a:p>
            <a:pPr marL="342900" indent="-342900"/>
            <a:r>
              <a:rPr lang="ru-RU"/>
              <a:t>     одушевлённый символ. Рассказ о нраве, привычках, образе жизни в этой стране.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/>
            <a:r>
              <a:rPr lang="ru-RU"/>
              <a:t>2.   Разрушение благополучия. В качестве разрушителя могут выступать злые сказочные персонажи (дракон, Кощей), стихийные бедствия (ураган, ливень), тяжёлое эмоциональное состояние (скучно, тоскливо, отсутствие друзей).                                                                                                                                                    </a:t>
            </a:r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 startAt="3"/>
            </a:pPr>
            <a:r>
              <a:rPr lang="ru-RU"/>
              <a:t>Восстановление страны, чтобы восстановить </a:t>
            </a:r>
          </a:p>
          <a:p>
            <a:pPr marL="342900" indent="-342900"/>
            <a:r>
              <a:rPr lang="ru-RU"/>
              <a:t>     благополучие в стране необходимо выполнить</a:t>
            </a:r>
          </a:p>
          <a:p>
            <a:pPr marL="342900" indent="-342900"/>
            <a:r>
              <a:rPr lang="ru-RU"/>
              <a:t>     определённое задание.</a:t>
            </a:r>
          </a:p>
          <a:p>
            <a:pPr marL="342900" indent="-342900"/>
            <a:r>
              <a:rPr lang="ru-RU"/>
              <a:t>     «Сказка про самого себя»</a:t>
            </a:r>
          </a:p>
          <a:p>
            <a:pPr marL="342900" indent="-342900"/>
            <a:r>
              <a:rPr lang="ru-RU"/>
              <a:t>     «Перевирание сказки»</a:t>
            </a:r>
          </a:p>
          <a:p>
            <a:pPr marL="342900" indent="-342900"/>
            <a:r>
              <a:rPr lang="ru-RU"/>
              <a:t>     «Сказки по-новому»</a:t>
            </a:r>
          </a:p>
          <a:p>
            <a:pPr marL="342900" indent="-342900"/>
            <a:r>
              <a:rPr lang="ru-RU"/>
              <a:t>     «Сказка – калька» </a:t>
            </a:r>
          </a:p>
          <a:p>
            <a:pPr marL="342900" indent="-342900"/>
            <a:endParaRPr lang="ru-RU"/>
          </a:p>
        </p:txBody>
      </p:sp>
      <p:pic>
        <p:nvPicPr>
          <p:cNvPr id="100356" name="Picture 4" descr="17319988932_575ed6f17a_z14455376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052513"/>
            <a:ext cx="11604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7" descr="IMG_20180322_1649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149725"/>
            <a:ext cx="2295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35013" y="639763"/>
            <a:ext cx="77247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Таким образом, используя данные методы и приемы, удается достичь </a:t>
            </a:r>
            <a:r>
              <a:rPr lang="ru-RU" b="1">
                <a:solidFill>
                  <a:schemeClr val="accent2"/>
                </a:solidFill>
              </a:rPr>
              <a:t>следующих результатов: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/>
              <a:t>У детей увеличивается круг знаний об окружающем мире.</a:t>
            </a:r>
          </a:p>
          <a:p>
            <a:endParaRPr lang="ru-RU"/>
          </a:p>
          <a:p>
            <a:r>
              <a:rPr lang="ru-RU"/>
              <a:t>Появляется желание пересказывать тексты, придумывать интересные истории.</a:t>
            </a:r>
          </a:p>
          <a:p>
            <a:endParaRPr lang="ru-RU"/>
          </a:p>
          <a:p>
            <a:r>
              <a:rPr lang="ru-RU"/>
              <a:t>Появляется интерес к заучиванию стихотворений, загадок  и скороговорок.</a:t>
            </a:r>
          </a:p>
          <a:p>
            <a:endParaRPr lang="ru-RU"/>
          </a:p>
          <a:p>
            <a:r>
              <a:rPr lang="ru-RU"/>
              <a:t>Словарный запас выходит на более высокий уровень.</a:t>
            </a:r>
          </a:p>
          <a:p>
            <a:endParaRPr lang="ru-RU"/>
          </a:p>
          <a:p>
            <a:r>
              <a:rPr lang="ru-RU"/>
              <a:t>Дети преодолевают робость, застенчивость, учатся свободно держаться перед аудиторией.</a:t>
            </a:r>
          </a:p>
        </p:txBody>
      </p:sp>
      <p:pic>
        <p:nvPicPr>
          <p:cNvPr id="70661" name="Picture 5" descr="rebenok_risunok_kist_kraski_peyzazh_palitra_54566_2048x1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797425"/>
            <a:ext cx="2867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08038" y="1341438"/>
            <a:ext cx="7219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/>
              <a:t>Спасибо за внимание</a:t>
            </a:r>
          </a:p>
        </p:txBody>
      </p:sp>
      <p:pic>
        <p:nvPicPr>
          <p:cNvPr id="73733" name="Picture 5" descr="childr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492375"/>
            <a:ext cx="49688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84213" y="836613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Сегодня мы предлагаем рассмотреть следующие нетрадиционные методики, которые наиболее приемлемы в работе с дошкольниками: </a:t>
            </a:r>
            <a:r>
              <a:rPr lang="ru-RU" b="1">
                <a:solidFill>
                  <a:schemeClr val="accent2"/>
                </a:solidFill>
              </a:rPr>
              <a:t>мнемотехника, интервьюирование, синквейн, коллаж,  сказкотерапия</a:t>
            </a:r>
            <a:r>
              <a:rPr lang="ru-RU"/>
              <a:t>. </a:t>
            </a:r>
          </a:p>
        </p:txBody>
      </p:sp>
      <p:pic>
        <p:nvPicPr>
          <p:cNvPr id="13316" name="Picture 4" descr="%D0%97%D0%B0%D1%8E%D1%88%D0%BA%D0%B8%D0%BD%D0%B0-%D0%B8%D0%B7%D0%B1%D1%83%D1%88%D0%BA%D0%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32138"/>
            <a:ext cx="37449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549275"/>
            <a:ext cx="8424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Мнемотехника</a:t>
            </a:r>
            <a:r>
              <a:rPr lang="ru-RU" b="1"/>
              <a:t> </a:t>
            </a:r>
            <a:r>
              <a:rPr lang="ru-RU"/>
              <a:t>- в переводе с греческого - </a:t>
            </a:r>
            <a:r>
              <a:rPr lang="ru-RU">
                <a:solidFill>
                  <a:schemeClr val="accent2"/>
                </a:solidFill>
              </a:rPr>
              <a:t>«</a:t>
            </a:r>
            <a:r>
              <a:rPr lang="ru-RU" b="1">
                <a:solidFill>
                  <a:schemeClr val="accent2"/>
                </a:solidFill>
              </a:rPr>
              <a:t>искусство запоминания</a:t>
            </a:r>
            <a:r>
              <a:rPr lang="ru-RU">
                <a:solidFill>
                  <a:schemeClr val="accent2"/>
                </a:solidFill>
              </a:rPr>
              <a:t>».</a:t>
            </a:r>
            <a:r>
              <a:rPr lang="ru-RU"/>
              <a:t> </a:t>
            </a:r>
          </a:p>
          <a:p>
            <a:endParaRPr lang="ru-RU" b="1">
              <a:solidFill>
                <a:schemeClr val="accent2"/>
              </a:solidFill>
            </a:endParaRPr>
          </a:p>
          <a:p>
            <a:r>
              <a:rPr lang="ru-RU" b="1">
                <a:solidFill>
                  <a:schemeClr val="accent2"/>
                </a:solidFill>
              </a:rPr>
              <a:t>Структура мнемотехники:</a:t>
            </a:r>
            <a:r>
              <a:rPr lang="ru-RU"/>
              <a:t> мнемоквадраты, мнемотаблицы, мнемодорожки.</a:t>
            </a:r>
          </a:p>
        </p:txBody>
      </p:sp>
      <p:pic>
        <p:nvPicPr>
          <p:cNvPr id="14340" name="Picture 4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lide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0511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img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149725"/>
            <a:ext cx="32400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5013" y="639763"/>
            <a:ext cx="76533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accent2"/>
                </a:solidFill>
              </a:rPr>
              <a:t>Мнемотаблицы</a:t>
            </a:r>
            <a:r>
              <a:rPr lang="ru-RU" b="1" dirty="0"/>
              <a:t>-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схемы </a:t>
            </a:r>
            <a:r>
              <a:rPr lang="ru-RU" dirty="0"/>
              <a:t>служат дидактическим материалом в работе по развитию связной речи детей. Их используют: для обогащения словарного запаса, при обучении составлению рассказов, при пересказах художественной литературы, при отгадывании и загадывании загадок, при заучивании стихов.</a:t>
            </a:r>
          </a:p>
          <a:p>
            <a:endParaRPr lang="ru-RU" dirty="0"/>
          </a:p>
        </p:txBody>
      </p:sp>
      <p:pic>
        <p:nvPicPr>
          <p:cNvPr id="17413" name="Picture 5" descr="hello_html_m52adc0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09838"/>
            <a:ext cx="43910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ello_html_3110b9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488" y="2565400"/>
            <a:ext cx="29083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00113" y="620713"/>
            <a:ext cx="7356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Практические  упражнения  для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обогащения  словарного  запаса 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18437" name="Picture 5" descr="slide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1ee7068759c737c564029cb216735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003" y="2708920"/>
            <a:ext cx="42846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436096" y="2204864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990033"/>
                </a:solidFill>
              </a:rPr>
              <a:t>противоположности</a:t>
            </a:r>
          </a:p>
        </p:txBody>
      </p:sp>
      <p:pic>
        <p:nvPicPr>
          <p:cNvPr id="18441" name="Picture 9" descr="img3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365625"/>
            <a:ext cx="28765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620713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         Составление  </a:t>
            </a:r>
            <a:r>
              <a:rPr lang="ru-RU" sz="2000" b="1" dirty="0">
                <a:solidFill>
                  <a:schemeClr val="accent2"/>
                </a:solidFill>
              </a:rPr>
              <a:t>описательных  и  повествовательных рассказов</a:t>
            </a:r>
          </a:p>
        </p:txBody>
      </p:sp>
      <p:pic>
        <p:nvPicPr>
          <p:cNvPr id="20484" name="Picture 4" descr="i?id=0f8a69a23942590cd2312d527272e34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09562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IMG_20180321_0906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3716338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im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933825"/>
            <a:ext cx="3455640" cy="2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187450" y="476250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       </a:t>
            </a:r>
            <a:r>
              <a:rPr lang="ru-RU" sz="2000" b="1">
                <a:solidFill>
                  <a:schemeClr val="accent2"/>
                </a:solidFill>
              </a:rPr>
              <a:t>Разучивание  стихов  и  скороговорок</a:t>
            </a:r>
          </a:p>
          <a:p>
            <a:endParaRPr lang="ru-RU" sz="2000" b="1">
              <a:solidFill>
                <a:schemeClr val="accent2"/>
              </a:solidFill>
            </a:endParaRPr>
          </a:p>
        </p:txBody>
      </p:sp>
      <p:pic>
        <p:nvPicPr>
          <p:cNvPr id="25605" name="Picture 5" descr="IMG_20180314_093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291782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G_20180314_0913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238" y="1341438"/>
            <a:ext cx="28654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005263"/>
            <a:ext cx="18002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img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005263"/>
            <a:ext cx="1752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314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52538" y="595313"/>
            <a:ext cx="627221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Пересказ  художественной  литературы</a:t>
            </a:r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23556" name="Picture 4" descr="im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52513"/>
            <a:ext cx="33131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7893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MG_20180314_0945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1200" y="1268413"/>
            <a:ext cx="36083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470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2022-10-08T09:06:31Z</dcterms:created>
  <dcterms:modified xsi:type="dcterms:W3CDTF">2022-10-08T09:35:26Z</dcterms:modified>
</cp:coreProperties>
</file>