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312" r:id="rId3"/>
    <p:sldId id="340" r:id="rId4"/>
    <p:sldId id="267" r:id="rId5"/>
    <p:sldId id="335" r:id="rId6"/>
    <p:sldId id="341" r:id="rId7"/>
    <p:sldId id="334" r:id="rId8"/>
    <p:sldId id="268" r:id="rId9"/>
    <p:sldId id="318" r:id="rId10"/>
    <p:sldId id="320" r:id="rId11"/>
    <p:sldId id="311" r:id="rId12"/>
    <p:sldId id="321" r:id="rId13"/>
    <p:sldId id="323" r:id="rId14"/>
    <p:sldId id="325" r:id="rId15"/>
    <p:sldId id="326" r:id="rId16"/>
    <p:sldId id="342" r:id="rId17"/>
    <p:sldId id="338" r:id="rId18"/>
    <p:sldId id="336" r:id="rId19"/>
    <p:sldId id="337" r:id="rId20"/>
    <p:sldId id="339" r:id="rId21"/>
    <p:sldId id="328" r:id="rId22"/>
    <p:sldId id="269" r:id="rId23"/>
    <p:sldId id="329" r:id="rId24"/>
    <p:sldId id="332" r:id="rId25"/>
    <p:sldId id="333" r:id="rId26"/>
    <p:sldId id="307" r:id="rId27"/>
    <p:sldId id="299" r:id="rId28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Tahoma" pitchFamily="34" charset="0"/>
      <p:regular r:id="rId37"/>
      <p:bold r:id="rId38"/>
    </p:embeddedFont>
    <p:embeddedFont>
      <p:font typeface="Calibri Light" charset="0"/>
      <p:regular r:id="rId39"/>
      <p: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E0000"/>
    <a:srgbClr val="BACAE8"/>
    <a:srgbClr val="005CA8"/>
    <a:srgbClr val="3A66B4"/>
    <a:srgbClr val="DAE3F3"/>
    <a:srgbClr val="007CE2"/>
    <a:srgbClr val="94AEDC"/>
    <a:srgbClr val="003560"/>
    <a:srgbClr val="A80000"/>
    <a:srgbClr val="6288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5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17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9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77769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4638" y="160990"/>
            <a:ext cx="2308797" cy="15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36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43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54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79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15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44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9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4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29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59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A3CB-0CC5-4175-838A-D8E43D3AF7F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9FA8-ADB5-4364-AE00-58E6BFC5A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6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9.png"/><Relationship Id="rId7" Type="http://schemas.openxmlformats.org/officeDocument/2006/relationships/image" Target="../media/image5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6.png"/><Relationship Id="rId7" Type="http://schemas.openxmlformats.org/officeDocument/2006/relationships/image" Target="../media/image8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jpeg"/><Relationship Id="rId5" Type="http://schemas.openxmlformats.org/officeDocument/2006/relationships/image" Target="../media/image4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077" y="2045925"/>
            <a:ext cx="69448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Жилой Комплекс «Окский Берег»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корпоративных клиентов.</a:t>
            </a:r>
          </a:p>
          <a:p>
            <a:pPr algn="ctr"/>
            <a:r>
              <a:rPr lang="ru-RU" sz="32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</a:t>
            </a:r>
          </a:p>
          <a:p>
            <a:pPr algn="ctr"/>
            <a:r>
              <a:rPr lang="en-US" sz="32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 для российской семьи</a:t>
            </a:r>
            <a:r>
              <a:rPr lang="en-US" sz="3200" b="1" dirty="0" smtClean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1" dirty="0">
              <a:solidFill>
                <a:srgbClr val="A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5463" y="6145593"/>
            <a:ext cx="1415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Нижний Новгород</a:t>
            </a:r>
          </a:p>
          <a:p>
            <a:pPr algn="ctr"/>
            <a:r>
              <a:rPr lang="ru-RU" sz="1200" b="1" dirty="0" smtClean="0"/>
              <a:t>сентябрь </a:t>
            </a:r>
            <a:r>
              <a:rPr lang="ru-RU" sz="1200" b="1" dirty="0"/>
              <a:t>2015 г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80362" y="13847943"/>
            <a:ext cx="1593374" cy="1065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4144" y="0"/>
            <a:ext cx="1905000" cy="1895475"/>
          </a:xfrm>
          <a:prstGeom prst="rect">
            <a:avLst/>
          </a:prstGeom>
        </p:spPr>
      </p:pic>
      <p:pic>
        <p:nvPicPr>
          <p:cNvPr id="7170" name="Picture 2" descr="http://millikenchemical.com/site/user/images/Milliken-Chemical-building-construction-antimicrobial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3362" y="4359365"/>
            <a:ext cx="1593767" cy="10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ia.apnarm.net.au/img/media/images/2013/08/28/9-1996995-rok270813cbuild6_t620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7717" y="4359365"/>
            <a:ext cx="1795304" cy="10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93609" y="4359365"/>
            <a:ext cx="1645703" cy="106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9900" y="4376465"/>
            <a:ext cx="875050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7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3650" y="4190824"/>
            <a:ext cx="4062162" cy="25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 домов Проекта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54953" y="1137405"/>
            <a:ext cx="4180859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9359" y="4190824"/>
            <a:ext cx="4480573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9359" y="1137405"/>
            <a:ext cx="4200000" cy="25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0086" y="735843"/>
            <a:ext cx="136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ТАУНХАУСЫ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53419" y="735843"/>
            <a:ext cx="241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ПЯТИЭТАЖНЫЕ ДОМА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7083" y="3821492"/>
            <a:ext cx="235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ТРЕХЭТАЖНЫЕ ДОМА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52007" y="3819616"/>
            <a:ext cx="302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ДОМА ПО ПРОГРАММЕ ЖРС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123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86804" y="734590"/>
            <a:ext cx="444211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003300" y="16032"/>
            <a:ext cx="8140700" cy="525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Проекта «Городские Усадьбы»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79288" y="734590"/>
            <a:ext cx="3295975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86805" y="3821442"/>
            <a:ext cx="4422426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79288" y="3821442"/>
            <a:ext cx="329647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1003300" y="15875"/>
            <a:ext cx="8140700" cy="5254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объекты.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5064660" y="1031695"/>
            <a:ext cx="4079339" cy="244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Четыре детских сада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	</a:t>
            </a:r>
            <a:r>
              <a:rPr lang="ru-RU" sz="2100" b="1" dirty="0" smtClean="0">
                <a:solidFill>
                  <a:srgbClr val="C00000"/>
                </a:solidFill>
              </a:rPr>
              <a:t>240 мест 	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	</a:t>
            </a:r>
            <a:r>
              <a:rPr lang="ru-RU" sz="2100" b="1" dirty="0">
                <a:solidFill>
                  <a:srgbClr val="C00000"/>
                </a:solidFill>
              </a:rPr>
              <a:t>4</a:t>
            </a:r>
            <a:r>
              <a:rPr lang="ru-RU" sz="2100" b="1" dirty="0" smtClean="0">
                <a:solidFill>
                  <a:srgbClr val="C00000"/>
                </a:solidFill>
              </a:rPr>
              <a:t> ясельные группы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	</a:t>
            </a:r>
            <a:r>
              <a:rPr lang="ru-RU" sz="2100" b="1" dirty="0" smtClean="0">
                <a:solidFill>
                  <a:srgbClr val="C00000"/>
                </a:solidFill>
              </a:rPr>
              <a:t>бассейн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	отдельный вход для 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	ясельных групп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5082963" y="3599270"/>
            <a:ext cx="4079340" cy="2331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Две общеобразовательные школы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	</a:t>
            </a:r>
            <a:r>
              <a:rPr lang="ru-RU" sz="2100" b="1" dirty="0" smtClean="0">
                <a:solidFill>
                  <a:srgbClr val="C00000"/>
                </a:solidFill>
              </a:rPr>
              <a:t>1000 учащихся 	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	</a:t>
            </a:r>
            <a:r>
              <a:rPr lang="ru-RU" sz="2100" b="1" dirty="0" smtClean="0">
                <a:solidFill>
                  <a:srgbClr val="C00000"/>
                </a:solidFill>
              </a:rPr>
              <a:t>специализированные классы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b="1" dirty="0">
                <a:solidFill>
                  <a:srgbClr val="C00000"/>
                </a:solidFill>
              </a:rPr>
              <a:t> </a:t>
            </a:r>
            <a:r>
              <a:rPr lang="ru-RU" sz="2100" b="1" dirty="0" smtClean="0">
                <a:solidFill>
                  <a:srgbClr val="C00000"/>
                </a:solidFill>
              </a:rPr>
              <a:t>    </a:t>
            </a:r>
            <a:r>
              <a:rPr lang="en-US" sz="2100" b="1" dirty="0" smtClean="0">
                <a:solidFill>
                  <a:srgbClr val="C00000"/>
                </a:solidFill>
              </a:rPr>
              <a:t> </a:t>
            </a:r>
            <a:r>
              <a:rPr lang="ru-RU" sz="2100" b="1" dirty="0" smtClean="0">
                <a:solidFill>
                  <a:srgbClr val="C00000"/>
                </a:solidFill>
              </a:rPr>
              <a:t>бассейн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	спортивный зал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	столовая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b="1" dirty="0" smtClean="0">
                <a:solidFill>
                  <a:srgbClr val="110D43"/>
                </a:solidFill>
              </a:rPr>
              <a:t>Частная школа полного дня</a:t>
            </a:r>
            <a:endParaRPr lang="ru-RU" sz="2100" b="1" dirty="0">
              <a:solidFill>
                <a:srgbClr val="110D43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7599" y="1127229"/>
            <a:ext cx="3842811" cy="21394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7599" y="3599270"/>
            <a:ext cx="3832760" cy="23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1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1003300" y="15875"/>
            <a:ext cx="8140700" cy="5254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Торжественное открытие ЖК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ноября 2014 г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9700" y="3101283"/>
            <a:ext cx="3765709" cy="36356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45215" y="943368"/>
            <a:ext cx="42388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just"/>
            <a:r>
              <a:rPr lang="ru-RU" sz="2000" dirty="0"/>
              <a:t>В </a:t>
            </a:r>
            <a:r>
              <a:rPr lang="ru-RU" sz="2000" dirty="0" smtClean="0"/>
              <a:t>День </a:t>
            </a:r>
            <a:r>
              <a:rPr lang="ru-RU" sz="2000" dirty="0"/>
              <a:t>народного Единства </a:t>
            </a:r>
            <a:r>
              <a:rPr lang="ru-RU" sz="2000" dirty="0" smtClean="0"/>
              <a:t>4 ноября 2014 года в торжественной церемонии </a:t>
            </a:r>
            <a:r>
              <a:rPr lang="ru-RU" sz="2000" dirty="0"/>
              <a:t>открытия ЖК «Окский берег</a:t>
            </a:r>
            <a:r>
              <a:rPr lang="ru-RU" sz="2000" dirty="0" smtClean="0"/>
              <a:t>» принял участие  Губернатор </a:t>
            </a:r>
            <a:r>
              <a:rPr lang="ru-RU" sz="2000" dirty="0"/>
              <a:t>Нижегородской Области </a:t>
            </a:r>
            <a:r>
              <a:rPr lang="ru-RU" sz="2000" b="1" dirty="0" smtClean="0">
                <a:solidFill>
                  <a:srgbClr val="C00000"/>
                </a:solidFill>
              </a:rPr>
              <a:t>Валерий </a:t>
            </a:r>
            <a:r>
              <a:rPr lang="ru-RU" sz="2000" b="1" dirty="0" err="1">
                <a:solidFill>
                  <a:srgbClr val="C00000"/>
                </a:solidFill>
              </a:rPr>
              <a:t>Павлинович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Шанцев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4050" y="3101283"/>
            <a:ext cx="4241304" cy="3635690"/>
          </a:xfrm>
          <a:prstGeom prst="rect">
            <a:avLst/>
          </a:prstGeom>
        </p:spPr>
      </p:pic>
      <p:pic>
        <p:nvPicPr>
          <p:cNvPr id="1028" name="Picture 4" descr="&amp;Ucy;&amp;vcy;&amp;acy;&amp;tcy;&amp;scy;&amp;kcy;&amp;icy;&amp;iecy; &amp;icy;&amp;zcy;&amp;vcy;&amp;iecy;&amp;scy;&amp;tcy;&amp;icy;&amp;yacy; - &amp;Pcy;&amp;ocy;&amp;rcy;&amp;tcy;&amp;acy;&amp;lcy; &amp;Scy;&amp;Mcy;&amp;Icy; &amp;Tcy;&amp;yucy;&amp;mcy;&amp;ie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3251" y="605966"/>
            <a:ext cx="3781964" cy="24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1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1003300" y="15875"/>
            <a:ext cx="8140700" cy="5254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Визит вице-премьера Правительства России в ЖК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ноября 2014 г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7295" y="621411"/>
            <a:ext cx="798429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18 ноября 2014 года Первый заместитель Председателя Правительства РФ </a:t>
            </a:r>
            <a:r>
              <a:rPr lang="ru-RU" sz="2000" b="1" dirty="0">
                <a:solidFill>
                  <a:srgbClr val="C00000"/>
                </a:solidFill>
              </a:rPr>
              <a:t>Игорь Шувалов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посетил </a:t>
            </a:r>
            <a:r>
              <a:rPr lang="ru-RU" sz="2000" dirty="0" smtClean="0"/>
              <a:t>ЖК «Окский берег». </a:t>
            </a:r>
            <a:r>
              <a:rPr lang="ru-RU" sz="2000" dirty="0"/>
              <a:t>Его сопровождали министр спорта РФ </a:t>
            </a:r>
            <a:r>
              <a:rPr lang="ru-RU" sz="2000" b="1" dirty="0">
                <a:solidFill>
                  <a:srgbClr val="C00000"/>
                </a:solidFill>
              </a:rPr>
              <a:t>Виталий Мутко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и губернатор Нижегородской области </a:t>
            </a:r>
            <a:r>
              <a:rPr lang="ru-RU" sz="2000" b="1" dirty="0">
                <a:solidFill>
                  <a:srgbClr val="C00000"/>
                </a:solidFill>
              </a:rPr>
              <a:t>Валерий Шанцев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35" y="2376948"/>
            <a:ext cx="3184378" cy="433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70760" y="2376948"/>
            <a:ext cx="4825615" cy="43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3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1003300" y="15875"/>
            <a:ext cx="8140700" cy="5254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сданные в эксплуатацию в ЖК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0705" y="855511"/>
            <a:ext cx="3852000" cy="2551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8752" y="855511"/>
            <a:ext cx="3852000" cy="2551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8752" y="3801170"/>
            <a:ext cx="3852000" cy="25808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0705" y="3801170"/>
            <a:ext cx="3852000" cy="258084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093855" y="858623"/>
            <a:ext cx="7936897" cy="5523387"/>
            <a:chOff x="1093855" y="858623"/>
            <a:chExt cx="7936897" cy="552338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1093855" y="3597779"/>
              <a:ext cx="7936897" cy="225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5054326" y="858623"/>
              <a:ext cx="19324" cy="55233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180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1003300" y="15875"/>
            <a:ext cx="8140700" cy="5254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сданные в эксплуатацию в ЖК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036715"/>
            <a:ext cx="7510462" cy="518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41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1003300" y="15875"/>
            <a:ext cx="8140700" cy="5254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сданные в эксплуатацию в ЖК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4914" y="3809769"/>
            <a:ext cx="3852000" cy="256639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093855" y="3597779"/>
            <a:ext cx="7936897" cy="225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48012" y="3597779"/>
            <a:ext cx="2552" cy="27842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1866" y="3809769"/>
            <a:ext cx="3852000" cy="2566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4914" y="711356"/>
            <a:ext cx="7938952" cy="27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1003300" y="15875"/>
            <a:ext cx="8140700" cy="5254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сданные в эксплуатацию в ЖК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4914" y="852927"/>
            <a:ext cx="3852000" cy="2566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0902" y="852926"/>
            <a:ext cx="3852000" cy="25663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0902" y="3767041"/>
            <a:ext cx="3852000" cy="256639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085309" y="858623"/>
            <a:ext cx="7936897" cy="5523387"/>
            <a:chOff x="1093855" y="858623"/>
            <a:chExt cx="7936897" cy="552338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1093855" y="3597779"/>
              <a:ext cx="7936897" cy="225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5054326" y="858623"/>
              <a:ext cx="19324" cy="55233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4914" y="3778632"/>
            <a:ext cx="3852000" cy="25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8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1003300" y="15875"/>
            <a:ext cx="8140700" cy="5254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сданные в эксплуатацию в ЖК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4914" y="3784130"/>
            <a:ext cx="3852000" cy="2566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8498" y="3784130"/>
            <a:ext cx="3852000" cy="25663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8498" y="890822"/>
            <a:ext cx="3852000" cy="256639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093855" y="858623"/>
            <a:ext cx="7936897" cy="5523387"/>
            <a:chOff x="1093855" y="858623"/>
            <a:chExt cx="7936897" cy="552338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1093855" y="3597779"/>
              <a:ext cx="7936897" cy="225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5054326" y="858623"/>
              <a:ext cx="19324" cy="55233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24081" y="890822"/>
            <a:ext cx="3915535" cy="25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0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8851" y="727386"/>
            <a:ext cx="8146899" cy="50062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300" b="1" dirty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Основание реализации программы: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Правительства РФ от 15 апреля 2014 года № 323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(Государственная программа «Обеспечение доступным и комфортным жильем и коммунальными услугами граждан Российской Федерации»)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Правительства РФ от 05 мая 2014 года № 404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 некоторых вопросах реализации программы «Жилье для российской семьи»)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13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altLang="ru-RU" sz="1300" b="1" dirty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доступности жилья и качества жилищного обеспечения населения, в том числе путем формирования механизмов удовлетворения потенциального спроса на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жилье граждан,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которым недоступно приобретение жилья по текущим рыночным ценам, но которые хотели бы и могли бы приобрести жилье по ценам ниже рыночных с помощью собственных и заемных средств.</a:t>
            </a:r>
          </a:p>
          <a:p>
            <a:pPr algn="just"/>
            <a:endParaRPr lang="ru-RU" altLang="ru-RU" sz="13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altLang="ru-RU" sz="1300" b="1" dirty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Параметры программы: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Цена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жилья экономического класса должна быть не более 80% от средней рыночной цены на аналогичное жилье на соответствующей территории реализации проекта и при этом не превышать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рублей за 1 кв. м;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 –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граждане,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относящиеся к одной из установленных категорий, имеющие постоянную занятость, нуждающиеся в улучшении жилищных условий и доход всех членов семьи которых позволяет получить ипотечный кредит на приобретение жилого помещения;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Целевой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строительства – 25 млн. кв. м жилья экономического класса;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 жилья </a:t>
            </a:r>
            <a:r>
              <a:rPr lang="ru-RU" altLang="ru-RU" sz="13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экономкласса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рамках каждого проекта – не менее 25 тыс. кв. м. в общем объеме строительства жилья по проекту;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Сроки </a:t>
            </a:r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программы – 2014 – 2017 гг.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779154" y="5793383"/>
            <a:ext cx="6364846" cy="883257"/>
            <a:chOff x="888621" y="5113713"/>
            <a:chExt cx="7404880" cy="102758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02311" y="5132763"/>
              <a:ext cx="666750" cy="70485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222929" y="5198139"/>
              <a:ext cx="723900" cy="46672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23034" y="5337551"/>
              <a:ext cx="952500" cy="2952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619376" y="5337551"/>
              <a:ext cx="952500" cy="29527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3869" y="5113713"/>
              <a:ext cx="666750" cy="7239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88621" y="5864298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Правительство РФ</a:t>
              </a:r>
              <a:endParaRPr lang="ru-RU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34675" y="5864297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Минстрой России</a:t>
              </a:r>
              <a:endParaRPr lang="ru-RU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0572" y="5864298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ОАО «АИЖК»</a:t>
              </a:r>
              <a:endParaRPr lang="ru-RU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87003" y="5864298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ОАО «АФЖС»</a:t>
              </a:r>
              <a:endParaRPr lang="ru-RU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76256" y="5864298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Фонд РЖС</a:t>
              </a:r>
              <a:endParaRPr lang="ru-RU" sz="1200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4300" y="5809757"/>
            <a:ext cx="612732" cy="6058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08093" y="6409111"/>
            <a:ext cx="177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Правительство</a:t>
            </a:r>
          </a:p>
          <a:p>
            <a:pPr algn="ctr"/>
            <a:r>
              <a:rPr lang="ru-RU" sz="1200" dirty="0" smtClean="0"/>
              <a:t>Нижегородской области</a:t>
            </a:r>
            <a:endParaRPr lang="ru-RU" sz="1200" dirty="0"/>
          </a:p>
        </p:txBody>
      </p:sp>
      <p:sp>
        <p:nvSpPr>
          <p:cNvPr id="30" name="Заголовок 6"/>
          <p:cNvSpPr>
            <a:spLocks noGrp="1"/>
          </p:cNvSpPr>
          <p:nvPr>
            <p:ph type="title"/>
          </p:nvPr>
        </p:nvSpPr>
        <p:spPr>
          <a:xfrm>
            <a:off x="1003299" y="16031"/>
            <a:ext cx="8172451" cy="695325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«Жилье для российской семьи»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1003300" y="15875"/>
            <a:ext cx="8140700" cy="5254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строительства ГК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Нижегородский дом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9111" y="711356"/>
            <a:ext cx="4358889" cy="2331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9111" y="3855998"/>
            <a:ext cx="4358889" cy="25845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8640" y="3855998"/>
            <a:ext cx="3667652" cy="25845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8640" y="710485"/>
            <a:ext cx="3661200" cy="23286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5059" y="3042413"/>
            <a:ext cx="8097182" cy="8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2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размещения и внешний вид домов по Программе ЖРС (47 квартал)</a:t>
            </a:r>
            <a:endParaRPr lang="ru-RU" alt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" y="5540687"/>
            <a:ext cx="889847" cy="111651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/>
          <p:cNvSpPr txBox="1">
            <a:spLocks/>
          </p:cNvSpPr>
          <p:nvPr/>
        </p:nvSpPr>
        <p:spPr>
          <a:xfrm>
            <a:off x="1479674" y="5540687"/>
            <a:ext cx="7886700" cy="97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7599" y="711356"/>
            <a:ext cx="3219595" cy="18226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20135" y="739036"/>
            <a:ext cx="4711385" cy="17990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7495" y="2771781"/>
            <a:ext cx="8061346" cy="40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8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приобретения жилья по программе ЖРС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" y="5540687"/>
            <a:ext cx="889847" cy="111651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9075" y="5462767"/>
            <a:ext cx="7993440" cy="1193322"/>
          </a:xfrm>
          <a:prstGeom prst="rect">
            <a:avLst/>
          </a:prstGeom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1012474" y="4937377"/>
            <a:ext cx="8140700" cy="525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социальной ипотеки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9075" y="718967"/>
            <a:ext cx="8050165" cy="2060634"/>
          </a:xfrm>
          <a:prstGeom prst="rect">
            <a:avLst/>
          </a:prstGeom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1156075" y="3001743"/>
            <a:ext cx="5111375" cy="190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i="1" dirty="0" smtClean="0">
                <a:solidFill>
                  <a:srgbClr val="0035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Предлагаемые варианты квартир по программе «ЖРС»</a:t>
            </a:r>
          </a:p>
          <a:p>
            <a:pPr indent="360000"/>
            <a:r>
              <a:rPr lang="ru-RU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 – комнатные квартиры (30 – 38 м</a:t>
            </a:r>
            <a:r>
              <a:rPr lang="en-US" sz="1800" b="1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360000"/>
            <a:r>
              <a:rPr lang="ru-RU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 – х комнатные квартиры (46 – 55 </a:t>
            </a:r>
            <a:r>
              <a:rPr lang="ru-RU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US" sz="1800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360000"/>
            <a:r>
              <a:rPr lang="ru-RU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х комнатные квартиры  (6</a:t>
            </a:r>
            <a:r>
              <a:rPr 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-72 </a:t>
            </a:r>
            <a:r>
              <a:rPr lang="ru-RU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US" sz="1800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582" y="2904501"/>
            <a:ext cx="3099657" cy="196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65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типовых секций жилых домов по Программе ЖРС в </a:t>
            </a:r>
            <a:b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Новинки Богородского района Нижегородской области.</a:t>
            </a:r>
            <a:endParaRPr lang="ru-RU" alt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" y="5540687"/>
            <a:ext cx="889847" cy="111651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/>
          <p:cNvSpPr txBox="1">
            <a:spLocks/>
          </p:cNvSpPr>
          <p:nvPr/>
        </p:nvSpPr>
        <p:spPr>
          <a:xfrm>
            <a:off x="1479674" y="5540687"/>
            <a:ext cx="7886700" cy="97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331" y="938281"/>
            <a:ext cx="3706623" cy="2060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5198" y="938281"/>
            <a:ext cx="4354241" cy="20600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54400" y="4194168"/>
            <a:ext cx="4075040" cy="22066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3964" y="4168530"/>
            <a:ext cx="4019863" cy="23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4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Домоуправляющая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компания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Экойл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-сервис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" y="5540687"/>
            <a:ext cx="889847" cy="111651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/>
          <p:cNvSpPr txBox="1">
            <a:spLocks/>
          </p:cNvSpPr>
          <p:nvPr/>
        </p:nvSpPr>
        <p:spPr>
          <a:xfrm>
            <a:off x="1479674" y="5540687"/>
            <a:ext cx="7886700" cy="97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603" y="2399491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/>
              <a:t>Управляющая компания ООО «</a:t>
            </a:r>
            <a:r>
              <a:rPr lang="ru-RU" sz="1400" dirty="0" err="1"/>
              <a:t>ЭкОйл</a:t>
            </a:r>
            <a:r>
              <a:rPr lang="ru-RU" sz="1400" dirty="0"/>
              <a:t>-Сервис» специально была создана застройщиком, чтобы обеспечить максимально комфортные условия для проживания в ЖК «Окский берег».</a:t>
            </a:r>
          </a:p>
          <a:p>
            <a:r>
              <a:rPr lang="ru-RU" sz="1400" dirty="0"/>
              <a:t>Основная деятельность компании направлена на улучшение качества обслуживания жилищного фонда и благоустройства.</a:t>
            </a:r>
          </a:p>
          <a:p>
            <a:r>
              <a:rPr lang="ru-RU" sz="1400" dirty="0"/>
              <a:t>Обслуживание дома – очень сложная и ответственная работа. Сотрудники </a:t>
            </a:r>
            <a:r>
              <a:rPr lang="ru-RU" sz="1400" dirty="0" err="1"/>
              <a:t>домоуправляющей</a:t>
            </a:r>
            <a:r>
              <a:rPr lang="ru-RU" sz="1400" dirty="0"/>
              <a:t> компании микрорайона – профессионалы, которые выполнят все работы на территории комплекса качественно и своевременно, избавляя жильцов от лишних хлопот. Наши сотрудники имеют большой опыт работы и решат любые вопросы и возникающие проблемы. Для жителей всегда и в полном объеме будут оказаны все коммунальные услуги.</a:t>
            </a:r>
          </a:p>
          <a:p>
            <a:r>
              <a:rPr lang="ru-RU" sz="1400" dirty="0"/>
              <a:t>Обустроенные парковки и широкие дворы, озеленение и поддержание порядка придомовой территории, любые эксплуатационно-ремонтные работы и многое другое, – все это Вам предлагает жилой комплекс «Окский берег»!</a:t>
            </a:r>
          </a:p>
          <a:p>
            <a:r>
              <a:rPr lang="ru-RU" sz="1400" dirty="0"/>
              <a:t>Проживание в рамках партнёрства с эффективной управляющей компанией позволяет быстро и качественно решать любые организационные вопросы для комфортного проживания в микрорайоне.</a:t>
            </a:r>
          </a:p>
          <a:p>
            <a:r>
              <a:rPr lang="ru-RU" sz="1400" dirty="0"/>
              <a:t>В обязанности </a:t>
            </a:r>
            <a:r>
              <a:rPr lang="ru-RU" sz="1400" dirty="0" err="1"/>
              <a:t>домоуправляющей</a:t>
            </a:r>
            <a:r>
              <a:rPr lang="ru-RU" sz="1400" dirty="0"/>
              <a:t> компании входит содержание домовладений в соответствии с санитарными требованиями. А это значит, что подъезды и прилегающая территория всегда будут чистыми и ухоженными.</a:t>
            </a:r>
          </a:p>
          <a:p>
            <a:r>
              <a:rPr lang="ru-RU" sz="1400" dirty="0"/>
              <a:t>Кроме того, компания организует работу аварийно-диспетчерской службы круглосуточно, что позволяет оперативно устранять любые возникающие неудобства. Об оказании услуг управляющая компания информирует жителей комплекса на информационных стендах (установленных в подъездах домов), а также на общедомовых собраниях собственников и ежегодных отчетах о своей деятельности.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 descr="http://uk-oberegdom.ru/static/img/0000/0003/8445/38445302.khkvi7yk1c.W2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38575" y="978126"/>
            <a:ext cx="2159101" cy="6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hno-line.com/images/gallery/main/tehno-line-vyvoz-musora-ma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61301" y="711356"/>
            <a:ext cx="3360606" cy="14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6207" y="777519"/>
            <a:ext cx="849112" cy="14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Бытовые услуги и сервисы в ЖК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" y="5540687"/>
            <a:ext cx="889847" cy="111651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/>
          <p:cNvSpPr txBox="1">
            <a:spLocks/>
          </p:cNvSpPr>
          <p:nvPr/>
        </p:nvSpPr>
        <p:spPr>
          <a:xfrm>
            <a:off x="1479674" y="5540687"/>
            <a:ext cx="7886700" cy="97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kombat-k.ru/assets/images/okspah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7599" y="389499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adigital.tv/wp-content/uploads/2013/12/Internet@TV_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7599" y="5545884"/>
            <a:ext cx="2057400" cy="12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9714" y="1102407"/>
            <a:ext cx="318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Магазин шаговой доступности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95609" y="2655607"/>
            <a:ext cx="273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Общественный транспорт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715967" y="4253771"/>
            <a:ext cx="129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Услуги ЧОП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682383" y="5737922"/>
            <a:ext cx="336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Услуги интернет и цифрового ТВ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7599" y="2473828"/>
            <a:ext cx="2271756" cy="12778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7599" y="644978"/>
            <a:ext cx="2271756" cy="170381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14375" y="2409178"/>
            <a:ext cx="7936897" cy="225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14375" y="3828100"/>
            <a:ext cx="7936897" cy="225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14375" y="5417900"/>
            <a:ext cx="7936897" cy="225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91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партнеры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" y="5540687"/>
            <a:ext cx="889847" cy="111651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"/>
          <p:cNvSpPr txBox="1">
            <a:spLocks/>
          </p:cNvSpPr>
          <p:nvPr/>
        </p:nvSpPr>
        <p:spPr>
          <a:xfrm>
            <a:off x="1029075" y="3424613"/>
            <a:ext cx="8140700" cy="525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1479674" y="5540687"/>
            <a:ext cx="7886700" cy="97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64397" y="3761434"/>
            <a:ext cx="3180783" cy="153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79674" y="2301185"/>
            <a:ext cx="3040360" cy="93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Sberbank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201"/>
          <a:stretch/>
        </p:blipFill>
        <p:spPr bwMode="auto">
          <a:xfrm>
            <a:off x="1216992" y="1226144"/>
            <a:ext cx="3513683" cy="6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ВТБ2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8830"/>
          <a:stretch/>
        </p:blipFill>
        <p:spPr bwMode="auto">
          <a:xfrm>
            <a:off x="6123864" y="3108299"/>
            <a:ext cx="3020136" cy="9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НИ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99727" y="686485"/>
            <a:ext cx="2269107" cy="20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magkvartir.ru/images/%D1%81%D0%BA%D0%B8%D0%B4%D0%BA%D0%B8%20%D0%B2%D0%BB%D0%B0%D0%B4%D0%B5%D0%BB%D1%8C%D1%86%D0%B0%D0%BC%20%D0%BF%D0%BB%D0%B0%D1%82%D0%B5%D0%B6%D0%BD%D1%8B%D1%85%20%D0%BA%D0%B0%D1%80%D1%82%20%D1%80%D0%BE%D1%81%D1%81%D0%B5%D0%BB%D1%8C%D1%85%D0%BE%D0%B7%D0%B1%D0%B0%D0%BD%D0%BA%D0%B0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98860" y="4758263"/>
            <a:ext cx="2416376" cy="17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1742" y="5107938"/>
            <a:ext cx="4486250" cy="9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7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74659" y="3238081"/>
            <a:ext cx="355977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3B3771"/>
                </a:solidFill>
              </a:rPr>
              <a:t>Нижегородская </a:t>
            </a:r>
            <a:r>
              <a:rPr lang="ru-RU" sz="1500" b="1" dirty="0">
                <a:solidFill>
                  <a:srgbClr val="3B3771"/>
                </a:solidFill>
              </a:rPr>
              <a:t>обл., Богородский </a:t>
            </a:r>
            <a:r>
              <a:rPr lang="ru-RU" sz="1500" b="1" dirty="0" smtClean="0">
                <a:solidFill>
                  <a:srgbClr val="3B3771"/>
                </a:solidFill>
              </a:rPr>
              <a:t>р-он                           пос</a:t>
            </a:r>
            <a:r>
              <a:rPr lang="ru-RU" sz="1500" b="1" dirty="0">
                <a:solidFill>
                  <a:srgbClr val="3B3771"/>
                </a:solidFill>
              </a:rPr>
              <a:t>. </a:t>
            </a:r>
            <a:r>
              <a:rPr lang="ru-RU" sz="1500" b="1" dirty="0" smtClean="0">
                <a:solidFill>
                  <a:srgbClr val="3B3771"/>
                </a:solidFill>
              </a:rPr>
              <a:t>Новинки,</a:t>
            </a:r>
            <a:endParaRPr lang="ru-RU" sz="1500" b="1" dirty="0">
              <a:solidFill>
                <a:srgbClr val="3B3771"/>
              </a:solidFill>
            </a:endParaRPr>
          </a:p>
          <a:p>
            <a:endParaRPr lang="ru-RU" sz="1500" b="1" dirty="0" smtClean="0">
              <a:solidFill>
                <a:srgbClr val="3B3771"/>
              </a:solidFill>
            </a:endParaRPr>
          </a:p>
          <a:p>
            <a:r>
              <a:rPr lang="ru-RU" sz="1500" b="1" dirty="0" smtClean="0">
                <a:solidFill>
                  <a:srgbClr val="3B3771"/>
                </a:solidFill>
              </a:rPr>
              <a:t>1) Отдел продаж </a:t>
            </a:r>
          </a:p>
          <a:p>
            <a:r>
              <a:rPr lang="ru-RU" sz="1500" b="1" dirty="0" smtClean="0">
                <a:solidFill>
                  <a:srgbClr val="3B3771"/>
                </a:solidFill>
              </a:rPr>
              <a:t>(</a:t>
            </a:r>
            <a:r>
              <a:rPr lang="ru-RU" sz="1500" b="1" dirty="0" smtClean="0">
                <a:solidFill>
                  <a:srgbClr val="C00000"/>
                </a:solidFill>
              </a:rPr>
              <a:t>Новинки, </a:t>
            </a:r>
            <a:r>
              <a:rPr lang="ru-RU" sz="1500" b="1" dirty="0" err="1" smtClean="0">
                <a:solidFill>
                  <a:srgbClr val="C00000"/>
                </a:solidFill>
              </a:rPr>
              <a:t>ул.Центральная</a:t>
            </a:r>
            <a:r>
              <a:rPr lang="ru-RU" sz="1500" b="1" dirty="0" smtClean="0">
                <a:solidFill>
                  <a:srgbClr val="C00000"/>
                </a:solidFill>
              </a:rPr>
              <a:t> д. 5</a:t>
            </a:r>
            <a:r>
              <a:rPr lang="ru-RU" sz="1500" b="1" dirty="0" smtClean="0">
                <a:solidFill>
                  <a:srgbClr val="3B3771"/>
                </a:solidFill>
              </a:rPr>
              <a:t>) </a:t>
            </a:r>
          </a:p>
          <a:p>
            <a:endParaRPr lang="ru-RU" sz="1500" b="1" dirty="0" smtClean="0">
              <a:solidFill>
                <a:srgbClr val="3B3771"/>
              </a:solidFill>
            </a:endParaRPr>
          </a:p>
          <a:p>
            <a:r>
              <a:rPr lang="ru-RU" sz="1500" b="1" dirty="0" smtClean="0">
                <a:solidFill>
                  <a:srgbClr val="3B3771"/>
                </a:solidFill>
              </a:rPr>
              <a:t>2) Отдел продаж </a:t>
            </a:r>
          </a:p>
          <a:p>
            <a:r>
              <a:rPr lang="ru-RU" sz="1500" b="1" dirty="0" smtClean="0">
                <a:solidFill>
                  <a:srgbClr val="3B3771"/>
                </a:solidFill>
              </a:rPr>
              <a:t>(</a:t>
            </a:r>
            <a:r>
              <a:rPr lang="ru-RU" sz="1500" b="1" dirty="0" smtClean="0">
                <a:solidFill>
                  <a:srgbClr val="C00000"/>
                </a:solidFill>
              </a:rPr>
              <a:t>Нижний Новгород, </a:t>
            </a:r>
            <a:r>
              <a:rPr lang="ru-RU" sz="1500" b="1" dirty="0" err="1" smtClean="0">
                <a:solidFill>
                  <a:srgbClr val="C00000"/>
                </a:solidFill>
              </a:rPr>
              <a:t>ул.Горького</a:t>
            </a:r>
            <a:r>
              <a:rPr lang="ru-RU" sz="1500" b="1" dirty="0" smtClean="0">
                <a:solidFill>
                  <a:srgbClr val="C00000"/>
                </a:solidFill>
              </a:rPr>
              <a:t> д. 195</a:t>
            </a:r>
            <a:r>
              <a:rPr lang="ru-RU" sz="1500" b="1" dirty="0" smtClean="0">
                <a:solidFill>
                  <a:srgbClr val="3B3771"/>
                </a:solidFill>
              </a:rPr>
              <a:t>) </a:t>
            </a:r>
          </a:p>
          <a:p>
            <a:endParaRPr lang="ru-RU" sz="1500" b="1" dirty="0" smtClean="0">
              <a:solidFill>
                <a:srgbClr val="3B3771"/>
              </a:solidFill>
            </a:endParaRPr>
          </a:p>
          <a:p>
            <a:r>
              <a:rPr lang="ru-RU" sz="1500" b="1" dirty="0" smtClean="0">
                <a:solidFill>
                  <a:srgbClr val="3B3771"/>
                </a:solidFill>
              </a:rPr>
              <a:t>3</a:t>
            </a:r>
            <a:r>
              <a:rPr lang="ru-RU" sz="1500" b="1" dirty="0">
                <a:solidFill>
                  <a:srgbClr val="3B3771"/>
                </a:solidFill>
              </a:rPr>
              <a:t>) Отдел продаж </a:t>
            </a:r>
          </a:p>
          <a:p>
            <a:r>
              <a:rPr lang="ru-RU" sz="1500" b="1" dirty="0">
                <a:solidFill>
                  <a:srgbClr val="3B3771"/>
                </a:solidFill>
              </a:rPr>
              <a:t>(</a:t>
            </a:r>
            <a:r>
              <a:rPr lang="ru-RU" sz="1500" b="1" dirty="0">
                <a:solidFill>
                  <a:srgbClr val="C00000"/>
                </a:solidFill>
              </a:rPr>
              <a:t>Нижний Новгород, </a:t>
            </a:r>
            <a:r>
              <a:rPr lang="ru-RU" sz="1500" b="1" dirty="0" smtClean="0">
                <a:solidFill>
                  <a:srgbClr val="C00000"/>
                </a:solidFill>
              </a:rPr>
              <a:t>пр. Ленина д. 100 Б</a:t>
            </a:r>
            <a:r>
              <a:rPr lang="ru-RU" sz="1500" b="1" dirty="0" smtClean="0">
                <a:solidFill>
                  <a:srgbClr val="3B3771"/>
                </a:solidFill>
              </a:rPr>
              <a:t>) </a:t>
            </a:r>
          </a:p>
          <a:p>
            <a:endParaRPr lang="ru-RU" sz="1500" b="1" dirty="0" smtClean="0">
              <a:solidFill>
                <a:srgbClr val="3B3771"/>
              </a:solidFill>
            </a:endParaRPr>
          </a:p>
          <a:p>
            <a:r>
              <a:rPr lang="ru-RU" sz="1500" b="1" dirty="0">
                <a:solidFill>
                  <a:srgbClr val="3B3771"/>
                </a:solidFill>
              </a:rPr>
              <a:t>3) Отдел продаж </a:t>
            </a:r>
          </a:p>
          <a:p>
            <a:r>
              <a:rPr lang="ru-RU" sz="1500" b="1" dirty="0">
                <a:solidFill>
                  <a:srgbClr val="3B3771"/>
                </a:solidFill>
              </a:rPr>
              <a:t>(</a:t>
            </a:r>
            <a:r>
              <a:rPr lang="ru-RU" sz="1500" b="1" dirty="0">
                <a:solidFill>
                  <a:srgbClr val="C00000"/>
                </a:solidFill>
              </a:rPr>
              <a:t>Нижний Новгород, </a:t>
            </a:r>
            <a:r>
              <a:rPr lang="ru-RU" sz="1500" b="1" dirty="0" err="1" smtClean="0">
                <a:solidFill>
                  <a:srgbClr val="C00000"/>
                </a:solidFill>
              </a:rPr>
              <a:t>пл.Революции</a:t>
            </a:r>
            <a:r>
              <a:rPr lang="ru-RU" sz="1500" b="1" dirty="0" smtClean="0">
                <a:solidFill>
                  <a:srgbClr val="C00000"/>
                </a:solidFill>
              </a:rPr>
              <a:t> д.5а</a:t>
            </a:r>
            <a:r>
              <a:rPr lang="ru-RU" sz="1500" b="1" dirty="0" smtClean="0">
                <a:solidFill>
                  <a:srgbClr val="3B3771"/>
                </a:solidFill>
              </a:rPr>
              <a:t>) </a:t>
            </a:r>
            <a:endParaRPr lang="ru-RU" sz="1500" b="1" dirty="0">
              <a:solidFill>
                <a:srgbClr val="3B3771"/>
              </a:solidFill>
            </a:endParaRPr>
          </a:p>
          <a:p>
            <a:endParaRPr lang="ru-RU" sz="1500" b="1" dirty="0" smtClean="0">
              <a:solidFill>
                <a:srgbClr val="3B377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" y="5540687"/>
            <a:ext cx="889847" cy="1116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381679" y="3316381"/>
            <a:ext cx="1706351" cy="16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E3F4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70375" y="4930141"/>
            <a:ext cx="1694933" cy="17270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03300" y="612000"/>
            <a:ext cx="4671360" cy="62315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58865" y="659986"/>
            <a:ext cx="283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Горячая линия</a:t>
            </a:r>
            <a:endParaRPr lang="en-US" sz="2400" b="1" dirty="0" smtClean="0"/>
          </a:p>
          <a:p>
            <a:pPr algn="ctr"/>
            <a:r>
              <a:rPr lang="ru-RU" sz="2400" b="1" dirty="0" smtClean="0">
                <a:solidFill>
                  <a:srgbClr val="003560"/>
                </a:solidFill>
              </a:rPr>
              <a:t> </a:t>
            </a:r>
            <a:r>
              <a:rPr lang="en-US" sz="2400" b="1" dirty="0" smtClean="0">
                <a:solidFill>
                  <a:srgbClr val="003560"/>
                </a:solidFill>
              </a:rPr>
              <a:t>www.oberegdom.ru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9409" y="1490983"/>
            <a:ext cx="2916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415-07-15</a:t>
            </a:r>
            <a:endParaRPr lang="ru-RU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610" y="2360507"/>
            <a:ext cx="3061761" cy="680643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652110" y="102160"/>
            <a:ext cx="1876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продаж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65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8851" y="727386"/>
            <a:ext cx="8146899" cy="50062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300" b="1" dirty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Категории граждан, которые могут принять участие в </a:t>
            </a:r>
            <a:r>
              <a:rPr lang="ru-RU" altLang="ru-RU" sz="1300" b="1" dirty="0" smtClean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Программе: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имеющих 2 и более несовершеннолетних детей и являющиеся получателями материнского (семейного) капитала в соответствии с Федеральным законом от 29 декабря 2006 года N 256-ФЗ "О дополнительных мерах государственной поддержки семей, имеющих детей" при условии использования такого материнского (семейного) капитала на приобретение (строительство) жилья экономического класса в рамках Программы;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имеющих трех и более несовершеннолетних детей;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граждане, для которых работа в федеральных органах государственной власти, органах государственной власти Нижегородской области, органах местного самоуправления Нижегородской области является основным местом работы;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граждане, для которых работа в государственных и муниципальных учреждениях, являющихся научными организациями или организациями научного обслуживания, в качестве научных работников, специалистов научной организации или работников сферы научного обслуживания, в государственных (муниципальных) образовательных организациях, государственных и муниципальных учреждениях здравоохранения, культуры, социальной защиты, занятости населения, физической культуры и спорта является основным местом работы;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граждане, для которых работа в организациях оборонно-промышленного комплекса, включенных в установленном Правительством Российской Федерации порядке в сводный реестр организаций оборонно-промышленного комплекса, независимо от организационно-правовой формы таких организаций является основным местом работы;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лица, являющиеся участниками государственной программы "Оказание содействия добровольному переселению в Нижегородскую область соотечественников, проживающих за рубежом, на 2014 - 2016 </a:t>
            </a:r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годы.</a:t>
            </a:r>
            <a:endParaRPr lang="ru-RU" altLang="ru-RU" sz="13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altLang="ru-RU" sz="13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779154" y="5793383"/>
            <a:ext cx="6364846" cy="883257"/>
            <a:chOff x="888621" y="5113713"/>
            <a:chExt cx="7404880" cy="102758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02311" y="5132763"/>
              <a:ext cx="666750" cy="70485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222929" y="5198139"/>
              <a:ext cx="723900" cy="46672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23034" y="5337551"/>
              <a:ext cx="952500" cy="2952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619376" y="5337551"/>
              <a:ext cx="952500" cy="29527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3869" y="5113713"/>
              <a:ext cx="666750" cy="7239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88621" y="5864298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Правительство РФ</a:t>
              </a:r>
              <a:endParaRPr lang="ru-RU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34675" y="5864297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Минстрой России</a:t>
              </a:r>
              <a:endParaRPr lang="ru-RU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0572" y="5864298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ОАО «АИЖК»</a:t>
              </a:r>
              <a:endParaRPr lang="ru-RU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87003" y="5864298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ОАО «АФЖС»</a:t>
              </a:r>
              <a:endParaRPr lang="ru-RU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76256" y="5864298"/>
              <a:ext cx="1417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Фонд РЖС</a:t>
              </a:r>
              <a:endParaRPr lang="ru-RU" sz="1200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4300" y="5809757"/>
            <a:ext cx="612732" cy="6058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08093" y="6409111"/>
            <a:ext cx="177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Правительство</a:t>
            </a:r>
          </a:p>
          <a:p>
            <a:pPr algn="ctr"/>
            <a:r>
              <a:rPr lang="ru-RU" sz="1200" dirty="0" smtClean="0"/>
              <a:t>Нижегородской области</a:t>
            </a:r>
            <a:endParaRPr lang="ru-RU" sz="1200" dirty="0"/>
          </a:p>
        </p:txBody>
      </p:sp>
      <p:sp>
        <p:nvSpPr>
          <p:cNvPr id="30" name="Заголовок 6"/>
          <p:cNvSpPr>
            <a:spLocks noGrp="1"/>
          </p:cNvSpPr>
          <p:nvPr>
            <p:ph type="title"/>
          </p:nvPr>
        </p:nvSpPr>
        <p:spPr>
          <a:xfrm>
            <a:off x="1003299" y="16031"/>
            <a:ext cx="8172451" cy="695325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«Жилье для российской семьи»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7601438" cy="525390"/>
          </a:xfrm>
        </p:spPr>
        <p:txBody>
          <a:bodyPr>
            <a:normAutofit/>
          </a:bodyPr>
          <a:lstStyle/>
          <a:p>
            <a:pPr algn="ctr"/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 для российской семьи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проекте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" y="5540687"/>
            <a:ext cx="889847" cy="111651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8923588"/>
              </p:ext>
            </p:extLst>
          </p:nvPr>
        </p:nvGraphicFramePr>
        <p:xfrm>
          <a:off x="1160584" y="875963"/>
          <a:ext cx="7772401" cy="52344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0572"/>
                <a:gridCol w="6411829"/>
              </a:tblGrid>
              <a:tr h="62894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4B67"/>
                          </a:solidFill>
                        </a:rPr>
                        <a:t>Суть Проекта</a:t>
                      </a:r>
                      <a:endParaRPr lang="ru-RU" sz="1500" b="1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4B67"/>
                          </a:solidFill>
                        </a:rPr>
                        <a:t>Комплексная застройка четырех земельных участков общей площадью 650,1 Га в Богородском</a:t>
                      </a:r>
                      <a:r>
                        <a:rPr lang="ru-RU" sz="1500" b="0" baseline="0" dirty="0" smtClean="0">
                          <a:solidFill>
                            <a:srgbClr val="004B67"/>
                          </a:solidFill>
                        </a:rPr>
                        <a:t> районе Нижегородской области п. Новинки</a:t>
                      </a:r>
                    </a:p>
                  </a:txBody>
                  <a:tcPr marL="81923" marR="81923" marT="40961" marB="40961" anchor="ctr"/>
                </a:tc>
              </a:tr>
              <a:tr h="53013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4B67"/>
                          </a:solidFill>
                        </a:rPr>
                        <a:t>Инициатор Проекта</a:t>
                      </a:r>
                      <a:endParaRPr lang="ru-RU" sz="1500" b="1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4B67"/>
                          </a:solidFill>
                        </a:rPr>
                        <a:t>ООО </a:t>
                      </a:r>
                      <a:r>
                        <a:rPr lang="en-US" sz="1500" b="0" dirty="0" smtClean="0">
                          <a:solidFill>
                            <a:srgbClr val="004B67"/>
                          </a:solidFill>
                        </a:rPr>
                        <a:t>‘</a:t>
                      </a:r>
                      <a:r>
                        <a:rPr lang="ru-RU" sz="1500" b="0" dirty="0" smtClean="0">
                          <a:solidFill>
                            <a:srgbClr val="004B67"/>
                          </a:solidFill>
                        </a:rPr>
                        <a:t>ЭКОГРАД</a:t>
                      </a:r>
                      <a:r>
                        <a:rPr lang="en-US" sz="1500" b="0" dirty="0" smtClean="0">
                          <a:solidFill>
                            <a:srgbClr val="004B67"/>
                          </a:solidFill>
                        </a:rPr>
                        <a:t>’</a:t>
                      </a:r>
                      <a:endParaRPr lang="ru-RU" sz="1500" b="0" dirty="0" smtClean="0">
                        <a:solidFill>
                          <a:srgbClr val="004B67"/>
                        </a:solidFill>
                      </a:endParaRPr>
                    </a:p>
                    <a:p>
                      <a:r>
                        <a:rPr lang="ru-RU" sz="1500" b="0" dirty="0" smtClean="0">
                          <a:solidFill>
                            <a:srgbClr val="004B67"/>
                          </a:solidFill>
                        </a:rPr>
                        <a:t>ООО </a:t>
                      </a:r>
                      <a:r>
                        <a:rPr lang="en-US" sz="1500" b="0" dirty="0" smtClean="0">
                          <a:solidFill>
                            <a:srgbClr val="004B67"/>
                          </a:solidFill>
                        </a:rPr>
                        <a:t>‘</a:t>
                      </a:r>
                      <a:r>
                        <a:rPr lang="ru-RU" sz="1500" b="0" dirty="0" smtClean="0">
                          <a:solidFill>
                            <a:srgbClr val="004B67"/>
                          </a:solidFill>
                        </a:rPr>
                        <a:t>КАПСТРОЙИНВЕСТ</a:t>
                      </a:r>
                      <a:r>
                        <a:rPr lang="en-US" sz="1500" b="0" dirty="0" smtClean="0">
                          <a:solidFill>
                            <a:srgbClr val="004B67"/>
                          </a:solidFill>
                        </a:rPr>
                        <a:t>’</a:t>
                      </a:r>
                      <a:endParaRPr lang="ru-RU" sz="1500" b="0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>
                    <a:solidFill>
                      <a:srgbClr val="DAE3F3"/>
                    </a:solidFill>
                  </a:tcPr>
                </a:tc>
              </a:tr>
              <a:tr h="53013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4B67"/>
                          </a:solidFill>
                        </a:rPr>
                        <a:t>Концепция строительства</a:t>
                      </a:r>
                      <a:endParaRPr lang="ru-RU" sz="1500" b="1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4B67"/>
                          </a:solidFill>
                        </a:rPr>
                        <a:t>Преимущественно</a:t>
                      </a:r>
                      <a:r>
                        <a:rPr lang="ru-RU" sz="1500" b="0" baseline="0" dirty="0" smtClean="0">
                          <a:solidFill>
                            <a:srgbClr val="004B67"/>
                          </a:solidFill>
                        </a:rPr>
                        <a:t> м</a:t>
                      </a:r>
                      <a:r>
                        <a:rPr lang="ru-RU" sz="1500" b="0" dirty="0" smtClean="0">
                          <a:solidFill>
                            <a:srgbClr val="004B67"/>
                          </a:solidFill>
                        </a:rPr>
                        <a:t>алоэтажная застройка. </a:t>
                      </a:r>
                      <a:endParaRPr lang="ru-RU" sz="1500" b="0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/>
                </a:tc>
              </a:tr>
              <a:tr h="67954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4B67"/>
                          </a:solidFill>
                        </a:rPr>
                        <a:t>Жилая площадь к реализации</a:t>
                      </a:r>
                      <a:endParaRPr lang="ru-RU" sz="1500" b="1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4B67"/>
                          </a:solidFill>
                        </a:rPr>
                        <a:t>Более</a:t>
                      </a:r>
                      <a:r>
                        <a:rPr lang="ru-RU" sz="1500" b="0" baseline="0" dirty="0" smtClean="0">
                          <a:solidFill>
                            <a:srgbClr val="004B67"/>
                          </a:solidFill>
                        </a:rPr>
                        <a:t> 1 500 </a:t>
                      </a:r>
                      <a:r>
                        <a:rPr lang="ru-RU" sz="1500" b="0" dirty="0" smtClean="0">
                          <a:solidFill>
                            <a:srgbClr val="004B67"/>
                          </a:solidFill>
                        </a:rPr>
                        <a:t>000 </a:t>
                      </a:r>
                      <a:r>
                        <a:rPr lang="ru-RU" sz="1500" b="0" baseline="0" dirty="0" smtClean="0">
                          <a:solidFill>
                            <a:srgbClr val="004B67"/>
                          </a:solidFill>
                        </a:rPr>
                        <a:t> м</a:t>
                      </a:r>
                      <a:r>
                        <a:rPr lang="ru-RU" sz="1500" b="0" baseline="30000" dirty="0" smtClean="0">
                          <a:solidFill>
                            <a:srgbClr val="004B67"/>
                          </a:solidFill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solidFill>
                            <a:srgbClr val="004B67"/>
                          </a:solidFill>
                        </a:rPr>
                        <a:t>  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из них по программе «Жилье для российской семьи» 185 682 м</a:t>
                      </a:r>
                      <a:r>
                        <a:rPr lang="ru-RU" sz="1500" b="1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endParaRPr lang="ru-RU" sz="1500" b="0" baseline="30000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>
                    <a:solidFill>
                      <a:srgbClr val="DAE3F3"/>
                    </a:solidFill>
                  </a:tcPr>
                </a:tc>
              </a:tr>
              <a:tr h="244906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4B67"/>
                          </a:solidFill>
                        </a:rPr>
                        <a:t>Период реализации Проекта</a:t>
                      </a:r>
                      <a:endParaRPr lang="ru-RU" sz="1500" b="1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/>
                </a:tc>
                <a:tc>
                  <a:txBody>
                    <a:bodyPr/>
                    <a:lstStyle/>
                    <a:p>
                      <a:r>
                        <a:rPr lang="en-US" sz="1500" b="1" baseline="0" dirty="0" smtClean="0">
                          <a:solidFill>
                            <a:srgbClr val="004B67"/>
                          </a:solidFill>
                        </a:rPr>
                        <a:t>2015 </a:t>
                      </a:r>
                      <a:r>
                        <a:rPr lang="ru-RU" sz="1500" b="1" baseline="0" dirty="0" smtClean="0">
                          <a:solidFill>
                            <a:srgbClr val="004B67"/>
                          </a:solidFill>
                        </a:rPr>
                        <a:t>год </a:t>
                      </a:r>
                      <a:r>
                        <a:rPr lang="ru-RU" sz="1500" b="0" baseline="0" dirty="0" smtClean="0">
                          <a:solidFill>
                            <a:srgbClr val="004B67"/>
                          </a:solidFill>
                        </a:rPr>
                        <a:t>– 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ввод в эксплуатацию 20 000 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кв.м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. жилья по программе «ЖРС».</a:t>
                      </a:r>
                    </a:p>
                    <a:p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(ООО «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ЭкоГрад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baseline="0" dirty="0" smtClean="0">
                        <a:solidFill>
                          <a:srgbClr val="004B67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smtClean="0">
                          <a:solidFill>
                            <a:srgbClr val="004B67"/>
                          </a:solidFill>
                        </a:rPr>
                        <a:t>201</a:t>
                      </a:r>
                      <a:r>
                        <a:rPr lang="ru-RU" sz="1500" b="1" baseline="0" dirty="0" smtClean="0">
                          <a:solidFill>
                            <a:srgbClr val="004B67"/>
                          </a:solidFill>
                        </a:rPr>
                        <a:t>6</a:t>
                      </a:r>
                      <a:r>
                        <a:rPr lang="en-US" sz="1500" b="1" baseline="0" dirty="0" smtClean="0">
                          <a:solidFill>
                            <a:srgbClr val="004B67"/>
                          </a:solidFill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rgbClr val="004B67"/>
                          </a:solidFill>
                        </a:rPr>
                        <a:t>год </a:t>
                      </a:r>
                      <a:r>
                        <a:rPr lang="ru-RU" sz="1500" b="0" baseline="0" dirty="0" smtClean="0">
                          <a:solidFill>
                            <a:srgbClr val="004B67"/>
                          </a:solidFill>
                        </a:rPr>
                        <a:t>– 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ввод в эксплуатацию 50 000 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кв.м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. жилья по программе «ЖРС».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(5 000 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кв.м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. – ООО «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ЭкоГрад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», 45 000 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кв.м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. – «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Капстройинвест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baseline="0" dirty="0" smtClean="0">
                        <a:solidFill>
                          <a:srgbClr val="004B67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smtClean="0">
                          <a:solidFill>
                            <a:srgbClr val="004B67"/>
                          </a:solidFill>
                        </a:rPr>
                        <a:t>201</a:t>
                      </a:r>
                      <a:r>
                        <a:rPr lang="ru-RU" sz="1500" b="1" baseline="0" dirty="0" smtClean="0">
                          <a:solidFill>
                            <a:srgbClr val="004B67"/>
                          </a:solidFill>
                        </a:rPr>
                        <a:t>7</a:t>
                      </a:r>
                      <a:r>
                        <a:rPr lang="en-US" sz="1500" b="1" baseline="0" dirty="0" smtClean="0">
                          <a:solidFill>
                            <a:srgbClr val="004B67"/>
                          </a:solidFill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rgbClr val="004B67"/>
                          </a:solidFill>
                        </a:rPr>
                        <a:t>год </a:t>
                      </a:r>
                      <a:r>
                        <a:rPr lang="ru-RU" sz="1500" b="0" baseline="0" dirty="0" smtClean="0">
                          <a:solidFill>
                            <a:srgbClr val="004B67"/>
                          </a:solidFill>
                        </a:rPr>
                        <a:t>– 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ввод в эксплуатацию 115 682 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кв.м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. жилья по программе «ЖРС».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(ООО «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Капстройинвест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»).</a:t>
                      </a:r>
                    </a:p>
                    <a:p>
                      <a:endParaRPr lang="ru-RU" sz="1500" b="0" baseline="0" dirty="0" smtClean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/>
                </a:tc>
              </a:tr>
              <a:tr h="306031"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/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rgbClr val="004B67"/>
                        </a:solidFill>
                      </a:endParaRPr>
                    </a:p>
                  </a:txBody>
                  <a:tcPr marL="81923" marR="81923" marT="40961" marB="4096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70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05881"/>
            <a:ext cx="6070618" cy="33438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 и характеристика Проекта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14" name="Picture 2" descr="C:\Users\Александр\Desktop\Визуализация ЖК Окский Берег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21601" y="4445301"/>
            <a:ext cx="8140702" cy="24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83451" y="3121862"/>
            <a:ext cx="434945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srgbClr val="3A66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«Окский Берег»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это малоэтажный жилой комплекс, гармонично сочетающий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комфорт и естественное природное окружение, столь ценимое большинством людей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 и характеристика Проекта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987" y="711356"/>
            <a:ext cx="7681217" cy="468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3012" y="5667514"/>
            <a:ext cx="882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4B67"/>
                </a:solidFill>
                <a:latin typeface="Calibri"/>
                <a:cs typeface="+mn-cs"/>
              </a:rPr>
              <a:t>Суммарная площадь комплексного освоения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4B67"/>
                </a:solidFill>
                <a:latin typeface="Calibri"/>
                <a:cs typeface="+mn-cs"/>
              </a:rPr>
              <a:t>проекта Окский Берег 650,1 Га</a:t>
            </a:r>
            <a:endParaRPr lang="ru-RU" sz="2000" b="1" dirty="0">
              <a:solidFill>
                <a:srgbClr val="004B67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1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 и характеристика Проекта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5862" y="711356"/>
            <a:ext cx="4439929" cy="419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7279" y="711356"/>
            <a:ext cx="3182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4B67"/>
                </a:solidFill>
                <a:latin typeface="Calibri"/>
                <a:cs typeface="+mn-cs"/>
              </a:rPr>
              <a:t>Развитие проекта Окский берег предполагает поэтапную комплексную застройку смежных земельных участков с сохранением комплексного сбалансированного градостроительного решения.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4B67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4B67"/>
                </a:solidFill>
                <a:latin typeface="Calibri"/>
                <a:cs typeface="+mn-cs"/>
              </a:rPr>
              <a:t>Фаза 1. Земельный участок 185 Га.</a:t>
            </a:r>
            <a:r>
              <a:rPr lang="en-US" sz="1600" b="1" dirty="0" smtClean="0">
                <a:solidFill>
                  <a:srgbClr val="004B67"/>
                </a:solidFill>
                <a:latin typeface="Calibri"/>
                <a:cs typeface="+mn-cs"/>
              </a:rPr>
              <a:t> </a:t>
            </a:r>
            <a:endParaRPr lang="ru-RU" sz="1600" b="1" dirty="0">
              <a:solidFill>
                <a:srgbClr val="004B67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4B67"/>
                </a:solidFill>
                <a:latin typeface="Calibri"/>
                <a:cs typeface="+mn-cs"/>
              </a:rPr>
              <a:t>Фаза 2. Земельный участок 115,5 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4B67"/>
                </a:solidFill>
                <a:latin typeface="Calibri"/>
                <a:cs typeface="+mn-cs"/>
              </a:rPr>
              <a:t>Фаза 3. </a:t>
            </a:r>
            <a:r>
              <a:rPr lang="ru-RU" sz="1600" b="1" dirty="0">
                <a:solidFill>
                  <a:srgbClr val="004B67"/>
                </a:solidFill>
                <a:latin typeface="Calibri"/>
                <a:cs typeface="+mn-cs"/>
              </a:rPr>
              <a:t>Земельный </a:t>
            </a:r>
            <a:r>
              <a:rPr lang="ru-RU" sz="1600" b="1" dirty="0" smtClean="0">
                <a:solidFill>
                  <a:srgbClr val="004B67"/>
                </a:solidFill>
                <a:latin typeface="Calibri"/>
                <a:cs typeface="+mn-cs"/>
              </a:rPr>
              <a:t>участок  145,3 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4B67"/>
                </a:solidFill>
                <a:latin typeface="Calibri"/>
                <a:cs typeface="+mn-cs"/>
              </a:rPr>
              <a:t> Фаза 4. </a:t>
            </a:r>
            <a:r>
              <a:rPr lang="ru-RU" sz="1600" b="1" dirty="0">
                <a:solidFill>
                  <a:srgbClr val="004B67"/>
                </a:solidFill>
                <a:latin typeface="Calibri"/>
                <a:cs typeface="+mn-cs"/>
              </a:rPr>
              <a:t>Земельный участок </a:t>
            </a:r>
            <a:r>
              <a:rPr lang="ru-RU" sz="1600" b="1" dirty="0" smtClean="0">
                <a:solidFill>
                  <a:srgbClr val="004B67"/>
                </a:solidFill>
                <a:latin typeface="Calibri"/>
                <a:cs typeface="+mn-cs"/>
              </a:rPr>
              <a:t>204,2 Га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078" y="5518376"/>
            <a:ext cx="882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4B67"/>
                </a:solidFill>
                <a:latin typeface="Calibri"/>
                <a:cs typeface="+mn-cs"/>
              </a:rPr>
              <a:t>Суммарная площадь комплексного освоения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4B67"/>
                </a:solidFill>
                <a:latin typeface="Calibri"/>
                <a:cs typeface="+mn-cs"/>
              </a:rPr>
              <a:t>проекта Окский Берег 650,1 Га</a:t>
            </a:r>
            <a:endParaRPr lang="ru-RU" sz="2000" b="1" dirty="0">
              <a:solidFill>
                <a:srgbClr val="004B67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4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7601438" cy="52539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жилья по Программе ЖРС в проекте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Окский берег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5" y="5540687"/>
            <a:ext cx="889847" cy="111651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7304" y="955027"/>
            <a:ext cx="8046696" cy="5457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6727" y="922797"/>
            <a:ext cx="2032895" cy="31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1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" y="0"/>
            <a:ext cx="10033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187649"/>
            <a:ext cx="774701" cy="523707"/>
          </a:xfrm>
          <a:prstGeom prst="rect">
            <a:avLst/>
          </a:prstGeom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1003300" y="16032"/>
            <a:ext cx="8140700" cy="52539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</a:t>
            </a:r>
            <a:r>
              <a:rPr lang="en-US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Проекта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3346" y="573651"/>
            <a:ext cx="815895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9" y="5733648"/>
            <a:ext cx="777558" cy="977176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7599" y="706259"/>
            <a:ext cx="7956695" cy="2813534"/>
          </a:xfrm>
          <a:prstGeom prst="rect">
            <a:avLst/>
          </a:prstGeom>
          <a:noFill/>
          <a:ln w="9525">
            <a:solidFill>
              <a:srgbClr val="004B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38672" y="3613260"/>
            <a:ext cx="3835622" cy="3112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5469" y="3613260"/>
            <a:ext cx="4092259" cy="31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3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3925</TotalTime>
  <Words>1380</Words>
  <Application>Microsoft Office PowerPoint</Application>
  <PresentationFormat>Экран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Verdana</vt:lpstr>
      <vt:lpstr>Times New Roman</vt:lpstr>
      <vt:lpstr>Tahoma</vt:lpstr>
      <vt:lpstr>Calibri Light</vt:lpstr>
      <vt:lpstr>Тема Office</vt:lpstr>
      <vt:lpstr>Слайд 1</vt:lpstr>
      <vt:lpstr>Программа «Жилье для российской семьи»</vt:lpstr>
      <vt:lpstr>Программа «Жилье для российской семьи»</vt:lpstr>
      <vt:lpstr>“Жилье для российской семьи” в проекте “Окский берег”</vt:lpstr>
      <vt:lpstr>Местоположение и характеристика Проекта</vt:lpstr>
      <vt:lpstr>Местоположение и характеристика Проекта</vt:lpstr>
      <vt:lpstr>Местоположение и характеристика Проекта</vt:lpstr>
      <vt:lpstr>Ввод жилья по Программе ЖРС в проекте “Окский берег”</vt:lpstr>
      <vt:lpstr>Визуализация I этапа Проекта</vt:lpstr>
      <vt:lpstr>Варианты  домов Проекта</vt:lpstr>
      <vt:lpstr>Слайд 11</vt:lpstr>
      <vt:lpstr>Социальные объекты.</vt:lpstr>
      <vt:lpstr>Торжественное открытие ЖК “Окский берег” 4 ноября 2014 г</vt:lpstr>
      <vt:lpstr>Визит вице-премьера Правительства России в ЖК “Окский берег” 18 ноября 2014 г</vt:lpstr>
      <vt:lpstr>Дома сданные в эксплуатацию в ЖК “Окский берег”</vt:lpstr>
      <vt:lpstr>Дома сданные в эксплуатацию в ЖК “Окский берег”</vt:lpstr>
      <vt:lpstr>Дома сданные в эксплуатацию в ЖК “Окский берег”</vt:lpstr>
      <vt:lpstr>Дома сданные в эксплуатацию в ЖК “Окский берег”</vt:lpstr>
      <vt:lpstr>Дома сданные в эксплуатацию в ЖК “Окский берег”</vt:lpstr>
      <vt:lpstr>Технология строительства ГК “Нижегородский дом”</vt:lpstr>
      <vt:lpstr>Схема размещения и внешний вид домов по Программе ЖРС (47 квартал)</vt:lpstr>
      <vt:lpstr>Алгоритм приобретения жилья по программе ЖРС</vt:lpstr>
      <vt:lpstr>Примеры типовых секций жилых домов по Программе ЖРС в  п. Новинки Богородского района Нижегородской области.</vt:lpstr>
      <vt:lpstr>Домоуправляющая компания “Экойл-сервис”</vt:lpstr>
      <vt:lpstr>Бытовые услуги и сервисы в ЖК “Окский берег”</vt:lpstr>
      <vt:lpstr>Банки партнеры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Valera</dc:creator>
  <cp:lastModifiedBy>Саша</cp:lastModifiedBy>
  <cp:revision>165</cp:revision>
  <dcterms:created xsi:type="dcterms:W3CDTF">2015-02-11T06:17:11Z</dcterms:created>
  <dcterms:modified xsi:type="dcterms:W3CDTF">2016-11-01T05:57:59Z</dcterms:modified>
</cp:coreProperties>
</file>